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4" r:id="rId4"/>
    <p:sldId id="280" r:id="rId5"/>
    <p:sldId id="282" r:id="rId6"/>
    <p:sldId id="281" r:id="rId7"/>
    <p:sldId id="284" r:id="rId8"/>
    <p:sldId id="285" r:id="rId9"/>
    <p:sldId id="286" r:id="rId10"/>
    <p:sldId id="287" r:id="rId11"/>
    <p:sldId id="270" r:id="rId12"/>
    <p:sldId id="271" r:id="rId13"/>
    <p:sldId id="272" r:id="rId14"/>
    <p:sldId id="265" r:id="rId15"/>
    <p:sldId id="258" r:id="rId16"/>
    <p:sldId id="256" r:id="rId17"/>
    <p:sldId id="257" r:id="rId18"/>
    <p:sldId id="259" r:id="rId19"/>
    <p:sldId id="260" r:id="rId20"/>
    <p:sldId id="261" r:id="rId21"/>
    <p:sldId id="267" r:id="rId22"/>
    <p:sldId id="266" r:id="rId23"/>
    <p:sldId id="262" r:id="rId24"/>
    <p:sldId id="273" r:id="rId25"/>
    <p:sldId id="275" r:id="rId26"/>
    <p:sldId id="278" r:id="rId27"/>
    <p:sldId id="276" r:id="rId28"/>
    <p:sldId id="269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2D37-BF78-4056-88DA-68D8ABA2452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8F6B-549D-4472-B1E8-FC900A9A52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292366"/>
            <a:ext cx="5688632" cy="2664296"/>
            <a:chOff x="1907704" y="1916832"/>
            <a:chExt cx="5472608" cy="3024336"/>
          </a:xfrm>
        </p:grpSpPr>
        <p:pic>
          <p:nvPicPr>
            <p:cNvPr id="5" name="Picture 2" descr="C:\Users\user-77\Documents\신모델구상\심플로봇\주행.jpg"/>
            <p:cNvPicPr>
              <a:picLocks noChangeAspect="1" noChangeArrowheads="1"/>
            </p:cNvPicPr>
            <p:nvPr/>
          </p:nvPicPr>
          <p:blipFill>
            <a:blip r:embed="rId2" cstate="print"/>
            <a:srcRect l="16138" t="9201" r="24013" b="9201"/>
            <a:stretch>
              <a:fillRect/>
            </a:stretch>
          </p:blipFill>
          <p:spPr bwMode="auto">
            <a:xfrm>
              <a:off x="1907704" y="1916832"/>
              <a:ext cx="5472608" cy="3024336"/>
            </a:xfrm>
            <a:prstGeom prst="rect">
              <a:avLst/>
            </a:prstGeom>
            <a:noFill/>
          </p:spPr>
        </p:pic>
        <p:sp>
          <p:nvSpPr>
            <p:cNvPr id="6" name="폭발 2 5"/>
            <p:cNvSpPr/>
            <p:nvPr/>
          </p:nvSpPr>
          <p:spPr>
            <a:xfrm>
              <a:off x="3275856" y="3284984"/>
              <a:ext cx="504056" cy="360040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폭발 2 6"/>
            <p:cNvSpPr/>
            <p:nvPr/>
          </p:nvSpPr>
          <p:spPr>
            <a:xfrm>
              <a:off x="3661249" y="3626362"/>
              <a:ext cx="504056" cy="360040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6480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mtClean="0">
                <a:solidFill>
                  <a:schemeClr val="tx1"/>
                </a:solidFill>
              </a:rPr>
              <a:t>원교재사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제목 1"/>
          <p:cNvSpPr txBox="1"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로봇키트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시리즈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라인로봇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548680"/>
            <a:ext cx="2376264" cy="3600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조립도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종합</a:t>
            </a:r>
          </a:p>
        </p:txBody>
      </p:sp>
      <p:pic>
        <p:nvPicPr>
          <p:cNvPr id="3074" name="Picture 2" descr="C:\Users\user-77\Documents\신모델구상\심플로봇\라인로봇\분해도.jpg"/>
          <p:cNvPicPr>
            <a:picLocks noChangeAspect="1" noChangeArrowheads="1"/>
          </p:cNvPicPr>
          <p:nvPr/>
        </p:nvPicPr>
        <p:blipFill>
          <a:blip r:embed="rId2" cstate="print"/>
          <a:srcRect l="25588" t="29375" r="28738" b="5001"/>
          <a:stretch>
            <a:fillRect/>
          </a:stretch>
        </p:blipFill>
        <p:spPr bwMode="auto">
          <a:xfrm>
            <a:off x="971600" y="1550583"/>
            <a:ext cx="7200800" cy="4345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5" name="직선 연결선 4"/>
          <p:cNvCxnSpPr/>
          <p:nvPr/>
        </p:nvCxnSpPr>
        <p:spPr>
          <a:xfrm flipH="1">
            <a:off x="5345426" y="2240888"/>
            <a:ext cx="0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4499992" y="2824944"/>
            <a:ext cx="0" cy="3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4716016" y="2806297"/>
            <a:ext cx="0" cy="14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718454" y="3050298"/>
            <a:ext cx="252000" cy="3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995936" y="3645024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907704" y="3429000"/>
            <a:ext cx="2520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5832168" y="2384888"/>
            <a:ext cx="252000" cy="3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6562871" y="2366226"/>
            <a:ext cx="180000" cy="3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5294720" y="4673130"/>
            <a:ext cx="36000" cy="10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3419872" y="2996952"/>
            <a:ext cx="72008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257194" y="4527782"/>
            <a:ext cx="360000" cy="10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1331640" y="3986402"/>
            <a:ext cx="360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4293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⑤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16016" y="32036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⑥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84168" y="24836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⑨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67946" y="43371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⑩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83768" y="35637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⑩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0112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699792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⑥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⑧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68344" y="34917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③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5436096" y="4005064"/>
            <a:ext cx="986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100" dirty="0" smtClean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모터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(</a:t>
            </a:r>
            <a:r>
              <a:rPr lang="ko-KR" altLang="en-US" sz="1100" dirty="0" err="1" smtClean="0"/>
              <a:t>저전류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37" name="직사각형 36"/>
          <p:cNvSpPr/>
          <p:nvPr/>
        </p:nvSpPr>
        <p:spPr>
          <a:xfrm>
            <a:off x="1065553" y="2564904"/>
            <a:ext cx="986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100" dirty="0" smtClean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모터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(</a:t>
            </a:r>
            <a:r>
              <a:rPr lang="ko-KR" altLang="en-US" sz="1100" dirty="0" err="1" smtClean="0"/>
              <a:t>저전류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38" name="직사각형 37"/>
          <p:cNvSpPr/>
          <p:nvPr/>
        </p:nvSpPr>
        <p:spPr>
          <a:xfrm>
            <a:off x="5508104" y="1655222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1100" dirty="0" smtClean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슬라이드 스위치</a:t>
            </a:r>
            <a:endParaRPr lang="ko-KR" alt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3789243" y="540120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7824" y="5301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5458041" y="3284984"/>
            <a:ext cx="1130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건전지 케이스</a:t>
            </a:r>
            <a:endParaRPr lang="ko-KR" altLang="en-US" sz="1100" dirty="0"/>
          </a:p>
        </p:txBody>
      </p:sp>
      <p:sp>
        <p:nvSpPr>
          <p:cNvPr id="42" name="직사각형 41"/>
          <p:cNvSpPr/>
          <p:nvPr/>
        </p:nvSpPr>
        <p:spPr>
          <a:xfrm>
            <a:off x="3995936" y="4751566"/>
            <a:ext cx="10807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 smtClean="0"/>
              <a:t>모렉스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하우징</a:t>
            </a:r>
            <a:endParaRPr lang="ko-KR" altLang="en-US" sz="1100" dirty="0"/>
          </a:p>
        </p:txBody>
      </p:sp>
      <p:sp>
        <p:nvSpPr>
          <p:cNvPr id="43" name="직사각형 42"/>
          <p:cNvSpPr/>
          <p:nvPr/>
        </p:nvSpPr>
        <p:spPr>
          <a:xfrm>
            <a:off x="1763688" y="4455774"/>
            <a:ext cx="10807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 smtClean="0"/>
              <a:t>모렉스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하우징</a:t>
            </a:r>
            <a:endParaRPr lang="ko-KR" altLang="en-US" sz="1100" dirty="0"/>
          </a:p>
        </p:txBody>
      </p:sp>
      <p:sp>
        <p:nvSpPr>
          <p:cNvPr id="44" name="직사각형 43"/>
          <p:cNvSpPr/>
          <p:nvPr/>
        </p:nvSpPr>
        <p:spPr>
          <a:xfrm>
            <a:off x="1628465" y="4823574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mtClean="0"/>
              <a:t>트랜지스터</a:t>
            </a:r>
            <a:endParaRPr lang="ko-KR" altLang="en-US" sz="1100" dirty="0"/>
          </a:p>
        </p:txBody>
      </p:sp>
      <p:sp>
        <p:nvSpPr>
          <p:cNvPr id="45" name="직사각형 44"/>
          <p:cNvSpPr/>
          <p:nvPr/>
        </p:nvSpPr>
        <p:spPr>
          <a:xfrm>
            <a:off x="1780865" y="5255622"/>
            <a:ext cx="849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 smtClean="0"/>
              <a:t>고휘도</a:t>
            </a:r>
            <a:r>
              <a:rPr lang="en-US" altLang="ko-KR" sz="1100" dirty="0" smtClean="0"/>
              <a:t>LED</a:t>
            </a:r>
            <a:endParaRPr lang="ko-KR" altLang="en-US" sz="1100" dirty="0"/>
          </a:p>
        </p:txBody>
      </p:sp>
      <p:sp>
        <p:nvSpPr>
          <p:cNvPr id="46" name="직사각형 45"/>
          <p:cNvSpPr/>
          <p:nvPr/>
        </p:nvSpPr>
        <p:spPr>
          <a:xfrm>
            <a:off x="2676651" y="5615662"/>
            <a:ext cx="849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err="1" smtClean="0"/>
              <a:t>고휘도</a:t>
            </a:r>
            <a:r>
              <a:rPr lang="en-US" altLang="ko-KR" sz="1100" dirty="0" smtClean="0"/>
              <a:t>LED</a:t>
            </a:r>
            <a:endParaRPr lang="ko-KR" altLang="en-US" sz="1100" dirty="0"/>
          </a:p>
        </p:txBody>
      </p:sp>
      <p:sp>
        <p:nvSpPr>
          <p:cNvPr id="47" name="직사각형 46"/>
          <p:cNvSpPr/>
          <p:nvPr/>
        </p:nvSpPr>
        <p:spPr>
          <a:xfrm>
            <a:off x="2339752" y="5517232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mtClean="0"/>
              <a:t>센서</a:t>
            </a:r>
            <a:endParaRPr lang="ko-KR" altLang="en-US" sz="1100" dirty="0"/>
          </a:p>
        </p:txBody>
      </p:sp>
      <p:sp>
        <p:nvSpPr>
          <p:cNvPr id="48" name="직사각형 47"/>
          <p:cNvSpPr/>
          <p:nvPr/>
        </p:nvSpPr>
        <p:spPr>
          <a:xfrm>
            <a:off x="3645165" y="5669632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smtClean="0"/>
              <a:t>센서</a:t>
            </a:r>
            <a:endParaRPr lang="ko-KR" altLang="en-US" sz="1100" dirty="0"/>
          </a:p>
        </p:txBody>
      </p:sp>
      <p:sp>
        <p:nvSpPr>
          <p:cNvPr id="49" name="직사각형 48"/>
          <p:cNvSpPr/>
          <p:nvPr/>
        </p:nvSpPr>
        <p:spPr>
          <a:xfrm>
            <a:off x="3961190" y="5085184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smtClean="0"/>
              <a:t>저항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-77\Documents\신모델구상\심플로봇\몰드물조립\10.jpg"/>
          <p:cNvPicPr>
            <a:picLocks noChangeAspect="1" noChangeArrowheads="1"/>
          </p:cNvPicPr>
          <p:nvPr/>
        </p:nvPicPr>
        <p:blipFill>
          <a:blip r:embed="rId2" cstate="print"/>
          <a:srcRect l="32675" t="35000" r="44488" b="31250"/>
          <a:stretch>
            <a:fillRect/>
          </a:stretch>
        </p:blipFill>
        <p:spPr bwMode="auto">
          <a:xfrm>
            <a:off x="531551" y="908720"/>
            <a:ext cx="3248361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13681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조립도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0378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(1)</a:t>
            </a:r>
            <a:r>
              <a:rPr lang="ko-KR" altLang="en-US" dirty="0" smtClean="0"/>
              <a:t>몸체</a:t>
            </a:r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95536" y="4365104"/>
            <a:ext cx="3404015" cy="2088232"/>
            <a:chOff x="395536" y="4365104"/>
            <a:chExt cx="3404015" cy="2088232"/>
          </a:xfrm>
        </p:grpSpPr>
        <p:pic>
          <p:nvPicPr>
            <p:cNvPr id="14340" name="Picture 4" descr="C:\Users\user-77\Documents\신모델구상\심플로봇\몰드물조립\7.jpg"/>
            <p:cNvPicPr>
              <a:picLocks noChangeAspect="1" noChangeArrowheads="1"/>
            </p:cNvPicPr>
            <p:nvPr/>
          </p:nvPicPr>
          <p:blipFill>
            <a:blip r:embed="rId3" cstate="print"/>
            <a:srcRect l="31100" t="38750" r="48425" b="40625"/>
            <a:stretch>
              <a:fillRect/>
            </a:stretch>
          </p:blipFill>
          <p:spPr bwMode="auto">
            <a:xfrm>
              <a:off x="395536" y="4365104"/>
              <a:ext cx="3404015" cy="144016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55576" y="6084004"/>
              <a:ext cx="256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(3)</a:t>
              </a:r>
              <a:r>
                <a:rPr lang="ko-KR" altLang="en-US" dirty="0" smtClean="0"/>
                <a:t>좌우 고정자 조립</a:t>
              </a:r>
              <a:endParaRPr lang="ko-KR" altLang="en-US" dirty="0"/>
            </a:p>
          </p:txBody>
        </p:sp>
        <p:sp>
          <p:nvSpPr>
            <p:cNvPr id="12" name="아래쪽 화살표 11"/>
            <p:cNvSpPr/>
            <p:nvPr/>
          </p:nvSpPr>
          <p:spPr>
            <a:xfrm rot="10800000">
              <a:off x="3185186" y="5463886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아래쪽 화살표 12"/>
            <p:cNvSpPr/>
            <p:nvPr/>
          </p:nvSpPr>
          <p:spPr>
            <a:xfrm rot="10800000">
              <a:off x="567545" y="5435893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923928" y="4005064"/>
            <a:ext cx="5177885" cy="2578665"/>
            <a:chOff x="3923928" y="4005064"/>
            <a:chExt cx="5177885" cy="2578665"/>
          </a:xfrm>
        </p:grpSpPr>
        <p:pic>
          <p:nvPicPr>
            <p:cNvPr id="14341" name="Picture 5" descr="C:\Users\user-77\Documents\신모델구상\심플로봇\몰드물조립\6.jpg"/>
            <p:cNvPicPr>
              <a:picLocks noChangeAspect="1" noChangeArrowheads="1"/>
            </p:cNvPicPr>
            <p:nvPr/>
          </p:nvPicPr>
          <p:blipFill>
            <a:blip r:embed="rId4" cstate="print"/>
            <a:srcRect l="23225" t="36875" r="47638" b="25625"/>
            <a:stretch>
              <a:fillRect/>
            </a:stretch>
          </p:blipFill>
          <p:spPr bwMode="auto">
            <a:xfrm>
              <a:off x="3923928" y="4005064"/>
              <a:ext cx="4770530" cy="257866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817845" y="6095037"/>
              <a:ext cx="4283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(4)</a:t>
              </a:r>
              <a:r>
                <a:rPr lang="ko-KR" altLang="en-US" dirty="0" smtClean="0"/>
                <a:t>좌측 전동기 케이스를 고정자에 조립</a:t>
              </a:r>
              <a:endParaRPr lang="ko-KR" altLang="en-US" dirty="0"/>
            </a:p>
          </p:txBody>
        </p:sp>
        <p:sp>
          <p:nvSpPr>
            <p:cNvPr id="14" name="아래쪽 화살표 13"/>
            <p:cNvSpPr/>
            <p:nvPr/>
          </p:nvSpPr>
          <p:spPr>
            <a:xfrm rot="18205851">
              <a:off x="4644008" y="5445224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004048" y="1052736"/>
            <a:ext cx="3240360" cy="2288195"/>
            <a:chOff x="5004048" y="1052736"/>
            <a:chExt cx="3240360" cy="2288195"/>
          </a:xfrm>
        </p:grpSpPr>
        <p:pic>
          <p:nvPicPr>
            <p:cNvPr id="14339" name="Picture 3" descr="C:\Users\user-77\Documents\신모델구상\심플로봇\몰드물조립\9.jpg"/>
            <p:cNvPicPr>
              <a:picLocks noChangeAspect="1" noChangeArrowheads="1"/>
            </p:cNvPicPr>
            <p:nvPr/>
          </p:nvPicPr>
          <p:blipFill>
            <a:blip r:embed="rId5" cstate="print"/>
            <a:srcRect l="32675" t="36875" r="45275" b="31250"/>
            <a:stretch>
              <a:fillRect/>
            </a:stretch>
          </p:blipFill>
          <p:spPr bwMode="auto">
            <a:xfrm>
              <a:off x="5004048" y="1052736"/>
              <a:ext cx="3240360" cy="196736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364088" y="2971599"/>
              <a:ext cx="256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(2)</a:t>
              </a:r>
              <a:r>
                <a:rPr lang="ko-KR" altLang="en-US" dirty="0" smtClean="0"/>
                <a:t>건전지 케이스 조립</a:t>
              </a:r>
              <a:endParaRPr lang="ko-KR" altLang="en-US" dirty="0"/>
            </a:p>
          </p:txBody>
        </p:sp>
        <p:sp>
          <p:nvSpPr>
            <p:cNvPr id="11" name="아래쪽 화살표 10"/>
            <p:cNvSpPr/>
            <p:nvPr/>
          </p:nvSpPr>
          <p:spPr>
            <a:xfrm rot="16200000">
              <a:off x="5508104" y="2420888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/>
            <p:cNvCxnSpPr/>
            <p:nvPr/>
          </p:nvCxnSpPr>
          <p:spPr>
            <a:xfrm flipV="1">
              <a:off x="6534878" y="1556792"/>
              <a:ext cx="0" cy="3600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6640623" y="1566123"/>
              <a:ext cx="0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369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(5)</a:t>
            </a:r>
            <a:r>
              <a:rPr lang="ko-KR" altLang="en-US" dirty="0" smtClean="0"/>
              <a:t>우측 모터 케이스를 고정자에 조립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755576" y="332656"/>
            <a:ext cx="2833253" cy="2361535"/>
            <a:chOff x="755576" y="332656"/>
            <a:chExt cx="2833253" cy="2361535"/>
          </a:xfrm>
        </p:grpSpPr>
        <p:pic>
          <p:nvPicPr>
            <p:cNvPr id="15362" name="Picture 2" descr="C:\Users\user-77\Documents\신모델구상\심플로봇\몰드물조립\5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23750" r="40550" b="6876"/>
            <a:stretch>
              <a:fillRect/>
            </a:stretch>
          </p:blipFill>
          <p:spPr bwMode="auto">
            <a:xfrm>
              <a:off x="755576" y="332656"/>
              <a:ext cx="2808312" cy="2361535"/>
            </a:xfrm>
            <a:prstGeom prst="rect">
              <a:avLst/>
            </a:prstGeom>
            <a:noFill/>
          </p:spPr>
        </p:pic>
        <p:sp>
          <p:nvSpPr>
            <p:cNvPr id="10" name="아래쪽 화살표 9"/>
            <p:cNvSpPr/>
            <p:nvPr/>
          </p:nvSpPr>
          <p:spPr>
            <a:xfrm rot="3082702">
              <a:off x="3228789" y="1561309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5004048" y="0"/>
            <a:ext cx="3015952" cy="3062230"/>
            <a:chOff x="5004048" y="0"/>
            <a:chExt cx="3015952" cy="3062230"/>
          </a:xfrm>
        </p:grpSpPr>
        <p:pic>
          <p:nvPicPr>
            <p:cNvPr id="15363" name="Picture 3" descr="C:\Users\user-77\Documents\신모델구상\심플로봇\몰드물조립\4.jpg"/>
            <p:cNvPicPr>
              <a:picLocks noChangeAspect="1" noChangeArrowheads="1"/>
            </p:cNvPicPr>
            <p:nvPr/>
          </p:nvPicPr>
          <p:blipFill>
            <a:blip r:embed="rId3" cstate="print"/>
            <a:srcRect l="24800" t="14375" r="40550" b="8751"/>
            <a:stretch>
              <a:fillRect/>
            </a:stretch>
          </p:blipFill>
          <p:spPr bwMode="auto">
            <a:xfrm>
              <a:off x="5004048" y="0"/>
              <a:ext cx="2936521" cy="273630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076056" y="2692898"/>
              <a:ext cx="2943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(6)</a:t>
              </a:r>
              <a:r>
                <a:rPr lang="ko-KR" altLang="en-US" dirty="0" err="1" smtClean="0"/>
                <a:t>뒷</a:t>
              </a:r>
              <a:r>
                <a:rPr lang="ko-KR" altLang="en-US" dirty="0" smtClean="0"/>
                <a:t> 집게를 몸체에 조립</a:t>
              </a:r>
              <a:endParaRPr lang="ko-KR" altLang="en-US" dirty="0"/>
            </a:p>
          </p:txBody>
        </p:sp>
        <p:sp>
          <p:nvSpPr>
            <p:cNvPr id="11" name="아래쪽 화살표 10"/>
            <p:cNvSpPr/>
            <p:nvPr/>
          </p:nvSpPr>
          <p:spPr>
            <a:xfrm rot="16007065">
              <a:off x="5947890" y="56515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55576" y="3573016"/>
            <a:ext cx="3096344" cy="3168352"/>
            <a:chOff x="755576" y="3573016"/>
            <a:chExt cx="3096344" cy="3168352"/>
          </a:xfrm>
        </p:grpSpPr>
        <p:pic>
          <p:nvPicPr>
            <p:cNvPr id="15364" name="Picture 4" descr="C:\Users\user-77\Documents\신모델구상\심플로봇\몰드물조립\3.jpg"/>
            <p:cNvPicPr>
              <a:picLocks noChangeAspect="1" noChangeArrowheads="1"/>
            </p:cNvPicPr>
            <p:nvPr/>
          </p:nvPicPr>
          <p:blipFill>
            <a:blip r:embed="rId4" cstate="print"/>
            <a:srcRect l="24800" t="6876" r="39763" b="6876"/>
            <a:stretch>
              <a:fillRect/>
            </a:stretch>
          </p:blipFill>
          <p:spPr bwMode="auto">
            <a:xfrm>
              <a:off x="827584" y="3573016"/>
              <a:ext cx="2817704" cy="288032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55576" y="637203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(7)</a:t>
              </a:r>
              <a:r>
                <a:rPr lang="ko-KR" altLang="en-US" dirty="0" err="1" smtClean="0"/>
                <a:t>뒷</a:t>
              </a:r>
              <a:r>
                <a:rPr lang="ko-KR" altLang="en-US" dirty="0" smtClean="0"/>
                <a:t> 고정자를 집게에 조립</a:t>
              </a:r>
              <a:endParaRPr lang="ko-KR" altLang="en-US" dirty="0"/>
            </a:p>
          </p:txBody>
        </p:sp>
        <p:sp>
          <p:nvSpPr>
            <p:cNvPr id="12" name="아래쪽 화살표 11"/>
            <p:cNvSpPr/>
            <p:nvPr/>
          </p:nvSpPr>
          <p:spPr>
            <a:xfrm rot="5174570">
              <a:off x="2356706" y="3671995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148064" y="3361902"/>
            <a:ext cx="3096344" cy="3379466"/>
            <a:chOff x="5148064" y="3361902"/>
            <a:chExt cx="3096344" cy="3379466"/>
          </a:xfrm>
        </p:grpSpPr>
        <p:pic>
          <p:nvPicPr>
            <p:cNvPr id="15365" name="Picture 5" descr="C:\Users\user-77\Documents\신모델구상\심플로봇\몰드물조립\2.jpg"/>
            <p:cNvPicPr>
              <a:picLocks noChangeAspect="1" noChangeArrowheads="1"/>
            </p:cNvPicPr>
            <p:nvPr/>
          </p:nvPicPr>
          <p:blipFill>
            <a:blip r:embed="rId5" cstate="print"/>
            <a:srcRect l="24800" t="5001" r="40550" b="6876"/>
            <a:stretch>
              <a:fillRect/>
            </a:stretch>
          </p:blipFill>
          <p:spPr bwMode="auto">
            <a:xfrm>
              <a:off x="5148064" y="3361902"/>
              <a:ext cx="2894109" cy="309143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148064" y="637203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(8)</a:t>
              </a:r>
              <a:r>
                <a:rPr lang="ko-KR" altLang="en-US" dirty="0" err="1" smtClean="0"/>
                <a:t>뒷</a:t>
              </a:r>
              <a:r>
                <a:rPr lang="ko-KR" altLang="en-US" dirty="0" smtClean="0"/>
                <a:t> 바퀴를 고정자에 조립</a:t>
              </a:r>
              <a:endParaRPr lang="ko-KR" altLang="en-US" dirty="0"/>
            </a:p>
          </p:txBody>
        </p:sp>
        <p:sp>
          <p:nvSpPr>
            <p:cNvPr id="13" name="아래쪽 화살표 12"/>
            <p:cNvSpPr/>
            <p:nvPr/>
          </p:nvSpPr>
          <p:spPr>
            <a:xfrm rot="5174570">
              <a:off x="6957237" y="3298830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611560" y="1556792"/>
            <a:ext cx="3744416" cy="3609692"/>
            <a:chOff x="611560" y="1556792"/>
            <a:chExt cx="3744416" cy="3609692"/>
          </a:xfrm>
        </p:grpSpPr>
        <p:pic>
          <p:nvPicPr>
            <p:cNvPr id="16387" name="Picture 3" descr="C:\Users\user-77\Documents\신모델구상\심플로봇\몰드물조립\11.jpg"/>
            <p:cNvPicPr>
              <a:picLocks noChangeAspect="1" noChangeArrowheads="1"/>
            </p:cNvPicPr>
            <p:nvPr/>
          </p:nvPicPr>
          <p:blipFill>
            <a:blip r:embed="rId2" cstate="print"/>
            <a:srcRect l="28738" t="12501" r="40550" b="10625"/>
            <a:stretch>
              <a:fillRect/>
            </a:stretch>
          </p:blipFill>
          <p:spPr bwMode="auto">
            <a:xfrm>
              <a:off x="827584" y="1556792"/>
              <a:ext cx="3096344" cy="3255131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611560" y="4797152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</a:t>
              </a:r>
              <a:r>
                <a:rPr lang="en-US" altLang="ko-KR" smtClean="0"/>
                <a:t>9)</a:t>
              </a:r>
              <a:r>
                <a:rPr lang="ko-KR" altLang="en-US" dirty="0" smtClean="0"/>
                <a:t>슬라이드 스위치를 몸체에 조립</a:t>
              </a:r>
              <a:endParaRPr lang="ko-KR" altLang="en-US" dirty="0"/>
            </a:p>
          </p:txBody>
        </p:sp>
        <p:sp>
          <p:nvSpPr>
            <p:cNvPr id="6" name="아래쪽 화살표 5"/>
            <p:cNvSpPr/>
            <p:nvPr/>
          </p:nvSpPr>
          <p:spPr>
            <a:xfrm rot="4014425">
              <a:off x="2666961" y="1990022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716016" y="1700808"/>
            <a:ext cx="3816424" cy="3465676"/>
            <a:chOff x="4716016" y="1700808"/>
            <a:chExt cx="3816424" cy="3465676"/>
          </a:xfrm>
        </p:grpSpPr>
        <p:pic>
          <p:nvPicPr>
            <p:cNvPr id="16388" name="Picture 4" descr="C:\Users\user-77\Documents\신모델구상\심플로봇\몰드물조립\12.jpg"/>
            <p:cNvPicPr>
              <a:picLocks noChangeAspect="1" noChangeArrowheads="1"/>
            </p:cNvPicPr>
            <p:nvPr/>
          </p:nvPicPr>
          <p:blipFill>
            <a:blip r:embed="rId3" cstate="print"/>
            <a:srcRect l="33463" t="18125" r="33463" b="12501"/>
            <a:stretch>
              <a:fillRect/>
            </a:stretch>
          </p:blipFill>
          <p:spPr bwMode="auto">
            <a:xfrm>
              <a:off x="4788024" y="1700808"/>
              <a:ext cx="3596507" cy="316835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716016" y="4797152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(10)</a:t>
              </a:r>
              <a:r>
                <a:rPr lang="ko-KR" altLang="en-US" dirty="0" smtClean="0"/>
                <a:t>모터를 좌우 모터케이스에 조립</a:t>
              </a:r>
              <a:endParaRPr lang="ko-KR" altLang="en-US" dirty="0"/>
            </a:p>
          </p:txBody>
        </p:sp>
        <p:sp>
          <p:nvSpPr>
            <p:cNvPr id="7" name="아래쪽 화살표 6"/>
            <p:cNvSpPr/>
            <p:nvPr/>
          </p:nvSpPr>
          <p:spPr>
            <a:xfrm rot="20543542">
              <a:off x="4947888" y="3511234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아래쪽 화살표 7"/>
            <p:cNvSpPr/>
            <p:nvPr/>
          </p:nvSpPr>
          <p:spPr>
            <a:xfrm rot="1212466">
              <a:off x="7950124" y="3465449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83568" y="2420888"/>
            <a:ext cx="7920880" cy="3742675"/>
            <a:chOff x="683568" y="2420888"/>
            <a:chExt cx="7920880" cy="3742675"/>
          </a:xfrm>
        </p:grpSpPr>
        <p:pic>
          <p:nvPicPr>
            <p:cNvPr id="9218" name="Picture 2" descr="C:\Users\user-77\Documents\신모델구상\심플로봇\부품\콘넥터삽입.jpg"/>
            <p:cNvPicPr>
              <a:picLocks noChangeAspect="1" noChangeArrowheads="1"/>
            </p:cNvPicPr>
            <p:nvPr/>
          </p:nvPicPr>
          <p:blipFill>
            <a:blip r:embed="rId2" cstate="print"/>
            <a:srcRect l="6688" r="6688" b="20000"/>
            <a:stretch>
              <a:fillRect/>
            </a:stretch>
          </p:blipFill>
          <p:spPr bwMode="auto">
            <a:xfrm>
              <a:off x="683568" y="2420888"/>
              <a:ext cx="7920880" cy="3072368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195736" y="5517232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(11)4P </a:t>
              </a:r>
              <a:r>
                <a:rPr lang="ko-KR" altLang="en-US" dirty="0" err="1" smtClean="0"/>
                <a:t>콘넥터를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겹처서</a:t>
              </a:r>
              <a:r>
                <a:rPr lang="ko-KR" altLang="en-US" dirty="0" smtClean="0"/>
                <a:t>  몸체에 좌 우측에 조립</a:t>
              </a:r>
              <a:r>
                <a:rPr lang="en-US" altLang="ko-KR" dirty="0" smtClean="0"/>
                <a:t/>
              </a:r>
              <a:br>
                <a:rPr lang="en-US" altLang="ko-KR" dirty="0" smtClean="0"/>
              </a:br>
              <a:r>
                <a:rPr lang="en-US" altLang="ko-KR" dirty="0" smtClean="0"/>
                <a:t>(</a:t>
              </a:r>
              <a:r>
                <a:rPr lang="ko-KR" altLang="en-US" dirty="0" smtClean="0"/>
                <a:t>동일한 방향으로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 rot="21341034">
              <a:off x="3579737" y="3727257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21341034">
              <a:off x="5523953" y="3727258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83568" y="2060848"/>
            <a:ext cx="7632848" cy="3825716"/>
            <a:chOff x="683568" y="2060848"/>
            <a:chExt cx="7632848" cy="3825716"/>
          </a:xfrm>
        </p:grpSpPr>
        <p:pic>
          <p:nvPicPr>
            <p:cNvPr id="2050" name="Picture 2" descr="C:\Users\user-77\Documents\신모델구상\심플로봇\부품\부품삽입하기6.jpg"/>
            <p:cNvPicPr>
              <a:picLocks noChangeAspect="1" noChangeArrowheads="1"/>
            </p:cNvPicPr>
            <p:nvPr/>
          </p:nvPicPr>
          <p:blipFill>
            <a:blip r:embed="rId2" cstate="print"/>
            <a:srcRect l="5113" t="14375" r="13776"/>
            <a:stretch>
              <a:fillRect/>
            </a:stretch>
          </p:blipFill>
          <p:spPr bwMode="auto">
            <a:xfrm>
              <a:off x="683568" y="2060848"/>
              <a:ext cx="7416824" cy="3288392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403648" y="5517232"/>
              <a:ext cx="6912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(12)4P </a:t>
              </a:r>
              <a:r>
                <a:rPr lang="ko-KR" altLang="en-US" dirty="0" err="1" smtClean="0"/>
                <a:t>콘넥터를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겹처서</a:t>
              </a:r>
              <a:r>
                <a:rPr lang="ko-KR" altLang="en-US" dirty="0" smtClean="0"/>
                <a:t>  몸체에 좌 우측에 조립한 밑에서 본 모습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 rot="21341034">
              <a:off x="3498398" y="2294639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21341034">
              <a:off x="5091905" y="2287097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11560" y="1567018"/>
            <a:ext cx="7488832" cy="4319546"/>
            <a:chOff x="611560" y="1567018"/>
            <a:chExt cx="7488832" cy="4319546"/>
          </a:xfrm>
        </p:grpSpPr>
        <p:pic>
          <p:nvPicPr>
            <p:cNvPr id="1026" name="Picture 2" descr="C:\Users\user-77\Documents\신모델구상\심플로봇\부품\부품삽입하기5.jpg"/>
            <p:cNvPicPr>
              <a:picLocks noChangeAspect="1" noChangeArrowheads="1"/>
            </p:cNvPicPr>
            <p:nvPr/>
          </p:nvPicPr>
          <p:blipFill>
            <a:blip r:embed="rId2" cstate="print"/>
            <a:srcRect l="4326" t="10626" r="13776" b="-624"/>
            <a:stretch>
              <a:fillRect/>
            </a:stretch>
          </p:blipFill>
          <p:spPr bwMode="auto">
            <a:xfrm>
              <a:off x="611560" y="1916832"/>
              <a:ext cx="7488832" cy="3456384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835696" y="5517232"/>
              <a:ext cx="54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(13)4 P </a:t>
              </a:r>
              <a:r>
                <a:rPr lang="ko-KR" altLang="en-US" dirty="0" err="1" smtClean="0"/>
                <a:t>콘넥터에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TR(</a:t>
              </a:r>
              <a:r>
                <a:rPr lang="ko-KR" altLang="en-US" dirty="0" smtClean="0"/>
                <a:t>트랜지스터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를 좌 우측에 조립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 rot="21341034">
              <a:off x="3363714" y="1567018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21341034">
              <a:off x="5019897" y="1567019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77\Documents\신모델구상\심플로봇\부품\부품삽입하기4.jpg"/>
          <p:cNvPicPr>
            <a:picLocks noChangeAspect="1" noChangeArrowheads="1"/>
          </p:cNvPicPr>
          <p:nvPr/>
        </p:nvPicPr>
        <p:blipFill>
          <a:blip r:embed="rId2" cstate="print"/>
          <a:srcRect l="5113" t="12501" r="14563" b="1251"/>
          <a:stretch>
            <a:fillRect/>
          </a:stretch>
        </p:blipFill>
        <p:spPr bwMode="auto">
          <a:xfrm>
            <a:off x="683568" y="1988840"/>
            <a:ext cx="7344816" cy="3312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55172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(14)4 P </a:t>
            </a:r>
            <a:r>
              <a:rPr lang="ko-KR" altLang="en-US" dirty="0" err="1" smtClean="0"/>
              <a:t>콘넥터에</a:t>
            </a:r>
            <a:r>
              <a:rPr lang="ko-KR" altLang="en-US" dirty="0" smtClean="0"/>
              <a:t> 저항</a:t>
            </a:r>
            <a:r>
              <a:rPr lang="en-US" altLang="ko-KR" dirty="0" smtClean="0"/>
              <a:t>(10 </a:t>
            </a:r>
            <a:r>
              <a:rPr lang="el-GR" altLang="ko-KR" dirty="0" smtClean="0"/>
              <a:t>Ω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갈흑흑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좌우측에 조립</a:t>
            </a:r>
            <a:endParaRPr lang="ko-KR" altLang="en-US" dirty="0"/>
          </a:p>
        </p:txBody>
      </p:sp>
      <p:sp>
        <p:nvSpPr>
          <p:cNvPr id="4" name="아래쪽 화살표 3"/>
          <p:cNvSpPr/>
          <p:nvPr/>
        </p:nvSpPr>
        <p:spPr>
          <a:xfrm rot="4671827">
            <a:off x="4021386" y="2751117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아래쪽 화살표 4"/>
          <p:cNvSpPr/>
          <p:nvPr/>
        </p:nvSpPr>
        <p:spPr>
          <a:xfrm rot="4671827">
            <a:off x="5677569" y="2679109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683568" y="1988840"/>
            <a:ext cx="7416824" cy="3897724"/>
            <a:chOff x="683568" y="1988840"/>
            <a:chExt cx="7416824" cy="3897724"/>
          </a:xfrm>
        </p:grpSpPr>
        <p:pic>
          <p:nvPicPr>
            <p:cNvPr id="4098" name="Picture 2" descr="C:\Users\user-77\Documents\신모델구상\심플로봇\부품\부품삽입하기3.jpg"/>
            <p:cNvPicPr>
              <a:picLocks noChangeAspect="1" noChangeArrowheads="1"/>
            </p:cNvPicPr>
            <p:nvPr/>
          </p:nvPicPr>
          <p:blipFill>
            <a:blip r:embed="rId2" cstate="print"/>
            <a:srcRect l="5113" t="12501" r="13776"/>
            <a:stretch>
              <a:fillRect/>
            </a:stretch>
          </p:blipFill>
          <p:spPr bwMode="auto">
            <a:xfrm>
              <a:off x="683568" y="1988840"/>
              <a:ext cx="7416824" cy="33604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835696" y="5517232"/>
              <a:ext cx="5832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(15)4 P </a:t>
              </a:r>
              <a:r>
                <a:rPr lang="ko-KR" altLang="en-US" dirty="0" err="1" smtClean="0"/>
                <a:t>콘넥터에</a:t>
              </a:r>
              <a:r>
                <a:rPr lang="ko-KR" altLang="en-US" dirty="0" smtClean="0"/>
                <a:t> 저항</a:t>
              </a:r>
              <a:r>
                <a:rPr lang="en-US" altLang="ko-KR" dirty="0" smtClean="0"/>
                <a:t>(3.3K</a:t>
              </a:r>
              <a:r>
                <a:rPr lang="el-GR" altLang="ko-KR" dirty="0" smtClean="0"/>
                <a:t>Ω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주주적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을 좌우측에 조립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 rot="16789141">
              <a:off x="2996768" y="2722720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16789141">
              <a:off x="4646741" y="2699635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755576" y="1988840"/>
            <a:ext cx="7344816" cy="3825716"/>
            <a:chOff x="755576" y="1988840"/>
            <a:chExt cx="7344816" cy="3825716"/>
          </a:xfrm>
        </p:grpSpPr>
        <p:pic>
          <p:nvPicPr>
            <p:cNvPr id="5122" name="Picture 2" descr="C:\Users\user-77\Documents\신모델구상\심플로봇\부품\부품삽입하기2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12501" r="13776" b="3126"/>
            <a:stretch>
              <a:fillRect/>
            </a:stretch>
          </p:blipFill>
          <p:spPr bwMode="auto">
            <a:xfrm>
              <a:off x="755576" y="1988840"/>
              <a:ext cx="7344816" cy="324036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835696" y="5445224"/>
              <a:ext cx="54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(16)4 P </a:t>
              </a:r>
              <a:r>
                <a:rPr lang="ko-KR" altLang="en-US" dirty="0" err="1" smtClean="0"/>
                <a:t>콘넥터에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고휘도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LED</a:t>
              </a:r>
              <a:r>
                <a:rPr lang="ko-KR" altLang="en-US" dirty="0" smtClean="0"/>
                <a:t>를 좌우측에 조립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 rot="16789141">
              <a:off x="2937212" y="2239595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16789141">
              <a:off x="4809420" y="2311602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476672"/>
            <a:ext cx="367240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 리스트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라인로봇</a:t>
            </a:r>
          </a:p>
        </p:txBody>
      </p:sp>
      <p:graphicFrame>
        <p:nvGraphicFramePr>
          <p:cNvPr id="3" name="Group 131"/>
          <p:cNvGraphicFramePr>
            <a:graphicFrameLocks noGrp="1"/>
          </p:cNvGraphicFramePr>
          <p:nvPr/>
        </p:nvGraphicFramePr>
        <p:xfrm>
          <a:off x="539552" y="1412776"/>
          <a:ext cx="4082988" cy="4370355"/>
        </p:xfrm>
        <a:graphic>
          <a:graphicData uri="http://schemas.openxmlformats.org/drawingml/2006/table">
            <a:tbl>
              <a:tblPr/>
              <a:tblGrid>
                <a:gridCol w="2160240"/>
                <a:gridCol w="1296144"/>
                <a:gridCol w="626604"/>
              </a:tblGrid>
              <a:tr h="13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사출물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몸체외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08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2. </a:t>
                      </a:r>
                      <a:r>
                        <a:rPr lang="ko-KR" altLang="en-US" sz="1600" dirty="0" err="1" smtClean="0">
                          <a:latin typeface="HY그래픽" pitchFamily="18" charset="-127"/>
                          <a:ea typeface="HY그래픽" pitchFamily="18" charset="-127"/>
                        </a:rPr>
                        <a:t>사출물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2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전동기 </a:t>
                      </a:r>
                      <a:r>
                        <a:rPr lang="ko-KR" altLang="en-US" sz="1600" dirty="0" err="1" smtClean="0">
                          <a:latin typeface="HY그래픽" pitchFamily="18" charset="-127"/>
                          <a:ea typeface="HY그래픽" pitchFamily="18" charset="-127"/>
                        </a:rPr>
                        <a:t>케이스외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4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종 </a:t>
                      </a:r>
                      <a:endParaRPr lang="en-US" altLang="ko-KR" sz="1600" dirty="0" smtClean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모터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lang="ko-KR" alt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저전류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38x20x17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스위치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슬라이드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접점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회로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건전지 케이스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60x32x15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모렉스하우징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4P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터미날선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70mm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터미날선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31"/>
          <p:cNvGraphicFramePr>
            <a:graphicFrameLocks noGrp="1"/>
          </p:cNvGraphicFramePr>
          <p:nvPr/>
        </p:nvGraphicFramePr>
        <p:xfrm>
          <a:off x="4665476" y="1412776"/>
          <a:ext cx="4082988" cy="4067347"/>
        </p:xfrm>
        <a:graphic>
          <a:graphicData uri="http://schemas.openxmlformats.org/drawingml/2006/table">
            <a:tbl>
              <a:tblPr/>
              <a:tblGrid>
                <a:gridCol w="2160240"/>
                <a:gridCol w="1296144"/>
                <a:gridCol w="626604"/>
              </a:tblGrid>
              <a:tr h="13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11.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트랜지스터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2SD227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08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12.</a:t>
                      </a:r>
                      <a:r>
                        <a:rPr lang="ko-KR" altLang="en-US" sz="1600" dirty="0" err="1" smtClean="0">
                          <a:latin typeface="HY그래픽" pitchFamily="18" charset="-127"/>
                          <a:ea typeface="HY그래픽" pitchFamily="18" charset="-127"/>
                        </a:rPr>
                        <a:t>고휘도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LED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5Ø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13.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센서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CDS  5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Ø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황색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14.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갈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흑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흑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적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3.3K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16.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엔드캡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3Ø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12mm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17.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엔드캡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12mm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18.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히트 튜브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50mm</a:t>
                      </a:r>
                      <a:endParaRPr lang="en-US" altLang="ko-K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611560" y="1988840"/>
            <a:ext cx="7344816" cy="4102715"/>
            <a:chOff x="611560" y="1988840"/>
            <a:chExt cx="7344816" cy="4102715"/>
          </a:xfrm>
        </p:grpSpPr>
        <p:pic>
          <p:nvPicPr>
            <p:cNvPr id="6146" name="Picture 2" descr="C:\Users\user-77\Documents\신모델구상\심플로봇\부품\부품삽입하기.jpg"/>
            <p:cNvPicPr>
              <a:picLocks noChangeAspect="1" noChangeArrowheads="1"/>
            </p:cNvPicPr>
            <p:nvPr/>
          </p:nvPicPr>
          <p:blipFill>
            <a:blip r:embed="rId2" cstate="print"/>
            <a:srcRect l="5113" t="12501" r="14563" b="-624"/>
            <a:stretch>
              <a:fillRect/>
            </a:stretch>
          </p:blipFill>
          <p:spPr bwMode="auto">
            <a:xfrm>
              <a:off x="611560" y="1988840"/>
              <a:ext cx="7344816" cy="338437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835696" y="5445224"/>
              <a:ext cx="54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(17)4 P </a:t>
              </a:r>
              <a:r>
                <a:rPr lang="ko-KR" altLang="en-US" dirty="0" err="1" smtClean="0"/>
                <a:t>콘넥터에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빛센서</a:t>
              </a:r>
              <a:r>
                <a:rPr lang="en-US" altLang="ko-KR" dirty="0" smtClean="0"/>
                <a:t>(</a:t>
              </a:r>
              <a:r>
                <a:rPr lang="en-US" altLang="ko-KR" dirty="0" err="1" smtClean="0"/>
                <a:t>Cds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를 </a:t>
              </a:r>
              <a:r>
                <a:rPr lang="ko-KR" altLang="en-US" dirty="0" err="1" smtClean="0"/>
                <a:t>좌우측에</a:t>
              </a:r>
              <a:r>
                <a:rPr lang="ko-KR" altLang="en-US" dirty="0" smtClean="0"/>
                <a:t> 조립</a:t>
              </a:r>
              <a:r>
                <a:rPr lang="en-US" altLang="ko-KR" dirty="0" smtClean="0"/>
                <a:t/>
              </a:r>
              <a:br>
                <a:rPr lang="en-US" altLang="ko-KR" dirty="0" smtClean="0"/>
              </a:br>
              <a:r>
                <a:rPr lang="en-US" altLang="ko-KR" dirty="0" smtClean="0"/>
                <a:t>(</a:t>
              </a:r>
              <a:r>
                <a:rPr lang="ko-KR" altLang="en-US" dirty="0" err="1" smtClean="0"/>
                <a:t>센서집에</a:t>
              </a:r>
              <a:r>
                <a:rPr lang="ko-KR" altLang="en-US" dirty="0" smtClean="0"/>
                <a:t> 센서를 미리 </a:t>
              </a:r>
              <a:r>
                <a:rPr lang="ko-KR" altLang="en-US" dirty="0" err="1" smtClean="0"/>
                <a:t>조립한다음에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 rot="16789141">
              <a:off x="2865204" y="2599634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3673101">
              <a:off x="5622765" y="2455618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547664" y="1868800"/>
            <a:ext cx="5976664" cy="3945756"/>
            <a:chOff x="1547664" y="1868800"/>
            <a:chExt cx="5976664" cy="3945756"/>
          </a:xfrm>
        </p:grpSpPr>
        <p:pic>
          <p:nvPicPr>
            <p:cNvPr id="11266" name="Picture 2" descr="C:\Users\user-77\Documents\신모델구상\심플로봇\배선도\모터배선전.jpg"/>
            <p:cNvPicPr>
              <a:picLocks noChangeAspect="1" noChangeArrowheads="1"/>
            </p:cNvPicPr>
            <p:nvPr/>
          </p:nvPicPr>
          <p:blipFill>
            <a:blip r:embed="rId2" cstate="print"/>
            <a:srcRect l="9051" r="25588" b="10626"/>
            <a:stretch>
              <a:fillRect/>
            </a:stretch>
          </p:blipFill>
          <p:spPr bwMode="auto">
            <a:xfrm>
              <a:off x="1547664" y="1868800"/>
              <a:ext cx="5976664" cy="3432408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483768" y="544522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(18)4 P </a:t>
              </a:r>
              <a:r>
                <a:rPr lang="ko-KR" altLang="en-US" dirty="0" err="1" smtClean="0"/>
                <a:t>콘넥터의</a:t>
              </a:r>
              <a:r>
                <a:rPr lang="ko-KR" altLang="en-US" dirty="0" smtClean="0"/>
                <a:t> 배선전의 선 모습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>
              <a:off x="3085030" y="2796837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>
              <a:off x="5330684" y="2732447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27584" y="1508760"/>
            <a:ext cx="6912768" cy="4222755"/>
            <a:chOff x="827584" y="1508760"/>
            <a:chExt cx="6912768" cy="4222755"/>
          </a:xfrm>
        </p:grpSpPr>
        <p:pic>
          <p:nvPicPr>
            <p:cNvPr id="10244" name="Picture 4" descr="C:\Users\user-77\Documents\신모델구상\심플로봇\배선도\모터배선3.jpg"/>
            <p:cNvPicPr>
              <a:picLocks noChangeAspect="1" noChangeArrowheads="1"/>
            </p:cNvPicPr>
            <p:nvPr/>
          </p:nvPicPr>
          <p:blipFill>
            <a:blip r:embed="rId2" cstate="print"/>
            <a:srcRect l="9051" r="15350" b="12501"/>
            <a:stretch>
              <a:fillRect/>
            </a:stretch>
          </p:blipFill>
          <p:spPr bwMode="auto">
            <a:xfrm>
              <a:off x="827584" y="1508760"/>
              <a:ext cx="6912768" cy="33604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835696" y="5085184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(19)4 P </a:t>
              </a:r>
              <a:r>
                <a:rPr lang="ko-KR" altLang="en-US" dirty="0" err="1" smtClean="0"/>
                <a:t>콘넥터의</a:t>
              </a:r>
              <a:r>
                <a:rPr lang="ko-KR" altLang="en-US" dirty="0" smtClean="0"/>
                <a:t> 선과 전동기와 </a:t>
              </a:r>
              <a:r>
                <a:rPr lang="ko-KR" altLang="en-US" dirty="0" err="1" smtClean="0"/>
                <a:t>배선후</a:t>
              </a:r>
              <a:r>
                <a:rPr lang="ko-KR" altLang="en-US" dirty="0" smtClean="0"/>
                <a:t> 모습</a:t>
              </a:r>
              <a:r>
                <a:rPr lang="en-US" altLang="ko-KR" dirty="0" smtClean="0"/>
                <a:t/>
              </a:r>
              <a:br>
                <a:rPr lang="en-US" altLang="ko-KR" dirty="0" smtClean="0"/>
              </a:br>
              <a:r>
                <a:rPr lang="en-US" altLang="ko-KR" dirty="0" smtClean="0"/>
                <a:t>(</a:t>
              </a:r>
              <a:r>
                <a:rPr lang="ko-KR" altLang="en-US" dirty="0" smtClean="0"/>
                <a:t>전동기에 </a:t>
              </a:r>
              <a:r>
                <a:rPr lang="ko-KR" altLang="en-US" dirty="0" err="1" smtClean="0"/>
                <a:t>힛튜브를</a:t>
              </a:r>
              <a:r>
                <a:rPr lang="ko-KR" altLang="en-US" dirty="0" smtClean="0"/>
                <a:t> 끼우고 </a:t>
              </a:r>
              <a:r>
                <a:rPr lang="ko-KR" altLang="en-US" dirty="0" err="1" smtClean="0"/>
                <a:t>고무캡으로</a:t>
              </a:r>
              <a:r>
                <a:rPr lang="ko-KR" altLang="en-US" dirty="0" smtClean="0"/>
                <a:t> 마무리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  <p:sp>
          <p:nvSpPr>
            <p:cNvPr id="4" name="아래쪽 화살표 3"/>
            <p:cNvSpPr/>
            <p:nvPr/>
          </p:nvSpPr>
          <p:spPr>
            <a:xfrm rot="21261826">
              <a:off x="2288264" y="2289972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21424282">
              <a:off x="5302929" y="2283948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5736" y="1916832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/>
                <a:t>엔드켑으로</a:t>
              </a:r>
              <a:r>
                <a:rPr lang="ko-KR" altLang="en-US" dirty="0" smtClean="0"/>
                <a:t> 두선을 배선 마무리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39552" y="836712"/>
            <a:ext cx="7632848" cy="5237019"/>
            <a:chOff x="539552" y="836712"/>
            <a:chExt cx="7632848" cy="5237019"/>
          </a:xfrm>
        </p:grpSpPr>
        <p:pic>
          <p:nvPicPr>
            <p:cNvPr id="1026" name="Picture 2" descr="C:\Users\user-77\Documents\신모델구상\심플로봇\라인로봇\배선도.jpg"/>
            <p:cNvPicPr>
              <a:picLocks noChangeAspect="1" noChangeArrowheads="1"/>
            </p:cNvPicPr>
            <p:nvPr/>
          </p:nvPicPr>
          <p:blipFill>
            <a:blip r:embed="rId2" cstate="print"/>
            <a:srcRect l="20075" r="36613"/>
            <a:stretch>
              <a:fillRect/>
            </a:stretch>
          </p:blipFill>
          <p:spPr bwMode="auto">
            <a:xfrm>
              <a:off x="2771800" y="836712"/>
              <a:ext cx="5400600" cy="5237019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39552" y="4869160"/>
              <a:ext cx="6120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(20)</a:t>
              </a:r>
              <a:r>
                <a:rPr lang="ko-KR" altLang="en-US" dirty="0" smtClean="0"/>
                <a:t>건전지의 </a:t>
              </a:r>
              <a:r>
                <a:rPr lang="ko-KR" altLang="en-US" dirty="0" err="1" smtClean="0"/>
                <a:t>흑색선을</a:t>
              </a:r>
              <a:r>
                <a:rPr lang="ko-KR" altLang="en-US" dirty="0" smtClean="0"/>
                <a:t> 전원스위치에 배선하고 스위치의 흑색과 건전지의 적색을 각각 </a:t>
              </a:r>
              <a:r>
                <a:rPr lang="en-US" altLang="ko-KR" dirty="0" smtClean="0"/>
                <a:t>4P </a:t>
              </a:r>
              <a:r>
                <a:rPr lang="ko-KR" altLang="en-US" dirty="0" err="1" smtClean="0"/>
                <a:t>콘넥터</a:t>
              </a:r>
              <a:r>
                <a:rPr lang="ko-KR" altLang="en-US" dirty="0" smtClean="0"/>
                <a:t> 선에 배선한다</a:t>
              </a:r>
              <a:r>
                <a:rPr lang="en-US" altLang="ko-KR" dirty="0" smtClean="0"/>
                <a:t>.</a:t>
              </a:r>
              <a:br>
                <a:rPr lang="en-US" altLang="ko-KR" dirty="0" smtClean="0"/>
              </a:br>
              <a:r>
                <a:rPr lang="en-US" altLang="ko-KR" dirty="0" smtClean="0"/>
                <a:t>(</a:t>
              </a:r>
              <a:r>
                <a:rPr lang="ko-KR" altLang="en-US" dirty="0" smtClean="0"/>
                <a:t>스위치에 </a:t>
              </a:r>
              <a:r>
                <a:rPr lang="ko-KR" altLang="en-US" dirty="0" err="1" smtClean="0"/>
                <a:t>힛튜브를</a:t>
              </a:r>
              <a:r>
                <a:rPr lang="ko-KR" altLang="en-US" dirty="0" smtClean="0"/>
                <a:t> 끼우고 </a:t>
              </a:r>
              <a:r>
                <a:rPr lang="ko-KR" altLang="en-US" dirty="0" err="1" smtClean="0"/>
                <a:t>고무캡으로</a:t>
              </a:r>
              <a:r>
                <a:rPr lang="ko-KR" altLang="en-US" dirty="0" smtClean="0"/>
                <a:t> 마무리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  <p:sp>
          <p:nvSpPr>
            <p:cNvPr id="5" name="아래쪽 화살표 4"/>
            <p:cNvSpPr/>
            <p:nvPr/>
          </p:nvSpPr>
          <p:spPr>
            <a:xfrm rot="18616452">
              <a:off x="4398391" y="3342151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251520" y="548680"/>
            <a:ext cx="8640960" cy="5337884"/>
            <a:chOff x="251520" y="548680"/>
            <a:chExt cx="8640960" cy="5337884"/>
          </a:xfrm>
        </p:grpSpPr>
        <p:sp>
          <p:nvSpPr>
            <p:cNvPr id="4" name="TextBox 3"/>
            <p:cNvSpPr txBox="1"/>
            <p:nvPr/>
          </p:nvSpPr>
          <p:spPr>
            <a:xfrm>
              <a:off x="251520" y="5013176"/>
              <a:ext cx="8640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(21)</a:t>
              </a:r>
              <a:r>
                <a:rPr lang="ko-KR" altLang="en-US" dirty="0" smtClean="0"/>
                <a:t>적색은 적색과</a:t>
              </a:r>
              <a:r>
                <a:rPr lang="en-US" altLang="ko-KR" dirty="0" smtClean="0"/>
                <a:t>,  </a:t>
              </a:r>
              <a:r>
                <a:rPr lang="ko-KR" altLang="en-US" dirty="0" smtClean="0"/>
                <a:t>흑색은 흑색과 탈피된 선을 꼬아 각각 </a:t>
              </a:r>
              <a:r>
                <a:rPr lang="ko-KR" altLang="en-US" dirty="0" err="1" smtClean="0"/>
                <a:t>엔드캡으로</a:t>
              </a:r>
              <a:r>
                <a:rPr lang="ko-KR" altLang="en-US" dirty="0" smtClean="0"/>
                <a:t> 마무리 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5576" y="5517232"/>
              <a:ext cx="7992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(22)</a:t>
              </a:r>
              <a:r>
                <a:rPr lang="ko-KR" altLang="en-US" dirty="0" smtClean="0"/>
                <a:t>좌우의 모터 축에 </a:t>
              </a:r>
              <a:r>
                <a:rPr lang="ko-KR" altLang="en-US" dirty="0" err="1" smtClean="0"/>
                <a:t>엔드캡을</a:t>
              </a:r>
              <a:r>
                <a:rPr lang="ko-KR" altLang="en-US" dirty="0" smtClean="0"/>
                <a:t> 끼우거나 </a:t>
              </a:r>
              <a:r>
                <a:rPr lang="ko-KR" altLang="en-US" dirty="0" err="1" smtClean="0"/>
                <a:t>원뿔형의</a:t>
              </a:r>
              <a:r>
                <a:rPr lang="ko-KR" altLang="en-US" dirty="0" smtClean="0"/>
                <a:t> 바퀴를 끼어 조립한다</a:t>
              </a:r>
              <a:endParaRPr lang="ko-KR" altLang="en-US" dirty="0"/>
            </a:p>
          </p:txBody>
        </p:sp>
        <p:pic>
          <p:nvPicPr>
            <p:cNvPr id="2050" name="Picture 2" descr="C:\Users\user-77\Documents\신모델구상\심플로봇\라인로봇\배선도2.jpg"/>
            <p:cNvPicPr>
              <a:picLocks noChangeAspect="1" noChangeArrowheads="1"/>
            </p:cNvPicPr>
            <p:nvPr/>
          </p:nvPicPr>
          <p:blipFill>
            <a:blip r:embed="rId2" cstate="print"/>
            <a:srcRect l="29525" t="10626" r="27163" b="18125"/>
            <a:stretch>
              <a:fillRect/>
            </a:stretch>
          </p:blipFill>
          <p:spPr bwMode="auto">
            <a:xfrm>
              <a:off x="1835696" y="548680"/>
              <a:ext cx="6268485" cy="4330953"/>
            </a:xfrm>
            <a:prstGeom prst="rect">
              <a:avLst/>
            </a:prstGeom>
            <a:noFill/>
          </p:spPr>
        </p:pic>
        <p:sp>
          <p:nvSpPr>
            <p:cNvPr id="6" name="아래쪽 화살표 5"/>
            <p:cNvSpPr/>
            <p:nvPr/>
          </p:nvSpPr>
          <p:spPr>
            <a:xfrm rot="11214349">
              <a:off x="4190846" y="3594591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아래쪽 화살표 6"/>
            <p:cNvSpPr/>
            <p:nvPr/>
          </p:nvSpPr>
          <p:spPr>
            <a:xfrm rot="10594519">
              <a:off x="4513562" y="3636806"/>
              <a:ext cx="288032" cy="43204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43608" y="1835532"/>
            <a:ext cx="7632848" cy="3252253"/>
            <a:chOff x="1043608" y="1835532"/>
            <a:chExt cx="7632848" cy="3252253"/>
          </a:xfrm>
        </p:grpSpPr>
        <p:pic>
          <p:nvPicPr>
            <p:cNvPr id="2" name="Picture 2" descr="http://playwithrobots.com/images/princip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844824"/>
              <a:ext cx="7454893" cy="3190106"/>
            </a:xfrm>
            <a:prstGeom prst="rect">
              <a:avLst/>
            </a:prstGeom>
            <a:noFill/>
          </p:spPr>
        </p:pic>
        <p:sp>
          <p:nvSpPr>
            <p:cNvPr id="3" name="직사각형 2"/>
            <p:cNvSpPr/>
            <p:nvPr/>
          </p:nvSpPr>
          <p:spPr>
            <a:xfrm>
              <a:off x="3635896" y="2060848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092280" y="2086201"/>
              <a:ext cx="136815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63888" y="191683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표면 빛 반사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48264" y="183553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표면 </a:t>
              </a:r>
              <a:r>
                <a:rPr lang="ko-KR" altLang="en-US" smtClean="0"/>
                <a:t>빛 흡수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72200" y="4718453"/>
              <a:ext cx="23042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3568" y="548680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동작원리</a:t>
            </a:r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977438" cy="35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동작원리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withrobots.com/images/lfr-log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217" y="551242"/>
            <a:ext cx="4177999" cy="5182014"/>
          </a:xfrm>
          <a:prstGeom prst="rect">
            <a:avLst/>
          </a:prstGeom>
          <a:noFill/>
        </p:spPr>
      </p:pic>
      <p:grpSp>
        <p:nvGrpSpPr>
          <p:cNvPr id="13" name="그룹 12"/>
          <p:cNvGrpSpPr/>
          <p:nvPr/>
        </p:nvGrpSpPr>
        <p:grpSpPr>
          <a:xfrm>
            <a:off x="2627784" y="975448"/>
            <a:ext cx="4608512" cy="4829816"/>
            <a:chOff x="2627784" y="975448"/>
            <a:chExt cx="4608512" cy="4829816"/>
          </a:xfrm>
        </p:grpSpPr>
        <p:sp>
          <p:nvSpPr>
            <p:cNvPr id="3" name="직사각형 2"/>
            <p:cNvSpPr/>
            <p:nvPr/>
          </p:nvSpPr>
          <p:spPr>
            <a:xfrm>
              <a:off x="3059832" y="980728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627784" y="2276872"/>
              <a:ext cx="2448272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699792" y="3789040"/>
              <a:ext cx="208823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067944" y="5157192"/>
              <a:ext cx="252028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975448"/>
              <a:ext cx="172819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양쪽의 </a:t>
              </a:r>
              <a:r>
                <a:rPr lang="ko-KR" altLang="en-US" dirty="0" err="1" smtClean="0"/>
                <a:t>샌서가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흰색면에</a:t>
              </a:r>
              <a:r>
                <a:rPr lang="ko-KR" altLang="en-US" dirty="0" smtClean="0"/>
                <a:t> 있으면 </a:t>
              </a:r>
              <a:r>
                <a:rPr lang="en-US" altLang="ko-KR" dirty="0" smtClean="0"/>
                <a:t>2</a:t>
              </a:r>
              <a:r>
                <a:rPr lang="ko-KR" altLang="en-US" dirty="0" smtClean="0"/>
                <a:t>개의 모터는 앞으로 전진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3848" y="2223391"/>
              <a:ext cx="1728192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왼쪽의 </a:t>
              </a:r>
              <a:r>
                <a:rPr lang="ko-KR" altLang="en-US" dirty="0" err="1" smtClean="0"/>
                <a:t>샌서가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흑색면에</a:t>
              </a:r>
              <a:r>
                <a:rPr lang="ko-KR" altLang="en-US" dirty="0" smtClean="0"/>
                <a:t> 있으면 왼쪽 모터는 중지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오른쪽 모터는 전진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3848" y="3751872"/>
              <a:ext cx="1728192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오른쪽의 </a:t>
              </a:r>
              <a:r>
                <a:rPr lang="ko-KR" altLang="en-US" dirty="0" err="1" smtClean="0"/>
                <a:t>샌서가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흑색면에</a:t>
              </a:r>
              <a:r>
                <a:rPr lang="ko-KR" altLang="en-US" dirty="0" smtClean="0"/>
                <a:t> 있으면 오른쪽 모터는 중지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왼쪽 모터는 전진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0192" y="2555612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mtClean="0"/>
                <a:t>좌회전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2160" y="3933056"/>
              <a:ext cx="9361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우회전</a:t>
              </a:r>
              <a:endParaRPr lang="ko-KR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3568" y="548680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동작원리</a:t>
            </a:r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95536" y="764704"/>
            <a:ext cx="8352928" cy="5472608"/>
            <a:chOff x="1907704" y="1916832"/>
            <a:chExt cx="5472608" cy="3024336"/>
          </a:xfrm>
        </p:grpSpPr>
        <p:pic>
          <p:nvPicPr>
            <p:cNvPr id="18434" name="Picture 2" descr="C:\Users\user-77\Documents\신모델구상\심플로봇\주행.jpg"/>
            <p:cNvPicPr>
              <a:picLocks noChangeAspect="1" noChangeArrowheads="1"/>
            </p:cNvPicPr>
            <p:nvPr/>
          </p:nvPicPr>
          <p:blipFill>
            <a:blip r:embed="rId2" cstate="print"/>
            <a:srcRect l="16138" t="9201" r="24013" b="9201"/>
            <a:stretch>
              <a:fillRect/>
            </a:stretch>
          </p:blipFill>
          <p:spPr bwMode="auto">
            <a:xfrm>
              <a:off x="1907704" y="1916832"/>
              <a:ext cx="5472608" cy="3024336"/>
            </a:xfrm>
            <a:prstGeom prst="rect">
              <a:avLst/>
            </a:prstGeom>
            <a:noFill/>
          </p:spPr>
        </p:pic>
        <p:sp>
          <p:nvSpPr>
            <p:cNvPr id="4" name="폭발 2 3"/>
            <p:cNvSpPr/>
            <p:nvPr/>
          </p:nvSpPr>
          <p:spPr>
            <a:xfrm>
              <a:off x="3275856" y="3284984"/>
              <a:ext cx="504056" cy="360040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폭발 2 4"/>
            <p:cNvSpPr/>
            <p:nvPr/>
          </p:nvSpPr>
          <p:spPr>
            <a:xfrm>
              <a:off x="3661249" y="3626362"/>
              <a:ext cx="504056" cy="360040"/>
            </a:xfrm>
            <a:prstGeom prst="irregularSeal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3568" y="476672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주행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66298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(22)</a:t>
            </a:r>
            <a:r>
              <a:rPr lang="ko-KR" altLang="en-US" dirty="0" smtClean="0"/>
              <a:t>건전지 케이스에 건전지를 끼우고 주행시킨다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그룹 209"/>
          <p:cNvGrpSpPr/>
          <p:nvPr/>
        </p:nvGrpSpPr>
        <p:grpSpPr>
          <a:xfrm>
            <a:off x="1183573" y="1969676"/>
            <a:ext cx="6988827" cy="3872912"/>
            <a:chOff x="1183573" y="1969676"/>
            <a:chExt cx="6988827" cy="3872912"/>
          </a:xfrm>
        </p:grpSpPr>
        <p:grpSp>
          <p:nvGrpSpPr>
            <p:cNvPr id="198" name="그룹 197"/>
            <p:cNvGrpSpPr/>
            <p:nvPr/>
          </p:nvGrpSpPr>
          <p:grpSpPr>
            <a:xfrm>
              <a:off x="1183573" y="1969676"/>
              <a:ext cx="6988827" cy="3872912"/>
              <a:chOff x="1183573" y="1969676"/>
              <a:chExt cx="6988827" cy="3872912"/>
            </a:xfrm>
          </p:grpSpPr>
          <p:cxnSp>
            <p:nvCxnSpPr>
              <p:cNvPr id="120" name="직선 연결선 119"/>
              <p:cNvCxnSpPr/>
              <p:nvPr/>
            </p:nvCxnSpPr>
            <p:spPr>
              <a:xfrm flipV="1">
                <a:off x="3739948" y="2474234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타원 4"/>
              <p:cNvSpPr/>
              <p:nvPr/>
            </p:nvSpPr>
            <p:spPr>
              <a:xfrm>
                <a:off x="3498571" y="3068960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" name="그룹 15"/>
              <p:cNvGrpSpPr/>
              <p:nvPr/>
            </p:nvGrpSpPr>
            <p:grpSpPr>
              <a:xfrm>
                <a:off x="3398570" y="4077072"/>
                <a:ext cx="504056" cy="504056"/>
                <a:chOff x="3391879" y="4277074"/>
                <a:chExt cx="504056" cy="504056"/>
              </a:xfrm>
            </p:grpSpPr>
            <p:sp>
              <p:nvSpPr>
                <p:cNvPr id="7" name="타원 6"/>
                <p:cNvSpPr/>
                <p:nvPr/>
              </p:nvSpPr>
              <p:spPr>
                <a:xfrm>
                  <a:off x="3391879" y="4277074"/>
                  <a:ext cx="504056" cy="5040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9" name="직선 연결선 8"/>
                <p:cNvCxnSpPr/>
                <p:nvPr/>
              </p:nvCxnSpPr>
              <p:spPr>
                <a:xfrm>
                  <a:off x="3521682" y="4350891"/>
                  <a:ext cx="0" cy="3564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직선 연결선 11"/>
                <p:cNvCxnSpPr/>
                <p:nvPr/>
              </p:nvCxnSpPr>
              <p:spPr>
                <a:xfrm flipV="1">
                  <a:off x="3535895" y="4288646"/>
                  <a:ext cx="189816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13"/>
                <p:cNvCxnSpPr/>
                <p:nvPr/>
              </p:nvCxnSpPr>
              <p:spPr>
                <a:xfrm>
                  <a:off x="3519873" y="4590459"/>
                  <a:ext cx="25200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9" descr="sym_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2442932" y="4819326"/>
                <a:ext cx="490028" cy="232297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sym_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1669507" y="3151171"/>
                <a:ext cx="490028" cy="232297"/>
              </a:xfrm>
              <a:prstGeom prst="rect">
                <a:avLst/>
              </a:prstGeom>
              <a:noFill/>
            </p:spPr>
          </p:pic>
          <p:pic>
            <p:nvPicPr>
              <p:cNvPr id="101" name="Picture 3" descr="sym_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1579881" y="4186110"/>
                <a:ext cx="669904" cy="408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" name="Line 32"/>
              <p:cNvSpPr>
                <a:spLocks noChangeShapeType="1"/>
              </p:cNvSpPr>
              <p:nvPr/>
            </p:nvSpPr>
            <p:spPr bwMode="auto">
              <a:xfrm rot="1026164" flipV="1">
                <a:off x="2153253" y="4230906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" name="Line 32"/>
              <p:cNvSpPr>
                <a:spLocks noChangeShapeType="1"/>
              </p:cNvSpPr>
              <p:nvPr/>
            </p:nvSpPr>
            <p:spPr bwMode="auto">
              <a:xfrm rot="1026164" flipV="1">
                <a:off x="2126556" y="4145140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" name="Text Box 5"/>
              <p:cNvSpPr txBox="1">
                <a:spLocks noChangeArrowheads="1"/>
              </p:cNvSpPr>
              <p:nvPr/>
            </p:nvSpPr>
            <p:spPr bwMode="auto">
              <a:xfrm>
                <a:off x="1183573" y="4221088"/>
                <a:ext cx="5301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400" dirty="0"/>
                  <a:t>LED</a:t>
                </a:r>
              </a:p>
            </p:txBody>
          </p:sp>
          <p:cxnSp>
            <p:nvCxnSpPr>
              <p:cNvPr id="105" name="직선 연결선 104"/>
              <p:cNvCxnSpPr/>
              <p:nvPr/>
            </p:nvCxnSpPr>
            <p:spPr>
              <a:xfrm flipH="1">
                <a:off x="1891682" y="5470577"/>
                <a:ext cx="525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/>
              <p:cNvCxnSpPr/>
              <p:nvPr/>
            </p:nvCxnSpPr>
            <p:spPr>
              <a:xfrm flipH="1">
                <a:off x="1898373" y="2492896"/>
                <a:ext cx="55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그룹 87"/>
              <p:cNvGrpSpPr/>
              <p:nvPr/>
            </p:nvGrpSpPr>
            <p:grpSpPr>
              <a:xfrm rot="16200000" flipV="1">
                <a:off x="2378563" y="3269585"/>
                <a:ext cx="617273" cy="504056"/>
                <a:chOff x="4072615" y="1061445"/>
                <a:chExt cx="617273" cy="504056"/>
              </a:xfrm>
            </p:grpSpPr>
            <p:sp>
              <p:nvSpPr>
                <p:cNvPr id="112" name="타원 111"/>
                <p:cNvSpPr/>
                <p:nvPr/>
              </p:nvSpPr>
              <p:spPr>
                <a:xfrm>
                  <a:off x="4072615" y="1061445"/>
                  <a:ext cx="617273" cy="50405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13" name="Picture 9" descr="sym_1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168415" y="1214805"/>
                  <a:ext cx="450323" cy="213475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14" name="직선 연결선 113"/>
              <p:cNvCxnSpPr/>
              <p:nvPr/>
            </p:nvCxnSpPr>
            <p:spPr>
              <a:xfrm flipV="1">
                <a:off x="1907704" y="2474234"/>
                <a:ext cx="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114"/>
              <p:cNvCxnSpPr/>
              <p:nvPr/>
            </p:nvCxnSpPr>
            <p:spPr>
              <a:xfrm flipV="1">
                <a:off x="1907704" y="3494381"/>
                <a:ext cx="0" cy="19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직선 연결선 115"/>
              <p:cNvCxnSpPr/>
              <p:nvPr/>
            </p:nvCxnSpPr>
            <p:spPr>
              <a:xfrm flipV="1">
                <a:off x="3761250" y="4562466"/>
                <a:ext cx="0" cy="10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116"/>
              <p:cNvCxnSpPr/>
              <p:nvPr/>
            </p:nvCxnSpPr>
            <p:spPr>
              <a:xfrm flipV="1">
                <a:off x="2674439" y="2483565"/>
                <a:ext cx="0" cy="82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117"/>
              <p:cNvCxnSpPr/>
              <p:nvPr/>
            </p:nvCxnSpPr>
            <p:spPr>
              <a:xfrm flipV="1">
                <a:off x="2681130" y="3709113"/>
                <a:ext cx="0" cy="10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118"/>
              <p:cNvCxnSpPr/>
              <p:nvPr/>
            </p:nvCxnSpPr>
            <p:spPr>
              <a:xfrm flipV="1">
                <a:off x="2681130" y="5121264"/>
                <a:ext cx="0" cy="36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120"/>
              <p:cNvCxnSpPr/>
              <p:nvPr/>
            </p:nvCxnSpPr>
            <p:spPr>
              <a:xfrm flipH="1">
                <a:off x="2675835" y="4330420"/>
                <a:ext cx="86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연결선 121"/>
              <p:cNvCxnSpPr/>
              <p:nvPr/>
            </p:nvCxnSpPr>
            <p:spPr>
              <a:xfrm flipH="1">
                <a:off x="3633256" y="5601142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3961778" y="5534811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GND</a:t>
                </a:r>
                <a:endParaRPr lang="ko-KR" altLang="en-US" sz="1400" dirty="0"/>
              </a:p>
            </p:txBody>
          </p:sp>
          <p:cxnSp>
            <p:nvCxnSpPr>
              <p:cNvPr id="124" name="직선 연결선 123"/>
              <p:cNvCxnSpPr/>
              <p:nvPr/>
            </p:nvCxnSpPr>
            <p:spPr>
              <a:xfrm flipH="1">
                <a:off x="3664726" y="5673150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연결선 124"/>
              <p:cNvCxnSpPr/>
              <p:nvPr/>
            </p:nvCxnSpPr>
            <p:spPr>
              <a:xfrm flipH="1">
                <a:off x="3705202" y="5734350"/>
                <a:ext cx="1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타원 125"/>
              <p:cNvSpPr/>
              <p:nvPr/>
            </p:nvSpPr>
            <p:spPr>
              <a:xfrm>
                <a:off x="3728502" y="542695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타원 126"/>
              <p:cNvSpPr/>
              <p:nvPr/>
            </p:nvSpPr>
            <p:spPr>
              <a:xfrm>
                <a:off x="2643806" y="542656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타원 127"/>
              <p:cNvSpPr/>
              <p:nvPr/>
            </p:nvSpPr>
            <p:spPr>
              <a:xfrm>
                <a:off x="2646446" y="429309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타원 128"/>
              <p:cNvSpPr/>
              <p:nvPr/>
            </p:nvSpPr>
            <p:spPr>
              <a:xfrm>
                <a:off x="2646446" y="246754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/>
              <p:cNvSpPr/>
              <p:nvPr/>
            </p:nvSpPr>
            <p:spPr>
              <a:xfrm>
                <a:off x="3707904" y="24555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Text Box 5"/>
              <p:cNvSpPr txBox="1">
                <a:spLocks noChangeArrowheads="1"/>
              </p:cNvSpPr>
              <p:nvPr/>
            </p:nvSpPr>
            <p:spPr bwMode="auto">
              <a:xfrm>
                <a:off x="3491106" y="3111892"/>
                <a:ext cx="5301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/>
                  <a:t>MOT</a:t>
                </a:r>
                <a:br>
                  <a:rPr lang="en-US" altLang="ko-KR" sz="1200" dirty="0" smtClean="0"/>
                </a:br>
                <a:r>
                  <a:rPr lang="en-US" altLang="ko-KR" sz="1200" dirty="0" smtClean="0"/>
                  <a:t>L</a:t>
                </a:r>
                <a:endParaRPr lang="en-US" altLang="ko-KR" sz="1200" dirty="0"/>
              </a:p>
            </p:txBody>
          </p:sp>
          <p:sp>
            <p:nvSpPr>
              <p:cNvPr id="132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924944"/>
                <a:ext cx="5301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400" dirty="0" err="1" smtClean="0"/>
                  <a:t>Cds</a:t>
                </a:r>
                <a:endParaRPr lang="en-US" altLang="ko-KR" sz="1400" dirty="0"/>
              </a:p>
            </p:txBody>
          </p:sp>
          <p:sp>
            <p:nvSpPr>
              <p:cNvPr id="133" name="Text Box 5"/>
              <p:cNvSpPr txBox="1">
                <a:spLocks noChangeArrowheads="1"/>
              </p:cNvSpPr>
              <p:nvPr/>
            </p:nvSpPr>
            <p:spPr bwMode="auto">
              <a:xfrm>
                <a:off x="3773221" y="4509120"/>
                <a:ext cx="93610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400" dirty="0" smtClean="0"/>
                  <a:t> NPN TR</a:t>
                </a:r>
                <a:r>
                  <a:rPr lang="en-US" altLang="ko-KR" sz="1400" dirty="0"/>
                  <a:t/>
                </a:r>
                <a:br>
                  <a:rPr lang="en-US" altLang="ko-KR" sz="1400" dirty="0"/>
                </a:br>
                <a:r>
                  <a:rPr lang="en-US" altLang="ko-KR" sz="1400" dirty="0" smtClean="0"/>
                  <a:t>2SD227</a:t>
                </a:r>
                <a:endParaRPr lang="en-US" altLang="ko-KR" sz="1400" dirty="0"/>
              </a:p>
            </p:txBody>
          </p:sp>
          <p:sp>
            <p:nvSpPr>
              <p:cNvPr id="134" name="Text Box 5"/>
              <p:cNvSpPr txBox="1">
                <a:spLocks noChangeArrowheads="1"/>
              </p:cNvSpPr>
              <p:nvPr/>
            </p:nvSpPr>
            <p:spPr bwMode="auto">
              <a:xfrm>
                <a:off x="3494520" y="4636603"/>
                <a:ext cx="3600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000" dirty="0" smtClean="0"/>
                  <a:t>E</a:t>
                </a:r>
                <a:endParaRPr lang="en-US" altLang="ko-KR" sz="1000" dirty="0"/>
              </a:p>
            </p:txBody>
          </p:sp>
          <p:sp>
            <p:nvSpPr>
              <p:cNvPr id="135" name="Text Box 5"/>
              <p:cNvSpPr txBox="1">
                <a:spLocks noChangeArrowheads="1"/>
              </p:cNvSpPr>
              <p:nvPr/>
            </p:nvSpPr>
            <p:spPr bwMode="auto">
              <a:xfrm>
                <a:off x="3482549" y="3833055"/>
                <a:ext cx="3600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000" dirty="0" smtClean="0"/>
                  <a:t>C</a:t>
                </a:r>
                <a:endParaRPr lang="en-US" altLang="ko-KR" sz="1000" dirty="0"/>
              </a:p>
            </p:txBody>
          </p:sp>
          <p:sp>
            <p:nvSpPr>
              <p:cNvPr id="136" name="Text Box 5"/>
              <p:cNvSpPr txBox="1">
                <a:spLocks noChangeArrowheads="1"/>
              </p:cNvSpPr>
              <p:nvPr/>
            </p:nvSpPr>
            <p:spPr bwMode="auto">
              <a:xfrm>
                <a:off x="3134480" y="4080284"/>
                <a:ext cx="3600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000" dirty="0" smtClean="0"/>
                  <a:t>B</a:t>
                </a:r>
                <a:endParaRPr lang="en-US" altLang="ko-KR" sz="1000" dirty="0"/>
              </a:p>
            </p:txBody>
          </p:sp>
          <p:cxnSp>
            <p:nvCxnSpPr>
              <p:cNvPr id="137" name="직선 연결선 136"/>
              <p:cNvCxnSpPr/>
              <p:nvPr/>
            </p:nvCxnSpPr>
            <p:spPr>
              <a:xfrm flipH="1" flipV="1">
                <a:off x="4820842" y="2486205"/>
                <a:ext cx="0" cy="162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타원 137"/>
              <p:cNvSpPr/>
              <p:nvPr/>
            </p:nvSpPr>
            <p:spPr>
              <a:xfrm flipH="1">
                <a:off x="4579465" y="3080931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9" name="그룹 138"/>
              <p:cNvGrpSpPr/>
              <p:nvPr/>
            </p:nvGrpSpPr>
            <p:grpSpPr>
              <a:xfrm flipH="1">
                <a:off x="4642142" y="4098374"/>
                <a:ext cx="504056" cy="504056"/>
                <a:chOff x="3391879" y="4277074"/>
                <a:chExt cx="504056" cy="504056"/>
              </a:xfrm>
            </p:grpSpPr>
            <p:sp>
              <p:nvSpPr>
                <p:cNvPr id="140" name="타원 139"/>
                <p:cNvSpPr/>
                <p:nvPr/>
              </p:nvSpPr>
              <p:spPr>
                <a:xfrm>
                  <a:off x="3391879" y="4277074"/>
                  <a:ext cx="504056" cy="5040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41" name="직선 연결선 140"/>
                <p:cNvCxnSpPr/>
                <p:nvPr/>
              </p:nvCxnSpPr>
              <p:spPr>
                <a:xfrm>
                  <a:off x="3521682" y="4350891"/>
                  <a:ext cx="0" cy="3564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직선 연결선 141"/>
                <p:cNvCxnSpPr/>
                <p:nvPr/>
              </p:nvCxnSpPr>
              <p:spPr>
                <a:xfrm flipV="1">
                  <a:off x="3535895" y="4288646"/>
                  <a:ext cx="189816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직선 연결선 142"/>
                <p:cNvCxnSpPr/>
                <p:nvPr/>
              </p:nvCxnSpPr>
              <p:spPr>
                <a:xfrm>
                  <a:off x="3519873" y="4590459"/>
                  <a:ext cx="25200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4" name="Picture 9" descr="sym_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H="1">
                <a:off x="5611283" y="4798024"/>
                <a:ext cx="490028" cy="232297"/>
              </a:xfrm>
              <a:prstGeom prst="rect">
                <a:avLst/>
              </a:prstGeom>
              <a:noFill/>
            </p:spPr>
          </p:pic>
          <p:pic>
            <p:nvPicPr>
              <p:cNvPr id="145" name="Picture 9" descr="sym_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H="1">
                <a:off x="6350027" y="3172720"/>
                <a:ext cx="490028" cy="232297"/>
              </a:xfrm>
              <a:prstGeom prst="rect">
                <a:avLst/>
              </a:prstGeom>
              <a:noFill/>
            </p:spPr>
          </p:pic>
          <p:pic>
            <p:nvPicPr>
              <p:cNvPr id="146" name="Picture 3" descr="sym_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H="1">
                <a:off x="6250661" y="4258118"/>
                <a:ext cx="669904" cy="408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9" name="Text Box 5"/>
              <p:cNvSpPr txBox="1">
                <a:spLocks noChangeArrowheads="1"/>
              </p:cNvSpPr>
              <p:nvPr/>
            </p:nvSpPr>
            <p:spPr bwMode="auto">
              <a:xfrm>
                <a:off x="6683765" y="4246194"/>
                <a:ext cx="5301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400" dirty="0"/>
                  <a:t>LED</a:t>
                </a:r>
              </a:p>
            </p:txBody>
          </p:sp>
          <p:grpSp>
            <p:nvGrpSpPr>
              <p:cNvPr id="151" name="그룹 87"/>
              <p:cNvGrpSpPr/>
              <p:nvPr/>
            </p:nvGrpSpPr>
            <p:grpSpPr>
              <a:xfrm rot="5400000" flipH="1" flipV="1">
                <a:off x="5528084" y="3248286"/>
                <a:ext cx="617273" cy="504056"/>
                <a:chOff x="4072615" y="1061445"/>
                <a:chExt cx="617273" cy="504056"/>
              </a:xfrm>
            </p:grpSpPr>
            <p:sp>
              <p:nvSpPr>
                <p:cNvPr id="155" name="타원 154"/>
                <p:cNvSpPr/>
                <p:nvPr/>
              </p:nvSpPr>
              <p:spPr>
                <a:xfrm>
                  <a:off x="4072615" y="1061445"/>
                  <a:ext cx="617273" cy="50405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56" name="Picture 9" descr="sym_1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168415" y="1214805"/>
                  <a:ext cx="450323" cy="213475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157" name="직선 연결선 156"/>
              <p:cNvCxnSpPr/>
              <p:nvPr/>
            </p:nvCxnSpPr>
            <p:spPr>
              <a:xfrm flipH="1" flipV="1">
                <a:off x="6588224" y="2495783"/>
                <a:ext cx="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직선 연결선 157"/>
              <p:cNvCxnSpPr/>
              <p:nvPr/>
            </p:nvCxnSpPr>
            <p:spPr>
              <a:xfrm flipH="1" flipV="1">
                <a:off x="6588224" y="3515930"/>
                <a:ext cx="0" cy="19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직선 연결선 158"/>
              <p:cNvCxnSpPr/>
              <p:nvPr/>
            </p:nvCxnSpPr>
            <p:spPr>
              <a:xfrm flipH="1" flipV="1">
                <a:off x="5842790" y="2462263"/>
                <a:ext cx="0" cy="82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직선 연결선 159"/>
              <p:cNvCxnSpPr/>
              <p:nvPr/>
            </p:nvCxnSpPr>
            <p:spPr>
              <a:xfrm flipH="1" flipV="1">
                <a:off x="5849481" y="3687811"/>
                <a:ext cx="0" cy="100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직선 연결선 160"/>
              <p:cNvCxnSpPr/>
              <p:nvPr/>
            </p:nvCxnSpPr>
            <p:spPr>
              <a:xfrm flipH="1" flipV="1">
                <a:off x="5849481" y="5099962"/>
                <a:ext cx="0" cy="36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직선 연결선 161"/>
              <p:cNvCxnSpPr/>
              <p:nvPr/>
            </p:nvCxnSpPr>
            <p:spPr>
              <a:xfrm>
                <a:off x="5029401" y="4365104"/>
                <a:ext cx="86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타원 162"/>
              <p:cNvSpPr/>
              <p:nvPr/>
            </p:nvSpPr>
            <p:spPr>
              <a:xfrm flipH="1">
                <a:off x="4748834" y="542026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타원 163"/>
              <p:cNvSpPr/>
              <p:nvPr/>
            </p:nvSpPr>
            <p:spPr>
              <a:xfrm flipH="1">
                <a:off x="5821488" y="542392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타원 164"/>
              <p:cNvSpPr/>
              <p:nvPr/>
            </p:nvSpPr>
            <p:spPr>
              <a:xfrm flipH="1">
                <a:off x="5814797" y="433711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타원 165"/>
              <p:cNvSpPr/>
              <p:nvPr/>
            </p:nvSpPr>
            <p:spPr>
              <a:xfrm flipH="1">
                <a:off x="5805466" y="245557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7" name="타원 166"/>
              <p:cNvSpPr/>
              <p:nvPr/>
            </p:nvSpPr>
            <p:spPr>
              <a:xfrm flipH="1">
                <a:off x="4788798" y="24582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Text Box 5"/>
              <p:cNvSpPr txBox="1">
                <a:spLocks noChangeArrowheads="1"/>
              </p:cNvSpPr>
              <p:nvPr/>
            </p:nvSpPr>
            <p:spPr bwMode="auto">
              <a:xfrm flipH="1">
                <a:off x="4572000" y="3143608"/>
                <a:ext cx="5301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/>
                  <a:t>MOT</a:t>
                </a:r>
                <a:br>
                  <a:rPr lang="en-US" altLang="ko-KR" sz="1200" dirty="0" smtClean="0"/>
                </a:br>
                <a:r>
                  <a:rPr lang="en-US" altLang="ko-KR" sz="1200" dirty="0" smtClean="0"/>
                  <a:t>R</a:t>
                </a:r>
                <a:endParaRPr lang="en-US" altLang="ko-KR" sz="1200" dirty="0"/>
              </a:p>
            </p:txBody>
          </p:sp>
          <p:sp>
            <p:nvSpPr>
              <p:cNvPr id="169" name="Text Box 5"/>
              <p:cNvSpPr txBox="1">
                <a:spLocks noChangeArrowheads="1"/>
              </p:cNvSpPr>
              <p:nvPr/>
            </p:nvSpPr>
            <p:spPr bwMode="auto">
              <a:xfrm flipH="1">
                <a:off x="5868144" y="2959628"/>
                <a:ext cx="5301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400" dirty="0" err="1" smtClean="0"/>
                  <a:t>Cds</a:t>
                </a:r>
                <a:endParaRPr lang="en-US" altLang="ko-KR" sz="1400" dirty="0"/>
              </a:p>
            </p:txBody>
          </p:sp>
          <p:sp>
            <p:nvSpPr>
              <p:cNvPr id="171" name="Text Box 5"/>
              <p:cNvSpPr txBox="1">
                <a:spLocks noChangeArrowheads="1"/>
              </p:cNvSpPr>
              <p:nvPr/>
            </p:nvSpPr>
            <p:spPr bwMode="auto">
              <a:xfrm flipH="1">
                <a:off x="4738092" y="4657905"/>
                <a:ext cx="3600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000" dirty="0" smtClean="0"/>
                  <a:t>E</a:t>
                </a:r>
                <a:endParaRPr lang="en-US" altLang="ko-KR" sz="1000" dirty="0"/>
              </a:p>
            </p:txBody>
          </p:sp>
          <p:sp>
            <p:nvSpPr>
              <p:cNvPr id="172" name="Text Box 5"/>
              <p:cNvSpPr txBox="1">
                <a:spLocks noChangeArrowheads="1"/>
              </p:cNvSpPr>
              <p:nvPr/>
            </p:nvSpPr>
            <p:spPr bwMode="auto">
              <a:xfrm flipH="1">
                <a:off x="4726121" y="3854357"/>
                <a:ext cx="3600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000" dirty="0" smtClean="0"/>
                  <a:t>C</a:t>
                </a:r>
                <a:endParaRPr lang="en-US" altLang="ko-KR" sz="1000" dirty="0"/>
              </a:p>
            </p:txBody>
          </p:sp>
          <p:sp>
            <p:nvSpPr>
              <p:cNvPr id="173" name="Text Box 5"/>
              <p:cNvSpPr txBox="1">
                <a:spLocks noChangeArrowheads="1"/>
              </p:cNvSpPr>
              <p:nvPr/>
            </p:nvSpPr>
            <p:spPr bwMode="auto">
              <a:xfrm flipH="1">
                <a:off x="5050703" y="4105637"/>
                <a:ext cx="3600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000" dirty="0" smtClean="0"/>
                  <a:t>B</a:t>
                </a:r>
                <a:endParaRPr lang="en-US" altLang="ko-KR" sz="1000" dirty="0"/>
              </a:p>
            </p:txBody>
          </p:sp>
          <p:cxnSp>
            <p:nvCxnSpPr>
              <p:cNvPr id="174" name="직선 연결선 173"/>
              <p:cNvCxnSpPr/>
              <p:nvPr/>
            </p:nvCxnSpPr>
            <p:spPr>
              <a:xfrm flipV="1">
                <a:off x="4786158" y="4562466"/>
                <a:ext cx="0" cy="90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타원 174"/>
              <p:cNvSpPr/>
              <p:nvPr/>
            </p:nvSpPr>
            <p:spPr>
              <a:xfrm flipH="1">
                <a:off x="6562871" y="542392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타원 175"/>
              <p:cNvSpPr/>
              <p:nvPr/>
            </p:nvSpPr>
            <p:spPr>
              <a:xfrm flipH="1">
                <a:off x="6556180" y="246490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Line 32"/>
              <p:cNvSpPr>
                <a:spLocks noChangeShapeType="1"/>
              </p:cNvSpPr>
              <p:nvPr/>
            </p:nvSpPr>
            <p:spPr bwMode="auto">
              <a:xfrm rot="1026164" flipV="1">
                <a:off x="2388049" y="3845095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8" name="Line 32"/>
              <p:cNvSpPr>
                <a:spLocks noChangeShapeType="1"/>
              </p:cNvSpPr>
              <p:nvPr/>
            </p:nvSpPr>
            <p:spPr bwMode="auto">
              <a:xfrm rot="1026164" flipV="1">
                <a:off x="2361352" y="3759329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9" name="Line 32"/>
              <p:cNvSpPr>
                <a:spLocks noChangeShapeType="1"/>
              </p:cNvSpPr>
              <p:nvPr/>
            </p:nvSpPr>
            <p:spPr bwMode="auto">
              <a:xfrm rot="20573836" flipH="1" flipV="1">
                <a:off x="6262757" y="4291378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0" name="Line 32"/>
              <p:cNvSpPr>
                <a:spLocks noChangeShapeType="1"/>
              </p:cNvSpPr>
              <p:nvPr/>
            </p:nvSpPr>
            <p:spPr bwMode="auto">
              <a:xfrm rot="20573836" flipH="1" flipV="1">
                <a:off x="6248488" y="4180970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1" name="Line 32"/>
              <p:cNvSpPr>
                <a:spLocks noChangeShapeType="1"/>
              </p:cNvSpPr>
              <p:nvPr/>
            </p:nvSpPr>
            <p:spPr bwMode="auto">
              <a:xfrm rot="20573836" flipH="1" flipV="1">
                <a:off x="6098784" y="3791749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2" name="Line 32"/>
              <p:cNvSpPr>
                <a:spLocks noChangeShapeType="1"/>
              </p:cNvSpPr>
              <p:nvPr/>
            </p:nvSpPr>
            <p:spPr bwMode="auto">
              <a:xfrm rot="20573836" flipH="1" flipV="1">
                <a:off x="6109411" y="3696652"/>
                <a:ext cx="89138" cy="248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83" name="그룹 238"/>
              <p:cNvGrpSpPr/>
              <p:nvPr/>
            </p:nvGrpSpPr>
            <p:grpSpPr>
              <a:xfrm>
                <a:off x="7187552" y="3070519"/>
                <a:ext cx="984848" cy="663533"/>
                <a:chOff x="7497496" y="2886429"/>
                <a:chExt cx="984848" cy="663533"/>
              </a:xfrm>
            </p:grpSpPr>
            <p:sp>
              <p:nvSpPr>
                <p:cNvPr id="184" name="직사각형 183"/>
                <p:cNvSpPr/>
                <p:nvPr/>
              </p:nvSpPr>
              <p:spPr>
                <a:xfrm>
                  <a:off x="7992595" y="3026742"/>
                  <a:ext cx="48974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400" dirty="0" smtClean="0">
                      <a:sym typeface="Symbol" pitchFamily="18" charset="2"/>
                    </a:rPr>
                    <a:t>3V</a:t>
                  </a:r>
                </a:p>
                <a:p>
                  <a:r>
                    <a:rPr lang="en-US" altLang="ko-KR" sz="1400" dirty="0" smtClean="0"/>
                    <a:t>BAT</a:t>
                  </a:r>
                  <a:endParaRPr lang="ko-KR" altLang="en-US" sz="1400" dirty="0"/>
                </a:p>
              </p:txBody>
            </p:sp>
            <p:cxnSp>
              <p:nvCxnSpPr>
                <p:cNvPr id="185" name="직선 연결선 184"/>
                <p:cNvCxnSpPr/>
                <p:nvPr/>
              </p:nvCxnSpPr>
              <p:spPr>
                <a:xfrm>
                  <a:off x="7683169" y="3306418"/>
                  <a:ext cx="21600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497496" y="2886429"/>
                  <a:ext cx="36004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dirty="0" smtClean="0"/>
                    <a:t>+</a:t>
                  </a:r>
                  <a:endParaRPr lang="en-US" altLang="ko-KR" dirty="0"/>
                </a:p>
              </p:txBody>
            </p:sp>
            <p:cxnSp>
              <p:nvCxnSpPr>
                <p:cNvPr id="187" name="직선 연결선 186"/>
                <p:cNvCxnSpPr/>
                <p:nvPr/>
              </p:nvCxnSpPr>
              <p:spPr>
                <a:xfrm>
                  <a:off x="7618288" y="3212976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8" name="직선 연결선 187"/>
              <p:cNvCxnSpPr/>
              <p:nvPr/>
            </p:nvCxnSpPr>
            <p:spPr>
              <a:xfrm flipV="1">
                <a:off x="7480455" y="2483565"/>
                <a:ext cx="0" cy="90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직선 연결선 188"/>
              <p:cNvCxnSpPr/>
              <p:nvPr/>
            </p:nvCxnSpPr>
            <p:spPr>
              <a:xfrm flipV="1">
                <a:off x="7484409" y="3735694"/>
                <a:ext cx="0" cy="57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직선 연결선 189"/>
              <p:cNvCxnSpPr/>
              <p:nvPr/>
            </p:nvCxnSpPr>
            <p:spPr>
              <a:xfrm>
                <a:off x="7379876" y="3717032"/>
                <a:ext cx="216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직선 연결선 190"/>
              <p:cNvCxnSpPr/>
              <p:nvPr/>
            </p:nvCxnSpPr>
            <p:spPr>
              <a:xfrm>
                <a:off x="7314995" y="3623590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/>
              <p:cNvSpPr txBox="1"/>
              <p:nvPr/>
            </p:nvSpPr>
            <p:spPr>
              <a:xfrm>
                <a:off x="2699792" y="4797152"/>
                <a:ext cx="687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3.3k</a:t>
                </a:r>
                <a:r>
                  <a:rPr lang="el-GR" altLang="ko-KR" sz="1400" dirty="0" smtClean="0"/>
                  <a:t>Ω</a:t>
                </a:r>
                <a:endParaRPr lang="ko-KR" altLang="en-US" sz="1400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1336482" y="3121223"/>
                <a:ext cx="687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</a:t>
                </a:r>
                <a:r>
                  <a:rPr lang="el-GR" altLang="ko-KR" sz="1400" dirty="0" smtClean="0"/>
                  <a:t>Ω</a:t>
                </a:r>
                <a:endParaRPr lang="ko-KR" altLang="en-US" sz="1400" dirty="0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6693067" y="3193231"/>
                <a:ext cx="687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</a:t>
                </a:r>
                <a:r>
                  <a:rPr lang="el-GR" altLang="ko-KR" sz="1400" dirty="0" smtClean="0"/>
                  <a:t>Ω</a:t>
                </a:r>
                <a:endParaRPr lang="ko-KR" altLang="en-US" sz="1400" dirty="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5234245" y="4797152"/>
                <a:ext cx="687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3.3k</a:t>
                </a:r>
                <a:r>
                  <a:rPr lang="el-GR" altLang="ko-KR" sz="1400" dirty="0" smtClean="0"/>
                  <a:t>Ω</a:t>
                </a:r>
                <a:endParaRPr lang="ko-KR" altLang="en-US" sz="1400" dirty="0"/>
              </a:p>
            </p:txBody>
          </p:sp>
          <p:sp>
            <p:nvSpPr>
              <p:cNvPr id="196" name="Text Box 5"/>
              <p:cNvSpPr txBox="1">
                <a:spLocks noChangeArrowheads="1"/>
              </p:cNvSpPr>
              <p:nvPr/>
            </p:nvSpPr>
            <p:spPr bwMode="auto">
              <a:xfrm>
                <a:off x="2699792" y="1969676"/>
                <a:ext cx="93610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400" dirty="0" smtClean="0"/>
                  <a:t> Left Channel</a:t>
                </a:r>
                <a:endParaRPr lang="en-US" altLang="ko-KR" sz="1400" dirty="0"/>
              </a:p>
            </p:txBody>
          </p:sp>
          <p:sp>
            <p:nvSpPr>
              <p:cNvPr id="197" name="Text Box 5"/>
              <p:cNvSpPr txBox="1">
                <a:spLocks noChangeArrowheads="1"/>
              </p:cNvSpPr>
              <p:nvPr/>
            </p:nvSpPr>
            <p:spPr bwMode="auto">
              <a:xfrm>
                <a:off x="4841370" y="1988840"/>
                <a:ext cx="93610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400" dirty="0" smtClean="0"/>
                  <a:t> Right Channel</a:t>
                </a:r>
                <a:endParaRPr lang="en-US" altLang="ko-KR" sz="1400" dirty="0"/>
              </a:p>
            </p:txBody>
          </p:sp>
        </p:grpSp>
        <p:grpSp>
          <p:nvGrpSpPr>
            <p:cNvPr id="202" name="그룹 201"/>
            <p:cNvGrpSpPr/>
            <p:nvPr/>
          </p:nvGrpSpPr>
          <p:grpSpPr>
            <a:xfrm>
              <a:off x="7414997" y="4293096"/>
              <a:ext cx="144016" cy="648072"/>
              <a:chOff x="7459011" y="4509120"/>
              <a:chExt cx="74648" cy="368424"/>
            </a:xfrm>
          </p:grpSpPr>
          <p:sp>
            <p:nvSpPr>
              <p:cNvPr id="199" name="타원 198"/>
              <p:cNvSpPr/>
              <p:nvPr/>
            </p:nvSpPr>
            <p:spPr>
              <a:xfrm>
                <a:off x="7461651" y="46531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타원 199"/>
              <p:cNvSpPr/>
              <p:nvPr/>
            </p:nvSpPr>
            <p:spPr>
              <a:xfrm>
                <a:off x="7459011" y="4805536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타원 200"/>
              <p:cNvSpPr/>
              <p:nvPr/>
            </p:nvSpPr>
            <p:spPr>
              <a:xfrm>
                <a:off x="7461651" y="4509120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03" name="직선 연결선 202"/>
            <p:cNvCxnSpPr/>
            <p:nvPr/>
          </p:nvCxnSpPr>
          <p:spPr>
            <a:xfrm>
              <a:off x="7139031" y="4615812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/>
            <p:cNvCxnSpPr/>
            <p:nvPr/>
          </p:nvCxnSpPr>
          <p:spPr>
            <a:xfrm flipH="1" flipV="1">
              <a:off x="7138935" y="461581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직사각형 204"/>
            <p:cNvSpPr/>
            <p:nvPr/>
          </p:nvSpPr>
          <p:spPr>
            <a:xfrm>
              <a:off x="7587005" y="4346442"/>
              <a:ext cx="4571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7596336" y="4653136"/>
              <a:ext cx="45719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Text Box 5"/>
            <p:cNvSpPr txBox="1">
              <a:spLocks noChangeArrowheads="1"/>
            </p:cNvSpPr>
            <p:nvPr/>
          </p:nvSpPr>
          <p:spPr bwMode="auto">
            <a:xfrm>
              <a:off x="7565703" y="4453134"/>
              <a:ext cx="5835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 dirty="0" smtClean="0"/>
                <a:t>SW.</a:t>
              </a:r>
              <a:endParaRPr lang="en-US" altLang="ko-KR" sz="1400" dirty="0"/>
            </a:p>
          </p:txBody>
        </p:sp>
        <p:sp>
          <p:nvSpPr>
            <p:cNvPr id="208" name="Text Box 5"/>
            <p:cNvSpPr txBox="1">
              <a:spLocks noChangeArrowheads="1"/>
            </p:cNvSpPr>
            <p:nvPr/>
          </p:nvSpPr>
          <p:spPr bwMode="auto">
            <a:xfrm>
              <a:off x="7468343" y="4005064"/>
              <a:ext cx="4880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dirty="0" smtClean="0"/>
                <a:t>ON</a:t>
              </a:r>
              <a:endParaRPr lang="en-US" altLang="ko-KR" sz="1200" dirty="0"/>
            </a:p>
          </p:txBody>
        </p:sp>
        <p:sp>
          <p:nvSpPr>
            <p:cNvPr id="209" name="Text Box 5"/>
            <p:cNvSpPr txBox="1">
              <a:spLocks noChangeArrowheads="1"/>
            </p:cNvSpPr>
            <p:nvPr/>
          </p:nvSpPr>
          <p:spPr bwMode="auto">
            <a:xfrm>
              <a:off x="7496335" y="4880193"/>
              <a:ext cx="4880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 dirty="0" smtClean="0"/>
                <a:t>OFF</a:t>
              </a:r>
              <a:endParaRPr lang="en-US" altLang="ko-KR" sz="1200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683568" y="548680"/>
            <a:ext cx="11521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회로도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1404308" y="1052736"/>
            <a:ext cx="6210690" cy="4968551"/>
            <a:chOff x="1404308" y="1052736"/>
            <a:chExt cx="6210690" cy="4968551"/>
          </a:xfrm>
        </p:grpSpPr>
        <p:pic>
          <p:nvPicPr>
            <p:cNvPr id="1026" name="Picture 2" descr="C:\Users\user-77\Documents\신모델구상\심플로봇\금형사출\사출물3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3126" r="50787" b="14375"/>
            <a:stretch>
              <a:fillRect/>
            </a:stretch>
          </p:blipFill>
          <p:spPr bwMode="auto">
            <a:xfrm>
              <a:off x="1404308" y="1052736"/>
              <a:ext cx="6210690" cy="4968551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131840" y="5157192"/>
              <a:ext cx="576064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몸체</a:t>
              </a:r>
              <a:endParaRPr lang="ko-KR" alt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39754" y="1959223"/>
              <a:ext cx="576064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원뿔바퀴</a:t>
              </a:r>
              <a:endParaRPr lang="ko-KR" alt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8814" y="1287422"/>
              <a:ext cx="648072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뒷바퀴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4048" y="1294113"/>
              <a:ext cx="648072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/>
                <a:t>센서집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6216" y="2599588"/>
              <a:ext cx="864096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더듬이집</a:t>
              </a:r>
              <a:endParaRPr lang="ko-KR" altLang="en-US" sz="1200" dirty="0"/>
            </a:p>
          </p:txBody>
        </p:sp>
        <p:cxnSp>
          <p:nvCxnSpPr>
            <p:cNvPr id="10" name="직선 연결선 9"/>
            <p:cNvCxnSpPr/>
            <p:nvPr/>
          </p:nvCxnSpPr>
          <p:spPr>
            <a:xfrm flipH="1">
              <a:off x="1563686" y="2564904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548680"/>
            <a:ext cx="223224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사출물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1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1130" y="1628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13381" y="19101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3460" y="19194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③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41572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④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⑤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-77\Documents\신모델구상\심플로봇\금형사출\부품.jpg"/>
          <p:cNvPicPr>
            <a:picLocks noChangeAspect="1" noChangeArrowheads="1"/>
          </p:cNvPicPr>
          <p:nvPr/>
        </p:nvPicPr>
        <p:blipFill>
          <a:blip r:embed="rId2" cstate="print"/>
          <a:srcRect l="2751" t="16250" r="58662" b="29375"/>
          <a:stretch>
            <a:fillRect/>
          </a:stretch>
        </p:blipFill>
        <p:spPr bwMode="auto">
          <a:xfrm>
            <a:off x="2093933" y="1700808"/>
            <a:ext cx="5718427" cy="3384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4725144"/>
            <a:ext cx="57606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몸체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727785" y="2319263"/>
            <a:ext cx="57606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원뿔바퀴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844824"/>
            <a:ext cx="64807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뒷바퀴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916832"/>
            <a:ext cx="72008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센서집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2503929"/>
            <a:ext cx="86409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더듬이집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9830" y="19795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2082" y="235155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24836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③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④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⑤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-77\Documents\신모델구상\심플로봇\금형사출\사출물3.jpg"/>
          <p:cNvPicPr>
            <a:picLocks noChangeAspect="1" noChangeArrowheads="1"/>
          </p:cNvPicPr>
          <p:nvPr/>
        </p:nvPicPr>
        <p:blipFill>
          <a:blip r:embed="rId2" cstate="print"/>
          <a:srcRect l="57087" t="21875" b="14376"/>
          <a:stretch>
            <a:fillRect/>
          </a:stretch>
        </p:blipFill>
        <p:spPr bwMode="auto">
          <a:xfrm>
            <a:off x="1401066" y="1607246"/>
            <a:ext cx="6151256" cy="3837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36089" y="2719953"/>
            <a:ext cx="86409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색펜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홀더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13573" y="3614682"/>
            <a:ext cx="115213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뒷</a:t>
            </a:r>
            <a:r>
              <a:rPr lang="ko-KR" altLang="en-US" sz="1200" smtClean="0"/>
              <a:t>바퀴 </a:t>
            </a:r>
            <a:r>
              <a:rPr lang="ko-KR" altLang="en-US" sz="1200" dirty="0" smtClean="0"/>
              <a:t>고정대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653137" y="2503929"/>
            <a:ext cx="70405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고정대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663687" y="4562466"/>
            <a:ext cx="100811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모터 케이스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25546" y="4564168"/>
            <a:ext cx="102677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모터 케이스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3008923"/>
            <a:ext cx="64807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뒷집게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21235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⑥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01410" y="23039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⑦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26276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⑧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81132" y="331297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⑨</a:t>
            </a:r>
            <a:endParaRPr lang="ko-KR" alt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548680"/>
            <a:ext cx="223224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사출물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2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⑩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11958" y="42304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⑩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77\Documents\신모델구상\심플로봇\금형사출\부품.jpg"/>
          <p:cNvPicPr>
            <a:picLocks noChangeAspect="1" noChangeArrowheads="1"/>
          </p:cNvPicPr>
          <p:nvPr/>
        </p:nvPicPr>
        <p:blipFill>
          <a:blip r:embed="rId2" cstate="print"/>
          <a:srcRect l="53149" t="29375" r="8263" b="29375"/>
          <a:stretch>
            <a:fillRect/>
          </a:stretch>
        </p:blipFill>
        <p:spPr bwMode="auto">
          <a:xfrm>
            <a:off x="1740935" y="2276872"/>
            <a:ext cx="5711385" cy="25642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2719953"/>
            <a:ext cx="86409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색펜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홀더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164286" y="2996952"/>
            <a:ext cx="1152130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뒷바퀴 고정대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43806" y="2719953"/>
            <a:ext cx="70405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고정대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761530"/>
            <a:ext cx="100811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모터 케이스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3440033"/>
            <a:ext cx="64807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/>
              <a:t>뒷집게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5815" y="23556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⑥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23395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⑦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9526" y="282357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⑧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7901" y="30409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⑨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0661" y="42371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⑩</a:t>
            </a:r>
            <a:endParaRPr lang="ko-KR" alt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548680"/>
            <a:ext cx="2232248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err="1" smtClean="0">
                <a:latin typeface="+mj-lt"/>
                <a:ea typeface="+mj-ea"/>
                <a:cs typeface="+mj-cs"/>
              </a:rPr>
              <a:t>사출물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2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31"/>
          <p:cNvGraphicFramePr>
            <a:graphicFrameLocks noGrp="1"/>
          </p:cNvGraphicFramePr>
          <p:nvPr/>
        </p:nvGraphicFramePr>
        <p:xfrm>
          <a:off x="288032" y="1240160"/>
          <a:ext cx="2592288" cy="4277072"/>
        </p:xfrm>
        <a:graphic>
          <a:graphicData uri="http://schemas.openxmlformats.org/drawingml/2006/table">
            <a:tbl>
              <a:tblPr/>
              <a:tblGrid>
                <a:gridCol w="1403648"/>
                <a:gridCol w="790809"/>
                <a:gridCol w="397831"/>
              </a:tblGrid>
              <a:tr h="13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사출물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몸체외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HY그래픽" pitchFamily="18" charset="-127"/>
                          <a:ea typeface="HY그래픽" pitchFamily="18" charset="-127"/>
                        </a:rPr>
                        <a:t>2. </a:t>
                      </a:r>
                      <a:r>
                        <a:rPr lang="ko-KR" altLang="en-US" sz="1000" dirty="0" err="1" smtClean="0">
                          <a:latin typeface="HY그래픽" pitchFamily="18" charset="-127"/>
                          <a:ea typeface="HY그래픽" pitchFamily="18" charset="-127"/>
                        </a:rPr>
                        <a:t>사출물</a:t>
                      </a:r>
                      <a:r>
                        <a:rPr lang="en-US" altLang="ko-KR" sz="1000" dirty="0" smtClean="0">
                          <a:latin typeface="HY그래픽" pitchFamily="18" charset="-127"/>
                          <a:ea typeface="HY그래픽" pitchFamily="18" charset="-127"/>
                        </a:rPr>
                        <a:t>2</a:t>
                      </a:r>
                      <a:endParaRPr lang="ko-KR" altLang="en-US" sz="10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HY그래픽" pitchFamily="18" charset="-127"/>
                          <a:ea typeface="HY그래픽" pitchFamily="18" charset="-127"/>
                        </a:rPr>
                        <a:t>전동기 </a:t>
                      </a:r>
                      <a:r>
                        <a:rPr lang="ko-KR" altLang="en-US" sz="1000" dirty="0" err="1" smtClean="0">
                          <a:latin typeface="HY그래픽" pitchFamily="18" charset="-127"/>
                          <a:ea typeface="HY그래픽" pitchFamily="18" charset="-127"/>
                        </a:rPr>
                        <a:t>케이스외</a:t>
                      </a:r>
                      <a:r>
                        <a:rPr lang="ko-KR" altLang="en-US" sz="100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en-US" altLang="ko-KR" sz="1000" dirty="0" smtClean="0">
                          <a:latin typeface="HY그래픽" pitchFamily="18" charset="-127"/>
                          <a:ea typeface="HY그래픽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모터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lang="ko-KR" altLang="en-US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저전류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38X20X17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스위치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슬라이드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접점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회로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건전지 케이스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60x32x15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모렉스하우징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4P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9.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터미날선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70mm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10.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터미날선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31"/>
          <p:cNvGraphicFramePr>
            <a:graphicFrameLocks noGrp="1"/>
          </p:cNvGraphicFramePr>
          <p:nvPr/>
        </p:nvGraphicFramePr>
        <p:xfrm>
          <a:off x="2915816" y="1244580"/>
          <a:ext cx="2448272" cy="2040404"/>
        </p:xfrm>
        <a:graphic>
          <a:graphicData uri="http://schemas.openxmlformats.org/drawingml/2006/table">
            <a:tbl>
              <a:tblPr/>
              <a:tblGrid>
                <a:gridCol w="1296144"/>
                <a:gridCol w="776399"/>
                <a:gridCol w="375729"/>
              </a:tblGrid>
              <a:tr h="377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11.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트랜지스터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2SD227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1"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HY그래픽" pitchFamily="18" charset="-127"/>
                          <a:ea typeface="HY그래픽" pitchFamily="18" charset="-127"/>
                        </a:rPr>
                        <a:t>12.</a:t>
                      </a:r>
                      <a:r>
                        <a:rPr lang="ko-KR" altLang="en-US" sz="1000" dirty="0" err="1" smtClean="0">
                          <a:latin typeface="HY그래픽" pitchFamily="18" charset="-127"/>
                          <a:ea typeface="HY그래픽" pitchFamily="18" charset="-127"/>
                        </a:rPr>
                        <a:t>고휘도</a:t>
                      </a:r>
                      <a:r>
                        <a:rPr lang="ko-KR" altLang="en-US" sz="100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en-US" altLang="ko-KR" sz="1000" dirty="0" smtClean="0">
                          <a:latin typeface="HY그래픽" pitchFamily="18" charset="-127"/>
                          <a:ea typeface="HY그래픽" pitchFamily="18" charset="-127"/>
                        </a:rPr>
                        <a:t>LED</a:t>
                      </a:r>
                      <a:endParaRPr lang="ko-KR" altLang="en-US" sz="10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HY그래픽" pitchFamily="18" charset="-127"/>
                          <a:ea typeface="HY그래픽" pitchFamily="18" charset="-127"/>
                        </a:rPr>
                        <a:t>5Ø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13.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센서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CDS  5</a:t>
                      </a:r>
                      <a:r>
                        <a:rPr lang="en-US" altLang="ko-KR" sz="1000" dirty="0" smtClean="0">
                          <a:latin typeface="HY그래픽" pitchFamily="18" charset="-127"/>
                          <a:ea typeface="HY그래픽" pitchFamily="18" charset="-127"/>
                        </a:rPr>
                        <a:t>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황색</a:t>
                      </a:r>
                      <a:endParaRPr lang="en-US" altLang="ko-KR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14.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흑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흑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</a:t>
                      </a:r>
                      <a:r>
                        <a:rPr kumimoji="1" lang="el-G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15.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등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3.3K</a:t>
                      </a:r>
                      <a:r>
                        <a:rPr kumimoji="1" lang="el-G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392081" y="1268760"/>
          <a:ext cx="2664294" cy="1207760"/>
        </p:xfrm>
        <a:graphic>
          <a:graphicData uri="http://schemas.openxmlformats.org/drawingml/2006/table">
            <a:tbl>
              <a:tblPr/>
              <a:tblGrid>
                <a:gridCol w="1296143"/>
                <a:gridCol w="936104"/>
                <a:gridCol w="432047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16.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엔드캡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검정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12mm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17.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엔드캡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검정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12mm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17.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히트 튜브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50mm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476672"/>
            <a:ext cx="3672408" cy="5040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 리스트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라인 로봇</a:t>
            </a:r>
          </a:p>
        </p:txBody>
      </p:sp>
      <p:pic>
        <p:nvPicPr>
          <p:cNvPr id="10242" name="Picture 2" descr="C:\Users\user-77\Documents\신모델구상\심플로봇\라인로봇\전자부품.jpg"/>
          <p:cNvPicPr>
            <a:picLocks noChangeAspect="1" noChangeArrowheads="1"/>
          </p:cNvPicPr>
          <p:nvPr/>
        </p:nvPicPr>
        <p:blipFill>
          <a:blip r:embed="rId2" cstate="print"/>
          <a:srcRect l="31100" t="8751" r="1963" b="8751"/>
          <a:stretch>
            <a:fillRect/>
          </a:stretch>
        </p:blipFill>
        <p:spPr bwMode="auto">
          <a:xfrm>
            <a:off x="2915816" y="3356992"/>
            <a:ext cx="6120680" cy="3168352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8100392" y="4869160"/>
            <a:ext cx="79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1100" smtClean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슬라이드스위치</a:t>
            </a:r>
            <a:endParaRPr lang="ko-KR" altLang="en-US" sz="1100" dirty="0"/>
          </a:p>
        </p:txBody>
      </p:sp>
      <p:sp>
        <p:nvSpPr>
          <p:cNvPr id="17" name="직사각형 16"/>
          <p:cNvSpPr/>
          <p:nvPr/>
        </p:nvSpPr>
        <p:spPr>
          <a:xfrm>
            <a:off x="6804248" y="5013176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100" dirty="0" smtClean="0">
                <a:solidFill>
                  <a:srgbClr val="000000"/>
                </a:solidFill>
                <a:latin typeface="HY그래픽" pitchFamily="18" charset="-127"/>
                <a:ea typeface="HY그래픽" pitchFamily="18" charset="-127"/>
                <a:cs typeface="한컴바탕" pitchFamily="18" charset="-127"/>
              </a:rPr>
              <a:t>모터</a:t>
            </a:r>
            <a:endParaRPr lang="ko-KR" altLang="en-US" sz="1100" dirty="0"/>
          </a:p>
        </p:txBody>
      </p:sp>
      <p:sp>
        <p:nvSpPr>
          <p:cNvPr id="19" name="직사각형 18"/>
          <p:cNvSpPr/>
          <p:nvPr/>
        </p:nvSpPr>
        <p:spPr>
          <a:xfrm>
            <a:off x="7308304" y="4005064"/>
            <a:ext cx="1130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건전지 케이스</a:t>
            </a:r>
            <a:endParaRPr lang="ko-KR" altLang="en-US" sz="1100" dirty="0"/>
          </a:p>
        </p:txBody>
      </p:sp>
      <p:sp>
        <p:nvSpPr>
          <p:cNvPr id="20" name="직사각형 19"/>
          <p:cNvSpPr/>
          <p:nvPr/>
        </p:nvSpPr>
        <p:spPr>
          <a:xfrm>
            <a:off x="7164288" y="5733256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smtClean="0"/>
              <a:t>전선</a:t>
            </a:r>
            <a:endParaRPr lang="ko-KR" altLang="en-US" sz="1100" dirty="0"/>
          </a:p>
        </p:txBody>
      </p:sp>
      <p:sp>
        <p:nvSpPr>
          <p:cNvPr id="21" name="직사각형 20"/>
          <p:cNvSpPr/>
          <p:nvPr/>
        </p:nvSpPr>
        <p:spPr>
          <a:xfrm>
            <a:off x="6660232" y="6093296"/>
            <a:ext cx="79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히트튜브</a:t>
            </a:r>
            <a:endParaRPr lang="ko-KR" altLang="en-US" sz="1100" dirty="0"/>
          </a:p>
        </p:txBody>
      </p:sp>
      <p:sp>
        <p:nvSpPr>
          <p:cNvPr id="22" name="직사각형 21"/>
          <p:cNvSpPr/>
          <p:nvPr/>
        </p:nvSpPr>
        <p:spPr>
          <a:xfrm>
            <a:off x="6300192" y="5733256"/>
            <a:ext cx="648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 err="1" smtClean="0"/>
              <a:t>엔드캡</a:t>
            </a:r>
            <a:endParaRPr lang="ko-KR" altLang="en-US" sz="1100" dirty="0"/>
          </a:p>
        </p:txBody>
      </p:sp>
      <p:sp>
        <p:nvSpPr>
          <p:cNvPr id="24" name="직사각형 23"/>
          <p:cNvSpPr/>
          <p:nvPr/>
        </p:nvSpPr>
        <p:spPr>
          <a:xfrm>
            <a:off x="4644009" y="5542585"/>
            <a:ext cx="9361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트랜지스터</a:t>
            </a:r>
            <a:endParaRPr lang="ko-KR" altLang="en-US" sz="1100" dirty="0"/>
          </a:p>
        </p:txBody>
      </p:sp>
      <p:sp>
        <p:nvSpPr>
          <p:cNvPr id="25" name="직사각형 24"/>
          <p:cNvSpPr/>
          <p:nvPr/>
        </p:nvSpPr>
        <p:spPr>
          <a:xfrm>
            <a:off x="4046642" y="5543654"/>
            <a:ext cx="4320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/>
              <a:t>LED</a:t>
            </a:r>
            <a:endParaRPr lang="ko-KR" altLang="en-US" sz="1100" dirty="0"/>
          </a:p>
        </p:txBody>
      </p:sp>
      <p:sp>
        <p:nvSpPr>
          <p:cNvPr id="26" name="직사각형 25"/>
          <p:cNvSpPr/>
          <p:nvPr/>
        </p:nvSpPr>
        <p:spPr>
          <a:xfrm>
            <a:off x="3131840" y="5563887"/>
            <a:ext cx="5040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센서</a:t>
            </a:r>
            <a:endParaRPr lang="ko-KR" altLang="en-US" sz="1100" dirty="0"/>
          </a:p>
        </p:txBody>
      </p:sp>
      <p:sp>
        <p:nvSpPr>
          <p:cNvPr id="27" name="직사각형 26"/>
          <p:cNvSpPr/>
          <p:nvPr/>
        </p:nvSpPr>
        <p:spPr>
          <a:xfrm>
            <a:off x="3551917" y="4651565"/>
            <a:ext cx="11301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err="1" smtClean="0"/>
              <a:t>모렉스하우징</a:t>
            </a:r>
            <a:endParaRPr lang="ko-KR" altLang="en-US" sz="1100" dirty="0"/>
          </a:p>
        </p:txBody>
      </p:sp>
      <p:sp>
        <p:nvSpPr>
          <p:cNvPr id="30" name="직사각형 29"/>
          <p:cNvSpPr/>
          <p:nvPr/>
        </p:nvSpPr>
        <p:spPr>
          <a:xfrm>
            <a:off x="3995936" y="6381328"/>
            <a:ext cx="7734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저항 </a:t>
            </a:r>
            <a:r>
              <a:rPr lang="en-US" altLang="ko-KR" sz="1100" dirty="0" smtClean="0"/>
              <a:t>10</a:t>
            </a:r>
            <a:r>
              <a:rPr lang="el-GR" altLang="ko-KR" sz="1100" dirty="0" smtClean="0"/>
              <a:t>Ω</a:t>
            </a:r>
            <a:endParaRPr lang="ko-KR" altLang="en-US" sz="1100" dirty="0"/>
          </a:p>
        </p:txBody>
      </p:sp>
      <p:sp>
        <p:nvSpPr>
          <p:cNvPr id="31" name="직사각형 30"/>
          <p:cNvSpPr/>
          <p:nvPr/>
        </p:nvSpPr>
        <p:spPr>
          <a:xfrm>
            <a:off x="4722706" y="6381328"/>
            <a:ext cx="10014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저항 </a:t>
            </a:r>
            <a:r>
              <a:rPr lang="en-US" altLang="ko-KR" sz="1100" dirty="0" smtClean="0"/>
              <a:t>3.37k</a:t>
            </a:r>
            <a:r>
              <a:rPr lang="el-GR" altLang="ko-KR" sz="1100" dirty="0" smtClean="0"/>
              <a:t>Ω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2267744" y="2276872"/>
            <a:ext cx="4313789" cy="3108276"/>
            <a:chOff x="2267744" y="2276872"/>
            <a:chExt cx="4313789" cy="3108276"/>
          </a:xfrm>
        </p:grpSpPr>
        <p:sp>
          <p:nvSpPr>
            <p:cNvPr id="2" name="TextBox 1"/>
            <p:cNvSpPr txBox="1"/>
            <p:nvPr/>
          </p:nvSpPr>
          <p:spPr>
            <a:xfrm>
              <a:off x="5194719" y="501581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맑은 고딕"/>
                  <a:ea typeface="맑은 고딕"/>
                </a:rPr>
                <a:t>⑫</a:t>
              </a:r>
              <a:endParaRPr lang="ko-KR" altLang="en-US" dirty="0"/>
            </a:p>
          </p:txBody>
        </p:sp>
        <p:pic>
          <p:nvPicPr>
            <p:cNvPr id="3" name="Picture 2" descr="C:\Users\user-77\Documents\신모델구상\심플로봇\라인로봇\전자부품.jpg"/>
            <p:cNvPicPr>
              <a:picLocks noChangeAspect="1" noChangeArrowheads="1"/>
            </p:cNvPicPr>
            <p:nvPr/>
          </p:nvPicPr>
          <p:blipFill>
            <a:blip r:embed="rId2" cstate="print"/>
            <a:srcRect l="31100" t="8751" r="42125" b="55625"/>
            <a:stretch>
              <a:fillRect/>
            </a:stretch>
          </p:blipFill>
          <p:spPr bwMode="auto">
            <a:xfrm>
              <a:off x="2621093" y="2567545"/>
              <a:ext cx="3528392" cy="2419352"/>
            </a:xfrm>
            <a:prstGeom prst="rect">
              <a:avLst/>
            </a:prstGeom>
            <a:noFill/>
          </p:spPr>
        </p:pic>
        <p:cxnSp>
          <p:nvCxnSpPr>
            <p:cNvPr id="4" name="꺾인 연결선 3"/>
            <p:cNvCxnSpPr/>
            <p:nvPr/>
          </p:nvCxnSpPr>
          <p:spPr>
            <a:xfrm>
              <a:off x="2925730" y="4978492"/>
              <a:ext cx="320972" cy="182786"/>
            </a:xfrm>
            <a:prstGeom prst="bentConnector3">
              <a:avLst>
                <a:gd name="adj1" fmla="val -446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꺾인 연결선 4"/>
            <p:cNvCxnSpPr/>
            <p:nvPr/>
          </p:nvCxnSpPr>
          <p:spPr>
            <a:xfrm>
              <a:off x="4786946" y="5019898"/>
              <a:ext cx="320972" cy="182786"/>
            </a:xfrm>
            <a:prstGeom prst="bentConnector3">
              <a:avLst>
                <a:gd name="adj1" fmla="val -446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꺾인 연결선 5"/>
            <p:cNvCxnSpPr/>
            <p:nvPr/>
          </p:nvCxnSpPr>
          <p:spPr>
            <a:xfrm flipH="1">
              <a:off x="3685751" y="4986897"/>
              <a:ext cx="320972" cy="182786"/>
            </a:xfrm>
            <a:prstGeom prst="bentConnector3">
              <a:avLst>
                <a:gd name="adj1" fmla="val -446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꺾인 연결선 6"/>
            <p:cNvCxnSpPr/>
            <p:nvPr/>
          </p:nvCxnSpPr>
          <p:spPr>
            <a:xfrm flipH="1">
              <a:off x="5544080" y="5036398"/>
              <a:ext cx="320972" cy="182786"/>
            </a:xfrm>
            <a:prstGeom prst="bentConnector3">
              <a:avLst>
                <a:gd name="adj1" fmla="val -4463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5097358" y="2794601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빨강</a:t>
              </a:r>
              <a:endParaRPr lang="ko-KR" altLang="en-US" sz="12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267744" y="2750586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검정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1173" y="499715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맑은 고딕"/>
                  <a:ea typeface="맑은 고딕"/>
                </a:rPr>
                <a:t>⑪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171996" y="2794601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빨강</a:t>
              </a:r>
              <a:endParaRPr lang="ko-KR" altLang="en-US" sz="12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071803" y="2766608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빨강</a:t>
              </a:r>
              <a:endParaRPr lang="ko-KR" altLang="en-US" sz="12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005469" y="2783568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빨강</a:t>
              </a:r>
              <a:endParaRPr lang="ko-KR" altLang="en-US" sz="1200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269165" y="3010625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검정</a:t>
              </a:r>
              <a:endParaRPr lang="ko-KR" altLang="en-US" sz="12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989245" y="2279512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검정</a:t>
              </a:r>
              <a:endParaRPr lang="ko-KR" altLang="en-US" sz="12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981133" y="2279512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검정</a:t>
              </a:r>
              <a:endParaRPr lang="ko-KR" altLang="en-US" sz="1200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405069" y="2276872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빨강</a:t>
              </a:r>
              <a:endParaRPr lang="ko-KR" altLang="en-US" sz="12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413181" y="2279512"/>
              <a:ext cx="5760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빨강</a:t>
              </a:r>
              <a:endParaRPr lang="ko-KR" altLang="en-US" sz="1200" dirty="0"/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2693101" y="2908922"/>
              <a:ext cx="1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3115818" y="2918253"/>
              <a:ext cx="1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3699905" y="3154632"/>
              <a:ext cx="1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4159946" y="2955577"/>
              <a:ext cx="1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4601325" y="2964908"/>
              <a:ext cx="1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4997357" y="2955577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5529430" y="296490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6005485" y="2964908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꺾인 연결선 26"/>
            <p:cNvCxnSpPr/>
            <p:nvPr/>
          </p:nvCxnSpPr>
          <p:spPr>
            <a:xfrm rot="16200000" flipH="1">
              <a:off x="2765109" y="2495536"/>
              <a:ext cx="216024" cy="72008"/>
            </a:xfrm>
            <a:prstGeom prst="bentConnector3">
              <a:avLst>
                <a:gd name="adj1" fmla="val 24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꺾인 연결선 27"/>
            <p:cNvCxnSpPr/>
            <p:nvPr/>
          </p:nvCxnSpPr>
          <p:spPr>
            <a:xfrm rot="16200000" flipH="1">
              <a:off x="3754559" y="2495537"/>
              <a:ext cx="216024" cy="72008"/>
            </a:xfrm>
            <a:prstGeom prst="bentConnector3">
              <a:avLst>
                <a:gd name="adj1" fmla="val 24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28"/>
            <p:cNvCxnSpPr/>
            <p:nvPr/>
          </p:nvCxnSpPr>
          <p:spPr>
            <a:xfrm rot="5400000">
              <a:off x="3961252" y="2495536"/>
              <a:ext cx="216024" cy="72008"/>
            </a:xfrm>
            <a:prstGeom prst="bentConnector3">
              <a:avLst>
                <a:gd name="adj1" fmla="val 24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꺾인 연결선 29"/>
            <p:cNvCxnSpPr/>
            <p:nvPr/>
          </p:nvCxnSpPr>
          <p:spPr>
            <a:xfrm rot="5400000">
              <a:off x="2943809" y="2495536"/>
              <a:ext cx="216024" cy="72008"/>
            </a:xfrm>
            <a:prstGeom prst="bentConnector3">
              <a:avLst>
                <a:gd name="adj1" fmla="val 24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39552" y="548680"/>
            <a:ext cx="3528392" cy="3600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모렉스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하우징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조립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선조립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746</Words>
  <Application>Microsoft Office PowerPoint</Application>
  <PresentationFormat>화면 슬라이드 쇼(4:3)</PresentationFormat>
  <Paragraphs>285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로봇키트 시리즈 라인로봇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user-77</dc:creator>
  <cp:lastModifiedBy>Windows 사용자</cp:lastModifiedBy>
  <cp:revision>69</cp:revision>
  <dcterms:created xsi:type="dcterms:W3CDTF">2013-07-22T02:12:27Z</dcterms:created>
  <dcterms:modified xsi:type="dcterms:W3CDTF">2019-01-25T01:37:02Z</dcterms:modified>
</cp:coreProperties>
</file>