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7" r:id="rId4"/>
    <p:sldId id="287" r:id="rId5"/>
    <p:sldId id="288" r:id="rId6"/>
    <p:sldId id="271" r:id="rId7"/>
    <p:sldId id="263" r:id="rId8"/>
    <p:sldId id="272" r:id="rId9"/>
    <p:sldId id="265" r:id="rId10"/>
    <p:sldId id="266" r:id="rId11"/>
    <p:sldId id="267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3" r:id="rId20"/>
    <p:sldId id="285" r:id="rId21"/>
    <p:sldId id="286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20B90-943F-4BB2-A42B-561733381069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D7C7-DECC-497A-AB81-B231087CEB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47A72-DDB3-4ED1-894C-B12A2CADBFAC}" type="slidenum">
              <a:rPr lang="ko-KR" altLang="en-US" smtClean="0">
                <a:latin typeface="굴림" charset="-127"/>
                <a:ea typeface="굴림" charset="-127"/>
              </a:rPr>
              <a:pPr/>
              <a:t>2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D7C7-DECC-497A-AB81-B231087CEBF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스팀박스</a:t>
            </a:r>
            <a:r>
              <a:rPr lang="en-US" altLang="ko-KR" dirty="0" smtClean="0"/>
              <a:t>Ⅰ</a:t>
            </a:r>
            <a:br>
              <a:rPr lang="en-US" altLang="ko-KR" dirty="0" smtClean="0"/>
            </a:br>
            <a:r>
              <a:rPr lang="ko-KR" altLang="en-US" sz="3200" dirty="0" smtClean="0"/>
              <a:t>춤추는 나비</a:t>
            </a:r>
            <a:endParaRPr lang="ko-KR" altLang="en-US" sz="3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6400800" cy="622920"/>
          </a:xfrm>
        </p:spPr>
        <p:txBody>
          <a:bodyPr>
            <a:normAutofit/>
          </a:bodyPr>
          <a:lstStyle/>
          <a:p>
            <a:r>
              <a:rPr lang="ko-KR" altLang="en-US" smtClean="0">
                <a:solidFill>
                  <a:schemeClr val="tx1"/>
                </a:solidFill>
              </a:rPr>
              <a:t>원교재사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남영우\Documents\2014\스팀박스\STEAM BOX1\그림\1.jpg"/>
          <p:cNvPicPr>
            <a:picLocks noChangeAspect="1" noChangeArrowheads="1"/>
          </p:cNvPicPr>
          <p:nvPr/>
        </p:nvPicPr>
        <p:blipFill>
          <a:blip r:embed="rId2" cstate="print"/>
          <a:srcRect l="31100" t="2614" r="46850" b="6259"/>
          <a:stretch>
            <a:fillRect/>
          </a:stretch>
        </p:blipFill>
        <p:spPr bwMode="auto">
          <a:xfrm>
            <a:off x="0" y="104681"/>
            <a:ext cx="2627784" cy="4692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43608" y="476672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조립하기</a:t>
            </a:r>
            <a:endParaRPr lang="ko-KR" altLang="en-US" sz="28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04742" y="2132856"/>
            <a:ext cx="8545188" cy="3085311"/>
            <a:chOff x="304742" y="2132856"/>
            <a:chExt cx="8545188" cy="3085311"/>
          </a:xfrm>
        </p:grpSpPr>
        <p:sp>
          <p:nvSpPr>
            <p:cNvPr id="31" name="TextBox 30"/>
            <p:cNvSpPr txBox="1"/>
            <p:nvPr/>
          </p:nvSpPr>
          <p:spPr>
            <a:xfrm>
              <a:off x="1403648" y="4941168"/>
              <a:ext cx="57606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몸체</a:t>
              </a:r>
              <a:endParaRPr lang="ko-KR" altLang="en-US" sz="1200" dirty="0"/>
            </a:p>
          </p:txBody>
        </p:sp>
        <p:pic>
          <p:nvPicPr>
            <p:cNvPr id="5122" name="Picture 2" descr="C:\Users\user-77\Documents\신모델구상\메카니\메카니액션\1.jpg"/>
            <p:cNvPicPr>
              <a:picLocks noChangeAspect="1" noChangeArrowheads="1"/>
            </p:cNvPicPr>
            <p:nvPr/>
          </p:nvPicPr>
          <p:blipFill>
            <a:blip r:embed="rId2" cstate="print"/>
            <a:srcRect l="24013" t="41051" r="44488" b="17785"/>
            <a:stretch>
              <a:fillRect/>
            </a:stretch>
          </p:blipFill>
          <p:spPr bwMode="auto">
            <a:xfrm>
              <a:off x="304742" y="3356992"/>
              <a:ext cx="2755089" cy="1584176"/>
            </a:xfrm>
            <a:prstGeom prst="rect">
              <a:avLst/>
            </a:prstGeom>
            <a:noFill/>
          </p:spPr>
        </p:pic>
        <p:pic>
          <p:nvPicPr>
            <p:cNvPr id="5123" name="Picture 3" descr="C:\Users\user-77\Documents\신모델구상\메카니\메카니액션\2.jpg"/>
            <p:cNvPicPr>
              <a:picLocks noChangeAspect="1" noChangeArrowheads="1"/>
            </p:cNvPicPr>
            <p:nvPr/>
          </p:nvPicPr>
          <p:blipFill>
            <a:blip r:embed="rId3" cstate="print"/>
            <a:srcRect l="35825" t="12415" r="31888" b="8836"/>
            <a:stretch>
              <a:fillRect/>
            </a:stretch>
          </p:blipFill>
          <p:spPr bwMode="auto">
            <a:xfrm>
              <a:off x="3275856" y="2132856"/>
              <a:ext cx="2549738" cy="2736304"/>
            </a:xfrm>
            <a:prstGeom prst="rect">
              <a:avLst/>
            </a:prstGeom>
            <a:noFill/>
          </p:spPr>
        </p:pic>
        <p:pic>
          <p:nvPicPr>
            <p:cNvPr id="5124" name="Picture 4" descr="C:\Users\user-77\Documents\신모델구상\메카니\메카니액션\3.jpg"/>
            <p:cNvPicPr>
              <a:picLocks noChangeAspect="1" noChangeArrowheads="1"/>
            </p:cNvPicPr>
            <p:nvPr/>
          </p:nvPicPr>
          <p:blipFill>
            <a:blip r:embed="rId4" cstate="print"/>
            <a:srcRect l="35825" t="12415" r="31888" b="8836"/>
            <a:stretch>
              <a:fillRect/>
            </a:stretch>
          </p:blipFill>
          <p:spPr bwMode="auto">
            <a:xfrm>
              <a:off x="6300192" y="2276872"/>
              <a:ext cx="2549738" cy="2736304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275856" y="4941168"/>
              <a:ext cx="3744416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기둥</a:t>
              </a:r>
              <a:r>
                <a:rPr lang="en-US" altLang="ko-KR" sz="1200" dirty="0" smtClean="0"/>
                <a:t>1</a:t>
              </a:r>
              <a:r>
                <a:rPr lang="ko-KR" altLang="en-US" sz="1200" dirty="0" smtClean="0"/>
                <a:t>과 기둥</a:t>
              </a:r>
              <a:r>
                <a:rPr lang="en-US" altLang="ko-KR" sz="1200" dirty="0" smtClean="0"/>
                <a:t>2</a:t>
              </a:r>
              <a:r>
                <a:rPr lang="ko-KR" altLang="en-US" sz="1200" dirty="0" smtClean="0"/>
                <a:t>를 뒤 모서리에 풀칠을 하고 세운다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sp>
          <p:nvSpPr>
            <p:cNvPr id="32" name="오른쪽 화살표 31"/>
            <p:cNvSpPr/>
            <p:nvPr/>
          </p:nvSpPr>
          <p:spPr>
            <a:xfrm rot="158018">
              <a:off x="4290040" y="2719958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5896" y="2636912"/>
              <a:ext cx="64807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기둥</a:t>
              </a:r>
              <a:r>
                <a:rPr lang="en-US" altLang="ko-KR" sz="1200" dirty="0" smtClean="0"/>
                <a:t>1</a:t>
              </a:r>
              <a:endParaRPr lang="ko-KR" altLang="en-US" sz="1200" dirty="0"/>
            </a:p>
          </p:txBody>
        </p:sp>
        <p:sp>
          <p:nvSpPr>
            <p:cNvPr id="26" name="오른쪽 화살표 25"/>
            <p:cNvSpPr/>
            <p:nvPr/>
          </p:nvSpPr>
          <p:spPr>
            <a:xfrm rot="158018">
              <a:off x="6018232" y="2935982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2852936"/>
              <a:ext cx="64807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기둥</a:t>
              </a:r>
              <a:r>
                <a:rPr lang="en-US" altLang="ko-KR" sz="1200" dirty="0" smtClean="0"/>
                <a:t>2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조립하기</a:t>
            </a:r>
            <a:endParaRPr lang="ko-KR" altLang="en-US" sz="28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95536" y="1628800"/>
            <a:ext cx="8568952" cy="3445351"/>
            <a:chOff x="395536" y="1628800"/>
            <a:chExt cx="8568952" cy="3445351"/>
          </a:xfrm>
        </p:grpSpPr>
        <p:sp>
          <p:nvSpPr>
            <p:cNvPr id="17" name="TextBox 16"/>
            <p:cNvSpPr txBox="1"/>
            <p:nvPr/>
          </p:nvSpPr>
          <p:spPr>
            <a:xfrm>
              <a:off x="611560" y="4797152"/>
              <a:ext cx="30963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빔을 기둥과 기둥에 풀칠을 하고 조립한다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pic>
          <p:nvPicPr>
            <p:cNvPr id="6146" name="Picture 2" descr="C:\Users\user-77\Documents\신모델구상\메카니\메카니액션\4.jpg"/>
            <p:cNvPicPr>
              <a:picLocks noChangeAspect="1" noChangeArrowheads="1"/>
            </p:cNvPicPr>
            <p:nvPr/>
          </p:nvPicPr>
          <p:blipFill>
            <a:blip r:embed="rId2" cstate="print"/>
            <a:srcRect l="24800" t="8836" r="46063" b="19574"/>
            <a:stretch>
              <a:fillRect/>
            </a:stretch>
          </p:blipFill>
          <p:spPr bwMode="auto">
            <a:xfrm>
              <a:off x="395536" y="1916832"/>
              <a:ext cx="2664296" cy="2880320"/>
            </a:xfrm>
            <a:prstGeom prst="rect">
              <a:avLst/>
            </a:prstGeom>
            <a:noFill/>
          </p:spPr>
        </p:pic>
        <p:pic>
          <p:nvPicPr>
            <p:cNvPr id="6147" name="Picture 3" descr="C:\Users\user-77\Documents\신모델구상\메카니\메카니액션\5.jpg"/>
            <p:cNvPicPr>
              <a:picLocks noChangeAspect="1" noChangeArrowheads="1"/>
            </p:cNvPicPr>
            <p:nvPr/>
          </p:nvPicPr>
          <p:blipFill>
            <a:blip r:embed="rId3" cstate="print"/>
            <a:srcRect l="29525" t="8836" r="42913" b="14205"/>
            <a:stretch>
              <a:fillRect/>
            </a:stretch>
          </p:blipFill>
          <p:spPr bwMode="auto">
            <a:xfrm>
              <a:off x="3635896" y="1700808"/>
              <a:ext cx="2520280" cy="3096344"/>
            </a:xfrm>
            <a:prstGeom prst="rect">
              <a:avLst/>
            </a:prstGeom>
            <a:noFill/>
          </p:spPr>
        </p:pic>
        <p:pic>
          <p:nvPicPr>
            <p:cNvPr id="6148" name="Picture 4" descr="C:\Users\user-77\Documents\신모델구상\메카니\메카니액션\6.jpg"/>
            <p:cNvPicPr>
              <a:picLocks noChangeAspect="1" noChangeArrowheads="1"/>
            </p:cNvPicPr>
            <p:nvPr/>
          </p:nvPicPr>
          <p:blipFill>
            <a:blip r:embed="rId4" cstate="print"/>
            <a:srcRect l="30313" t="7046" r="42125" b="10626"/>
            <a:stretch>
              <a:fillRect/>
            </a:stretch>
          </p:blipFill>
          <p:spPr bwMode="auto">
            <a:xfrm>
              <a:off x="6444208" y="1628800"/>
              <a:ext cx="2520280" cy="331236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355976" y="4797152"/>
              <a:ext cx="331236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빔과 기둥에 </a:t>
              </a:r>
              <a:r>
                <a:rPr lang="ko-KR" altLang="en-US" sz="1200" dirty="0" err="1" smtClean="0"/>
                <a:t>보강대를</a:t>
              </a:r>
              <a:r>
                <a:rPr lang="ko-KR" altLang="en-US" sz="1200" dirty="0" smtClean="0"/>
                <a:t> 풀칠을 하여 조립한다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cxnSp>
          <p:nvCxnSpPr>
            <p:cNvPr id="9" name="직선 화살표 연결선 8"/>
            <p:cNvCxnSpPr>
              <a:endCxn id="12" idx="0"/>
            </p:cNvCxnSpPr>
            <p:nvPr/>
          </p:nvCxnSpPr>
          <p:spPr>
            <a:xfrm flipH="1">
              <a:off x="1619672" y="2492896"/>
              <a:ext cx="72008" cy="36004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5656" y="2852936"/>
              <a:ext cx="28803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빔</a:t>
              </a:r>
              <a:endParaRPr lang="ko-KR" altLang="en-US" sz="1400" dirty="0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 flipH="1" flipV="1">
              <a:off x="3491880" y="2204864"/>
              <a:ext cx="360040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843808" y="1916832"/>
              <a:ext cx="79208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 smtClean="0"/>
                <a:t>보강대</a:t>
              </a:r>
              <a:r>
                <a:rPr lang="en-US" altLang="ko-KR" sz="1200" dirty="0" smtClean="0"/>
                <a:t>1</a:t>
              </a:r>
              <a:endParaRPr lang="ko-KR" altLang="en-US" sz="1200" dirty="0"/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 flipH="1">
              <a:off x="6516216" y="1772816"/>
              <a:ext cx="43204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24128" y="1700808"/>
              <a:ext cx="79208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 smtClean="0"/>
                <a:t>보강대</a:t>
              </a:r>
              <a:r>
                <a:rPr lang="en-US" altLang="ko-KR" sz="1200" dirty="0" smtClean="0"/>
                <a:t>2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539552" y="2492896"/>
            <a:ext cx="8208912" cy="2679390"/>
            <a:chOff x="539552" y="2492896"/>
            <a:chExt cx="8208912" cy="2679390"/>
          </a:xfrm>
        </p:grpSpPr>
        <p:pic>
          <p:nvPicPr>
            <p:cNvPr id="7170" name="Picture 2" descr="C:\Users\user-77\Documents\신모델구상\메카니\메카니액션\7.jpg"/>
            <p:cNvPicPr>
              <a:picLocks noChangeAspect="1" noChangeArrowheads="1"/>
            </p:cNvPicPr>
            <p:nvPr/>
          </p:nvPicPr>
          <p:blipFill>
            <a:blip r:embed="rId2" cstate="print"/>
            <a:srcRect l="35037" t="17785" r="47638" b="23154"/>
            <a:stretch>
              <a:fillRect/>
            </a:stretch>
          </p:blipFill>
          <p:spPr bwMode="auto">
            <a:xfrm>
              <a:off x="539552" y="2492896"/>
              <a:ext cx="1584176" cy="2376264"/>
            </a:xfrm>
            <a:prstGeom prst="rect">
              <a:avLst/>
            </a:prstGeom>
            <a:noFill/>
          </p:spPr>
        </p:pic>
        <p:pic>
          <p:nvPicPr>
            <p:cNvPr id="7171" name="Picture 3" descr="C:\Users\user-77\Documents\신모델구상\메카니\메카니액션\8.jpg"/>
            <p:cNvPicPr>
              <a:picLocks noChangeAspect="1" noChangeArrowheads="1"/>
            </p:cNvPicPr>
            <p:nvPr/>
          </p:nvPicPr>
          <p:blipFill>
            <a:blip r:embed="rId3" cstate="print"/>
            <a:srcRect l="19288" t="3467" r="41338" b="15995"/>
            <a:stretch>
              <a:fillRect/>
            </a:stretch>
          </p:blipFill>
          <p:spPr bwMode="auto">
            <a:xfrm>
              <a:off x="2627784" y="2492896"/>
              <a:ext cx="2720302" cy="2448272"/>
            </a:xfrm>
            <a:prstGeom prst="rect">
              <a:avLst/>
            </a:prstGeom>
            <a:noFill/>
          </p:spPr>
        </p:pic>
        <p:cxnSp>
          <p:nvCxnSpPr>
            <p:cNvPr id="5" name="직선 화살표 연결선 4"/>
            <p:cNvCxnSpPr/>
            <p:nvPr/>
          </p:nvCxnSpPr>
          <p:spPr>
            <a:xfrm flipV="1">
              <a:off x="1979712" y="2852936"/>
              <a:ext cx="360040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23728" y="2564904"/>
              <a:ext cx="79208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 smtClean="0"/>
                <a:t>보강대</a:t>
              </a:r>
              <a:r>
                <a:rPr lang="en-US" altLang="ko-KR" sz="1200" dirty="0" smtClean="0"/>
                <a:t>3</a:t>
              </a:r>
              <a:endParaRPr lang="ko-KR" altLang="en-US" sz="1200" dirty="0"/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>
              <a:off x="3563888" y="3212976"/>
              <a:ext cx="432048" cy="14401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86756" y="3356992"/>
              <a:ext cx="864096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브라켓트</a:t>
              </a:r>
              <a:endParaRPr lang="ko-KR" altLang="en-US" sz="1200" dirty="0"/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 flipH="1">
              <a:off x="4572000" y="2780928"/>
              <a:ext cx="288032" cy="57606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그룹 16"/>
            <p:cNvGrpSpPr/>
            <p:nvPr/>
          </p:nvGrpSpPr>
          <p:grpSpPr>
            <a:xfrm>
              <a:off x="5796136" y="2564904"/>
              <a:ext cx="2625780" cy="2304256"/>
              <a:chOff x="5796136" y="2647957"/>
              <a:chExt cx="2625780" cy="2304256"/>
            </a:xfrm>
          </p:grpSpPr>
          <p:pic>
            <p:nvPicPr>
              <p:cNvPr id="7172" name="Picture 4" descr="C:\Users\user-77\Documents\신모델구상\메카니\메카니액션\1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8500" t="10626" r="42913" b="12415"/>
              <a:stretch>
                <a:fillRect/>
              </a:stretch>
            </p:blipFill>
            <p:spPr bwMode="auto">
              <a:xfrm>
                <a:off x="5796136" y="2647957"/>
                <a:ext cx="2625780" cy="2304256"/>
              </a:xfrm>
              <a:prstGeom prst="rect">
                <a:avLst/>
              </a:prstGeom>
              <a:noFill/>
            </p:spPr>
          </p:pic>
          <p:cxnSp>
            <p:nvCxnSpPr>
              <p:cNvPr id="14" name="직선 화살표 연결선 13"/>
              <p:cNvCxnSpPr/>
              <p:nvPr/>
            </p:nvCxnSpPr>
            <p:spPr>
              <a:xfrm flipV="1">
                <a:off x="6588224" y="3717032"/>
                <a:ext cx="504056" cy="720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092280" y="3512041"/>
                <a:ext cx="504056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smtClean="0"/>
                  <a:t>빨대</a:t>
                </a:r>
                <a:endParaRPr lang="ko-KR" altLang="en-US" sz="1200" dirty="0"/>
              </a:p>
            </p:txBody>
          </p:sp>
          <p:cxnSp>
            <p:nvCxnSpPr>
              <p:cNvPr id="18" name="직선 화살표 연결선 17"/>
              <p:cNvCxnSpPr/>
              <p:nvPr/>
            </p:nvCxnSpPr>
            <p:spPr>
              <a:xfrm flipH="1">
                <a:off x="7668344" y="3717032"/>
                <a:ext cx="5040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547664" y="4895287"/>
              <a:ext cx="345638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빔과 </a:t>
              </a:r>
              <a:r>
                <a:rPr lang="ko-KR" altLang="en-US" sz="1200" smtClean="0"/>
                <a:t>기둥에 </a:t>
              </a:r>
              <a:r>
                <a:rPr lang="ko-KR" altLang="en-US" sz="1200" dirty="0" err="1" smtClean="0"/>
                <a:t>브라켓트를</a:t>
              </a:r>
              <a:r>
                <a:rPr lang="ko-KR" altLang="en-US" sz="1200" dirty="0" smtClean="0"/>
                <a:t> 풀칠을 하여 조립한다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6136" y="4869160"/>
              <a:ext cx="295232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빨대를 </a:t>
              </a:r>
              <a:r>
                <a:rPr lang="en-US" altLang="ko-KR" sz="1200" dirty="0" smtClean="0"/>
                <a:t>5~8mm</a:t>
              </a:r>
              <a:r>
                <a:rPr lang="ko-KR" altLang="en-US" sz="1200" dirty="0" smtClean="0"/>
                <a:t>로 잘라  끼운다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조립하기</a:t>
            </a:r>
            <a:endParaRPr lang="ko-KR" altLang="en-US" sz="2800" dirty="0"/>
          </a:p>
        </p:txBody>
      </p:sp>
      <p:grpSp>
        <p:nvGrpSpPr>
          <p:cNvPr id="29" name="그룹 28"/>
          <p:cNvGrpSpPr/>
          <p:nvPr/>
        </p:nvGrpSpPr>
        <p:grpSpPr>
          <a:xfrm>
            <a:off x="2961697" y="422082"/>
            <a:ext cx="2232248" cy="2016224"/>
            <a:chOff x="2987824" y="404664"/>
            <a:chExt cx="2232248" cy="2016224"/>
          </a:xfrm>
        </p:grpSpPr>
        <p:sp>
          <p:nvSpPr>
            <p:cNvPr id="24" name="타원 23"/>
            <p:cNvSpPr/>
            <p:nvPr/>
          </p:nvSpPr>
          <p:spPr>
            <a:xfrm>
              <a:off x="2987824" y="404664"/>
              <a:ext cx="2232248" cy="201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Picture 5" descr="C:\Users\user-77\Documents\신모델구상\메카니\풍력차\21.jpg"/>
            <p:cNvPicPr>
              <a:picLocks noChangeAspect="1" noChangeArrowheads="1"/>
            </p:cNvPicPr>
            <p:nvPr/>
          </p:nvPicPr>
          <p:blipFill>
            <a:blip r:embed="rId5" cstate="print"/>
            <a:srcRect l="27951" t="37831" r="60237" b="41308"/>
            <a:stretch>
              <a:fillRect/>
            </a:stretch>
          </p:blipFill>
          <p:spPr bwMode="auto">
            <a:xfrm>
              <a:off x="3401870" y="1044027"/>
              <a:ext cx="1386154" cy="1108923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3563888" y="764704"/>
              <a:ext cx="1080120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 smtClean="0"/>
                <a:t>브라켓트</a:t>
              </a:r>
              <a:endParaRPr lang="ko-KR" altLang="en-US" sz="1200" dirty="0"/>
            </a:p>
          </p:txBody>
        </p:sp>
      </p:grpSp>
      <p:sp>
        <p:nvSpPr>
          <p:cNvPr id="27" name="오른쪽 화살표 26"/>
          <p:cNvSpPr/>
          <p:nvPr/>
        </p:nvSpPr>
        <p:spPr>
          <a:xfrm rot="5400000">
            <a:off x="4716016" y="2348880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8" name="오른쪽 화살표 27"/>
          <p:cNvSpPr/>
          <p:nvPr/>
        </p:nvSpPr>
        <p:spPr>
          <a:xfrm rot="5400000">
            <a:off x="3347864" y="2492896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-77\Documents\신모델구상\메카니\메카니액션\11.jpg"/>
          <p:cNvPicPr>
            <a:picLocks noChangeAspect="1" noChangeArrowheads="1"/>
          </p:cNvPicPr>
          <p:nvPr/>
        </p:nvPicPr>
        <p:blipFill>
          <a:blip r:embed="rId2" cstate="print"/>
          <a:srcRect l="17713" t="8836" r="39763" b="14205"/>
          <a:stretch>
            <a:fillRect/>
          </a:stretch>
        </p:blipFill>
        <p:spPr bwMode="auto">
          <a:xfrm>
            <a:off x="648400" y="2708920"/>
            <a:ext cx="2893717" cy="2304256"/>
          </a:xfrm>
          <a:prstGeom prst="rect">
            <a:avLst/>
          </a:prstGeom>
          <a:noFill/>
        </p:spPr>
      </p:pic>
      <p:pic>
        <p:nvPicPr>
          <p:cNvPr id="1026" name="Picture 2" descr="C:\Users\user-77\Documents\신모델구상\메카니\메카니액션\12-2.jpg"/>
          <p:cNvPicPr>
            <a:picLocks noChangeAspect="1" noChangeArrowheads="1"/>
          </p:cNvPicPr>
          <p:nvPr/>
        </p:nvPicPr>
        <p:blipFill>
          <a:blip r:embed="rId3" cstate="print"/>
          <a:srcRect l="18500" t="8836" r="39763" b="12415"/>
          <a:stretch>
            <a:fillRect/>
          </a:stretch>
        </p:blipFill>
        <p:spPr bwMode="auto">
          <a:xfrm>
            <a:off x="4644008" y="2420888"/>
            <a:ext cx="3296002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조립하기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5157192"/>
            <a:ext cx="396044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육각축에</a:t>
            </a:r>
            <a:r>
              <a:rPr lang="ko-KR" altLang="en-US" sz="1200" dirty="0" smtClean="0"/>
              <a:t> 타원형 캠을 끼워 기둥과 기둥에 조립한다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3419872" y="3573016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3888" y="3284984"/>
            <a:ext cx="792088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육각축</a:t>
            </a:r>
            <a:endParaRPr lang="ko-KR" altLang="en-US" sz="1200" dirty="0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6084168" y="3861048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2160" y="4077072"/>
            <a:ext cx="432048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캠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77\Documents\신모델구상\메카니\메카니액션\12-3.jpg"/>
          <p:cNvPicPr>
            <a:picLocks noChangeAspect="1" noChangeArrowheads="1"/>
          </p:cNvPicPr>
          <p:nvPr/>
        </p:nvPicPr>
        <p:blipFill>
          <a:blip r:embed="rId2" cstate="print"/>
          <a:srcRect l="18500" t="8836" r="38188" b="12415"/>
          <a:stretch>
            <a:fillRect/>
          </a:stretch>
        </p:blipFill>
        <p:spPr bwMode="auto">
          <a:xfrm>
            <a:off x="683568" y="2780928"/>
            <a:ext cx="3240360" cy="2592288"/>
          </a:xfrm>
          <a:prstGeom prst="rect">
            <a:avLst/>
          </a:prstGeom>
          <a:noFill/>
        </p:spPr>
      </p:pic>
      <p:pic>
        <p:nvPicPr>
          <p:cNvPr id="2052" name="Picture 4" descr="C:\Users\user-77\Documents\신모델구상\메카니\메카니액션\13-2.jpg"/>
          <p:cNvPicPr>
            <a:picLocks noChangeAspect="1" noChangeArrowheads="1"/>
          </p:cNvPicPr>
          <p:nvPr/>
        </p:nvPicPr>
        <p:blipFill>
          <a:blip r:embed="rId3" cstate="print"/>
          <a:srcRect l="20863" t="28523" r="53150" b="21364"/>
          <a:stretch>
            <a:fillRect/>
          </a:stretch>
        </p:blipFill>
        <p:spPr bwMode="auto">
          <a:xfrm>
            <a:off x="4860032" y="2420888"/>
            <a:ext cx="3528392" cy="29937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조립하기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517232"/>
            <a:ext cx="273630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육각축에</a:t>
            </a:r>
            <a:r>
              <a:rPr lang="ko-KR" altLang="en-US" sz="1200" dirty="0" smtClean="0"/>
              <a:t> 손잡이 크랭크를 조립한다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779912" y="3861048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23928" y="3573016"/>
            <a:ext cx="122413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손잡이 크랭크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2204864"/>
            <a:ext cx="194421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푸시로드용</a:t>
            </a:r>
            <a:r>
              <a:rPr lang="ko-KR" altLang="en-US" sz="1200" dirty="0" smtClean="0"/>
              <a:t> 가이드 빨대</a:t>
            </a:r>
            <a:endParaRPr lang="ko-KR" altLang="en-US" sz="1200" dirty="0"/>
          </a:p>
        </p:txBody>
      </p:sp>
      <p:cxnSp>
        <p:nvCxnSpPr>
          <p:cNvPr id="12" name="직선 화살표 연결선 11"/>
          <p:cNvCxnSpPr/>
          <p:nvPr/>
        </p:nvCxnSpPr>
        <p:spPr>
          <a:xfrm flipH="1" flipV="1">
            <a:off x="6228184" y="2492896"/>
            <a:ext cx="504056" cy="28803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6056" y="5517232"/>
            <a:ext cx="345638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빔 중앙에 빨대를 </a:t>
            </a:r>
            <a:r>
              <a:rPr lang="en-US" altLang="ko-KR" sz="1200" dirty="0" smtClean="0"/>
              <a:t>40~50mm</a:t>
            </a:r>
            <a:r>
              <a:rPr lang="ko-KR" altLang="en-US" sz="1200" dirty="0" smtClean="0"/>
              <a:t>정도 잘라 조립한다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77\Documents\신모델구상\메카니\메카니액션\14-2.jpg"/>
          <p:cNvPicPr>
            <a:picLocks noChangeAspect="1" noChangeArrowheads="1"/>
          </p:cNvPicPr>
          <p:nvPr/>
        </p:nvPicPr>
        <p:blipFill>
          <a:blip r:embed="rId2" cstate="print"/>
          <a:srcRect l="20863" t="30313" r="53937" b="23154"/>
          <a:stretch>
            <a:fillRect/>
          </a:stretch>
        </p:blipFill>
        <p:spPr bwMode="auto">
          <a:xfrm>
            <a:off x="683568" y="2132856"/>
            <a:ext cx="3279133" cy="2664296"/>
          </a:xfrm>
          <a:prstGeom prst="rect">
            <a:avLst/>
          </a:prstGeom>
          <a:noFill/>
        </p:spPr>
      </p:pic>
      <p:pic>
        <p:nvPicPr>
          <p:cNvPr id="3075" name="Picture 3" descr="C:\Users\user-77\Documents\신모델구상\메카니\메카니액션\16-2.jpg"/>
          <p:cNvPicPr>
            <a:picLocks noChangeAspect="1" noChangeArrowheads="1"/>
          </p:cNvPicPr>
          <p:nvPr/>
        </p:nvPicPr>
        <p:blipFill>
          <a:blip r:embed="rId3" cstate="print"/>
          <a:srcRect l="21650" t="8836" r="50000" b="14205"/>
          <a:stretch>
            <a:fillRect/>
          </a:stretch>
        </p:blipFill>
        <p:spPr bwMode="auto">
          <a:xfrm>
            <a:off x="4932040" y="908720"/>
            <a:ext cx="3436289" cy="4104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조립하기</a:t>
            </a:r>
            <a:endParaRPr lang="ko-KR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132856"/>
            <a:ext cx="1008112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종이 스프링</a:t>
            </a:r>
            <a:endParaRPr lang="ko-KR" altLang="en-US" sz="1200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1835696" y="2204864"/>
            <a:ext cx="504056" cy="36004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5157192"/>
            <a:ext cx="360040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빨대 고정형 종이스프링을 </a:t>
            </a:r>
            <a:r>
              <a:rPr lang="en-US" altLang="ko-KR" sz="1200" dirty="0" smtClean="0"/>
              <a:t>56mm</a:t>
            </a:r>
            <a:r>
              <a:rPr lang="ko-KR" altLang="en-US" sz="1200" dirty="0" smtClean="0"/>
              <a:t> 잘라  윗부분은 풀칠을 하고 조립한다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13" name="오른쪽 화살표 12"/>
          <p:cNvSpPr/>
          <p:nvPr/>
        </p:nvSpPr>
        <p:spPr>
          <a:xfrm rot="7462362">
            <a:off x="2714199" y="2276858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2771800" y="476672"/>
            <a:ext cx="2232248" cy="2016224"/>
            <a:chOff x="2987824" y="116632"/>
            <a:chExt cx="2232248" cy="2016224"/>
          </a:xfrm>
        </p:grpSpPr>
        <p:sp>
          <p:nvSpPr>
            <p:cNvPr id="11" name="타원 10"/>
            <p:cNvSpPr/>
            <p:nvPr/>
          </p:nvSpPr>
          <p:spPr>
            <a:xfrm>
              <a:off x="2987824" y="116632"/>
              <a:ext cx="2232248" cy="201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Picture 5" descr="C:\Users\user-77\Documents\신모델구상\메카니\풍력차\21.jpg"/>
            <p:cNvPicPr>
              <a:picLocks noChangeAspect="1" noChangeArrowheads="1"/>
            </p:cNvPicPr>
            <p:nvPr/>
          </p:nvPicPr>
          <p:blipFill>
            <a:blip r:embed="rId4" cstate="print"/>
            <a:srcRect l="27951" t="37831" r="60237" b="41308"/>
            <a:stretch>
              <a:fillRect/>
            </a:stretch>
          </p:blipFill>
          <p:spPr bwMode="auto">
            <a:xfrm>
              <a:off x="3401870" y="755995"/>
              <a:ext cx="1386154" cy="1108923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563888" y="476672"/>
              <a:ext cx="1080120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종이 스프링</a:t>
              </a:r>
              <a:endParaRPr lang="ko-KR" altLang="en-US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60032" y="5157192"/>
            <a:ext cx="360040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푸시로드용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육각축에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마찰자를</a:t>
            </a:r>
            <a:r>
              <a:rPr lang="ko-KR" altLang="en-US" sz="1200" dirty="0" smtClean="0"/>
              <a:t> 끼어  그림과 같이 조립한다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092280" y="1196752"/>
            <a:ext cx="86409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푸시로드</a:t>
            </a:r>
            <a:endParaRPr lang="ko-KR" altLang="en-US" sz="1200" dirty="0"/>
          </a:p>
        </p:txBody>
      </p:sp>
      <p:cxnSp>
        <p:nvCxnSpPr>
          <p:cNvPr id="18" name="직선 화살표 연결선 17"/>
          <p:cNvCxnSpPr/>
          <p:nvPr/>
        </p:nvCxnSpPr>
        <p:spPr>
          <a:xfrm flipV="1">
            <a:off x="6804248" y="1484784"/>
            <a:ext cx="504056" cy="36004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88024" y="3140968"/>
            <a:ext cx="648072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마찰자</a:t>
            </a:r>
            <a:endParaRPr lang="ko-KR" altLang="en-US" sz="1200" dirty="0"/>
          </a:p>
        </p:txBody>
      </p:sp>
      <p:cxnSp>
        <p:nvCxnSpPr>
          <p:cNvPr id="21" name="직선 화살표 연결선 20"/>
          <p:cNvCxnSpPr>
            <a:endCxn id="20" idx="3"/>
          </p:cNvCxnSpPr>
          <p:nvPr/>
        </p:nvCxnSpPr>
        <p:spPr>
          <a:xfrm flipH="1">
            <a:off x="5436096" y="2924944"/>
            <a:ext cx="1080120" cy="354524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조립하기</a:t>
            </a:r>
            <a:endParaRPr lang="ko-KR" altLang="en-US" sz="2800" dirty="0"/>
          </a:p>
        </p:txBody>
      </p:sp>
      <p:grpSp>
        <p:nvGrpSpPr>
          <p:cNvPr id="20" name="그룹 19"/>
          <p:cNvGrpSpPr/>
          <p:nvPr/>
        </p:nvGrpSpPr>
        <p:grpSpPr>
          <a:xfrm>
            <a:off x="445387" y="2492896"/>
            <a:ext cx="3046493" cy="2941295"/>
            <a:chOff x="445387" y="2492896"/>
            <a:chExt cx="3046493" cy="2941295"/>
          </a:xfrm>
        </p:grpSpPr>
        <p:pic>
          <p:nvPicPr>
            <p:cNvPr id="2" name="Picture 2" descr="C:\Users\남영우\Documents\2014\스팀박스\STEAM BOX1\그림\3.jpg"/>
            <p:cNvPicPr>
              <a:picLocks noChangeAspect="1" noChangeArrowheads="1"/>
            </p:cNvPicPr>
            <p:nvPr/>
          </p:nvPicPr>
          <p:blipFill>
            <a:blip r:embed="rId2" cstate="print"/>
            <a:srcRect l="27950" t="19017" r="44488" b="9904"/>
            <a:stretch>
              <a:fillRect/>
            </a:stretch>
          </p:blipFill>
          <p:spPr bwMode="auto">
            <a:xfrm>
              <a:off x="445387" y="2492896"/>
              <a:ext cx="2326413" cy="2592288"/>
            </a:xfrm>
            <a:prstGeom prst="rect">
              <a:avLst/>
            </a:prstGeom>
            <a:noFill/>
          </p:spPr>
        </p:pic>
        <p:cxnSp>
          <p:nvCxnSpPr>
            <p:cNvPr id="7" name="직선 화살표 연결선 6"/>
            <p:cNvCxnSpPr/>
            <p:nvPr/>
          </p:nvCxnSpPr>
          <p:spPr>
            <a:xfrm>
              <a:off x="2195736" y="2852936"/>
              <a:ext cx="360040" cy="7200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83568" y="5157192"/>
              <a:ext cx="259228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err="1" smtClean="0"/>
                <a:t>푸시</a:t>
              </a:r>
              <a:r>
                <a:rPr lang="ko-KR" altLang="en-US" sz="1200" dirty="0" smtClean="0"/>
                <a:t> 로드에 운동 물체를 부착한다</a:t>
              </a:r>
              <a:r>
                <a:rPr lang="en-US" altLang="ko-KR" sz="1200" dirty="0" smtClean="0"/>
                <a:t>.</a:t>
              </a:r>
              <a:r>
                <a:rPr lang="ko-KR" altLang="en-US" sz="1200" dirty="0" smtClean="0"/>
                <a:t> 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55776" y="2780928"/>
              <a:ext cx="93610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운동 물체</a:t>
              </a:r>
              <a:endParaRPr lang="ko-KR" altLang="en-US" sz="1200" dirty="0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563888" y="1916832"/>
            <a:ext cx="4752528" cy="3517359"/>
            <a:chOff x="3563888" y="1916832"/>
            <a:chExt cx="4752528" cy="3517359"/>
          </a:xfrm>
        </p:grpSpPr>
        <p:pic>
          <p:nvPicPr>
            <p:cNvPr id="4099" name="Picture 3" descr="C:\Users\user-77\Documents\신모델구상\메카니\메카니액션\26-2.jpg"/>
            <p:cNvPicPr>
              <a:picLocks noChangeAspect="1" noChangeArrowheads="1"/>
            </p:cNvPicPr>
            <p:nvPr/>
          </p:nvPicPr>
          <p:blipFill>
            <a:blip r:embed="rId3" cstate="print"/>
            <a:srcRect l="15350" t="5256" r="31888"/>
            <a:stretch>
              <a:fillRect/>
            </a:stretch>
          </p:blipFill>
          <p:spPr bwMode="auto">
            <a:xfrm>
              <a:off x="3995936" y="1916832"/>
              <a:ext cx="4095436" cy="3235816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563888" y="3501008"/>
              <a:ext cx="720080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고무 캡</a:t>
              </a:r>
              <a:endParaRPr lang="ko-KR" altLang="en-US" sz="1200" dirty="0"/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 flipH="1">
              <a:off x="4067944" y="3284984"/>
              <a:ext cx="288032" cy="21050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211960" y="5157192"/>
              <a:ext cx="4104456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회전축인 육각 봉 끝부분에  </a:t>
              </a:r>
              <a:r>
                <a:rPr lang="ko-KR" altLang="en-US" sz="1200" dirty="0" err="1" smtClean="0"/>
                <a:t>고무캡을</a:t>
              </a:r>
              <a:r>
                <a:rPr lang="ko-KR" altLang="en-US" sz="1200" dirty="0" smtClean="0"/>
                <a:t> 끼워  마무리 한다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24392" y="3128936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-77\Documents\신모델구상\메카니\메카니액션\33.jpg"/>
          <p:cNvPicPr>
            <a:picLocks noChangeAspect="1" noChangeArrowheads="1"/>
          </p:cNvPicPr>
          <p:nvPr/>
        </p:nvPicPr>
        <p:blipFill>
          <a:blip r:embed="rId2" cstate="print"/>
          <a:srcRect l="40550" t="14205" r="40550" b="15995"/>
          <a:stretch>
            <a:fillRect/>
          </a:stretch>
        </p:blipFill>
        <p:spPr bwMode="auto">
          <a:xfrm>
            <a:off x="3497419" y="1052736"/>
            <a:ext cx="2226709" cy="3618402"/>
          </a:xfrm>
          <a:prstGeom prst="rect">
            <a:avLst/>
          </a:prstGeom>
          <a:noFill/>
        </p:spPr>
      </p:pic>
      <p:pic>
        <p:nvPicPr>
          <p:cNvPr id="5125" name="Picture 5" descr="C:\Users\user-77\Documents\신모델구상\메카니\메카니액션\34.jpg"/>
          <p:cNvPicPr>
            <a:picLocks noChangeAspect="1" noChangeArrowheads="1"/>
          </p:cNvPicPr>
          <p:nvPr/>
        </p:nvPicPr>
        <p:blipFill>
          <a:blip r:embed="rId3" cstate="print"/>
          <a:srcRect l="40550" t="15995" r="40550" b="15995"/>
          <a:stretch>
            <a:fillRect/>
          </a:stretch>
        </p:blipFill>
        <p:spPr bwMode="auto">
          <a:xfrm>
            <a:off x="6084168" y="1124744"/>
            <a:ext cx="2232248" cy="3534393"/>
          </a:xfrm>
          <a:prstGeom prst="rect">
            <a:avLst/>
          </a:prstGeom>
          <a:noFill/>
        </p:spPr>
      </p:pic>
      <p:pic>
        <p:nvPicPr>
          <p:cNvPr id="5126" name="Picture 6" descr="C:\Users\user-77\Documents\신모델구상\메카니\메카니액션\35.jpg"/>
          <p:cNvPicPr>
            <a:picLocks noChangeAspect="1" noChangeArrowheads="1"/>
          </p:cNvPicPr>
          <p:nvPr/>
        </p:nvPicPr>
        <p:blipFill>
          <a:blip r:embed="rId4" cstate="print"/>
          <a:srcRect l="40550" t="33892" r="40550" b="35682"/>
          <a:stretch>
            <a:fillRect/>
          </a:stretch>
        </p:blipFill>
        <p:spPr bwMode="auto">
          <a:xfrm>
            <a:off x="683568" y="2924944"/>
            <a:ext cx="2338142" cy="16561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692696"/>
            <a:ext cx="230425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완성된 모습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4653136"/>
            <a:ext cx="72008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평면도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4670554"/>
            <a:ext cx="72008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후면도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217499" y="4653136"/>
            <a:ext cx="72008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정면도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692696"/>
            <a:ext cx="230425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완성된 모습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589240"/>
            <a:ext cx="86409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측면도</a:t>
            </a:r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600273"/>
            <a:ext cx="86409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우측면도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5600273"/>
            <a:ext cx="86409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좌측면도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5600273"/>
            <a:ext cx="86409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측면도</a:t>
            </a:r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pic>
        <p:nvPicPr>
          <p:cNvPr id="5122" name="Picture 2" descr="C:\Users\남영우\Documents\2014\스팀박스\STEAM BOX1\그림\6.jpg"/>
          <p:cNvPicPr>
            <a:picLocks noChangeAspect="1" noChangeArrowheads="1"/>
          </p:cNvPicPr>
          <p:nvPr/>
        </p:nvPicPr>
        <p:blipFill>
          <a:blip r:embed="rId3" cstate="print"/>
          <a:srcRect l="42913" t="19017" r="38187" b="20839"/>
          <a:stretch>
            <a:fillRect/>
          </a:stretch>
        </p:blipFill>
        <p:spPr bwMode="auto">
          <a:xfrm>
            <a:off x="6804247" y="2636912"/>
            <a:ext cx="2042409" cy="2808312"/>
          </a:xfrm>
          <a:prstGeom prst="rect">
            <a:avLst/>
          </a:prstGeom>
          <a:noFill/>
        </p:spPr>
      </p:pic>
      <p:pic>
        <p:nvPicPr>
          <p:cNvPr id="5123" name="Picture 3" descr="C:\Users\남영우\Documents\2014\스팀박스\STEAM BOX1\그림\5.jpg"/>
          <p:cNvPicPr>
            <a:picLocks noChangeAspect="1" noChangeArrowheads="1"/>
          </p:cNvPicPr>
          <p:nvPr/>
        </p:nvPicPr>
        <p:blipFill>
          <a:blip r:embed="rId4" cstate="print"/>
          <a:srcRect l="46850" t="20839" r="38188" b="29952"/>
          <a:stretch>
            <a:fillRect/>
          </a:stretch>
        </p:blipFill>
        <p:spPr bwMode="auto">
          <a:xfrm>
            <a:off x="4788023" y="2780928"/>
            <a:ext cx="1874875" cy="2664296"/>
          </a:xfrm>
          <a:prstGeom prst="rect">
            <a:avLst/>
          </a:prstGeom>
          <a:noFill/>
        </p:spPr>
      </p:pic>
      <p:pic>
        <p:nvPicPr>
          <p:cNvPr id="5124" name="Picture 4" descr="C:\Users\남영우\Documents\2014\스팀박스\STEAM BOX1\그림\4.jpg"/>
          <p:cNvPicPr>
            <a:picLocks noChangeAspect="1" noChangeArrowheads="1"/>
          </p:cNvPicPr>
          <p:nvPr/>
        </p:nvPicPr>
        <p:blipFill>
          <a:blip r:embed="rId5" cstate="print"/>
          <a:srcRect l="31888" t="17194" r="53937" b="28130"/>
          <a:stretch>
            <a:fillRect/>
          </a:stretch>
        </p:blipFill>
        <p:spPr bwMode="auto">
          <a:xfrm>
            <a:off x="2771800" y="2324878"/>
            <a:ext cx="1944216" cy="3240360"/>
          </a:xfrm>
          <a:prstGeom prst="rect">
            <a:avLst/>
          </a:prstGeom>
          <a:noFill/>
        </p:spPr>
      </p:pic>
      <p:pic>
        <p:nvPicPr>
          <p:cNvPr id="5125" name="Picture 5" descr="C:\Users\남영우\Documents\2014\스팀박스\STEAM BOX1\그림\3.jpg"/>
          <p:cNvPicPr>
            <a:picLocks noChangeAspect="1" noChangeArrowheads="1"/>
          </p:cNvPicPr>
          <p:nvPr/>
        </p:nvPicPr>
        <p:blipFill>
          <a:blip r:embed="rId6" cstate="print"/>
          <a:srcRect l="27950" t="19017" r="44488" b="9904"/>
          <a:stretch>
            <a:fillRect/>
          </a:stretch>
        </p:blipFill>
        <p:spPr bwMode="auto">
          <a:xfrm>
            <a:off x="179512" y="2636912"/>
            <a:ext cx="252028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77\Documents\신모델구상\메카니\풍력차\그림2\21.jpg"/>
          <p:cNvPicPr>
            <a:picLocks noChangeAspect="1" noChangeArrowheads="1"/>
          </p:cNvPicPr>
          <p:nvPr/>
        </p:nvPicPr>
        <p:blipFill>
          <a:blip r:embed="rId2" cstate="print"/>
          <a:srcRect l="35825" t="8279" r="43700" b="10017"/>
          <a:stretch>
            <a:fillRect/>
          </a:stretch>
        </p:blipFill>
        <p:spPr bwMode="auto">
          <a:xfrm>
            <a:off x="899592" y="1196752"/>
            <a:ext cx="2952328" cy="5336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136815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응용도</a:t>
            </a:r>
            <a:endParaRPr lang="ko-KR" altLang="en-US" sz="2800" dirty="0"/>
          </a:p>
        </p:txBody>
      </p:sp>
      <p:pic>
        <p:nvPicPr>
          <p:cNvPr id="4" name="Picture 2" descr="C:\Users\user-77\Documents\신모델구상\메카니\전기차\그림3\오타마타2.jpg"/>
          <p:cNvPicPr>
            <a:picLocks noChangeAspect="1" noChangeArrowheads="1"/>
          </p:cNvPicPr>
          <p:nvPr/>
        </p:nvPicPr>
        <p:blipFill>
          <a:blip r:embed="rId3" cstate="print"/>
          <a:srcRect l="41338" t="30137" r="43700" b="33447"/>
          <a:stretch>
            <a:fillRect/>
          </a:stretch>
        </p:blipFill>
        <p:spPr bwMode="auto">
          <a:xfrm>
            <a:off x="4716016" y="2348880"/>
            <a:ext cx="3528391" cy="4085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3034680" cy="57606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ko-KR" altLang="en-US" sz="2400" dirty="0" smtClean="0"/>
              <a:t>부품 리스트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Group 131"/>
          <p:cNvGraphicFramePr>
            <a:graphicFrameLocks noGrp="1"/>
          </p:cNvGraphicFramePr>
          <p:nvPr/>
        </p:nvGraphicFramePr>
        <p:xfrm>
          <a:off x="395536" y="1916832"/>
          <a:ext cx="8165976" cy="3708227"/>
        </p:xfrm>
        <a:graphic>
          <a:graphicData uri="http://schemas.openxmlformats.org/drawingml/2006/table">
            <a:tbl>
              <a:tblPr/>
              <a:tblGrid>
                <a:gridCol w="2160240"/>
                <a:gridCol w="1152128"/>
                <a:gridCol w="770620"/>
                <a:gridCol w="2253716"/>
                <a:gridCol w="936104"/>
                <a:gridCol w="893168"/>
              </a:tblGrid>
              <a:tr h="612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기본 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멀티 페이퍼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A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A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9.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 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손잡이크랭크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Ø20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멀티</a:t>
                      </a: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 페이퍼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B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B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10.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파이프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(5Ø)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Ø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3.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멀티</a:t>
                      </a: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 페이퍼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C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C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11.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고무캡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앤드캡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Ø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3</a:t>
                      </a:r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4. 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소 </a:t>
                      </a:r>
                      <a:r>
                        <a:rPr lang="ko-KR" altLang="en-US" sz="1600" b="0" i="0" u="none" dirty="0" err="1" smtClean="0">
                          <a:latin typeface="+mj-ea"/>
                          <a:ea typeface="+mj-ea"/>
                        </a:rPr>
                        <a:t>원형캠</a:t>
                      </a:r>
                      <a:endParaRPr lang="en-US" altLang="ko-KR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Ø35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12.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멀티 허브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</a:t>
                      </a:r>
                      <a:r>
                        <a:rPr lang="en-US" altLang="ko-KR" sz="1600" b="0" i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♀, ♂)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Ø</a:t>
                      </a: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10</a:t>
                      </a:r>
                      <a:endParaRPr lang="ko-KR" altLang="en-US" sz="1600" dirty="0" smtClean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세트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5.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대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원형캠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Ø45 </a:t>
                      </a:r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13.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멀티 페이퍼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D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D</a:t>
                      </a:r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6. 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멀티 육각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 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200</a:t>
                      </a:r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7.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달팽이 캠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40X30</a:t>
                      </a:r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8.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타원 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55X45X4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-77\Documents\신모델구상\메카니\전기차\그림3\오타마타2.jpg"/>
          <p:cNvPicPr>
            <a:picLocks noChangeAspect="1" noChangeArrowheads="1"/>
          </p:cNvPicPr>
          <p:nvPr/>
        </p:nvPicPr>
        <p:blipFill>
          <a:blip r:embed="rId2" cstate="print"/>
          <a:srcRect l="58662" t="31792" r="9838" b="31792"/>
          <a:stretch>
            <a:fillRect/>
          </a:stretch>
        </p:blipFill>
        <p:spPr bwMode="auto">
          <a:xfrm>
            <a:off x="683568" y="1560392"/>
            <a:ext cx="7848872" cy="43168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136815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응용도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56612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/>
              <a:t>키스해줘요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24128" y="56612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안타까운 키스</a:t>
            </a:r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AUTOMATA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5091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기본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45091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응용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45091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응용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5091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응용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45091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응용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50131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키스해주오</a:t>
            </a:r>
            <a:endParaRPr lang="ko-KR" altLang="en-US" sz="28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0" y="1484784"/>
            <a:ext cx="9090502" cy="2952328"/>
            <a:chOff x="0" y="1484784"/>
            <a:chExt cx="9090502" cy="2952328"/>
          </a:xfrm>
        </p:grpSpPr>
        <p:pic>
          <p:nvPicPr>
            <p:cNvPr id="9218" name="Picture 2" descr="C:\Users\user-77\Documents\신모델구상\메카니\전기차\그림3\오타마타2.jpg"/>
            <p:cNvPicPr>
              <a:picLocks noChangeAspect="1" noChangeArrowheads="1"/>
            </p:cNvPicPr>
            <p:nvPr/>
          </p:nvPicPr>
          <p:blipFill>
            <a:blip r:embed="rId2" cstate="print"/>
            <a:srcRect l="9051" t="11929" r="10626" b="35103"/>
            <a:stretch>
              <a:fillRect/>
            </a:stretch>
          </p:blipFill>
          <p:spPr bwMode="auto">
            <a:xfrm>
              <a:off x="139007" y="1484784"/>
              <a:ext cx="8951495" cy="2808312"/>
            </a:xfrm>
            <a:prstGeom prst="rect">
              <a:avLst/>
            </a:prstGeom>
            <a:noFill/>
          </p:spPr>
        </p:pic>
        <p:sp>
          <p:nvSpPr>
            <p:cNvPr id="10" name="직사각형 9"/>
            <p:cNvSpPr/>
            <p:nvPr/>
          </p:nvSpPr>
          <p:spPr>
            <a:xfrm>
              <a:off x="0" y="1484784"/>
              <a:ext cx="1979712" cy="2952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146" name="Picture 2" descr="C:\Users\남영우\Documents\2014\스팀박스\STEAM BOX1\그림\3.jpg"/>
            <p:cNvPicPr>
              <a:picLocks noChangeAspect="1" noChangeArrowheads="1"/>
            </p:cNvPicPr>
            <p:nvPr/>
          </p:nvPicPr>
          <p:blipFill>
            <a:blip r:embed="rId3" cstate="print"/>
            <a:srcRect l="27950" t="17194" r="44488" b="8082"/>
            <a:stretch>
              <a:fillRect/>
            </a:stretch>
          </p:blipFill>
          <p:spPr bwMode="auto">
            <a:xfrm>
              <a:off x="0" y="1988840"/>
              <a:ext cx="2028519" cy="23762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692696"/>
            <a:ext cx="28083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페이퍼의 종류</a:t>
            </a:r>
            <a:endParaRPr lang="ko-KR" altLang="en-US" sz="2800" dirty="0"/>
          </a:p>
        </p:txBody>
      </p:sp>
      <p:grpSp>
        <p:nvGrpSpPr>
          <p:cNvPr id="7" name="그룹 6"/>
          <p:cNvGrpSpPr/>
          <p:nvPr/>
        </p:nvGrpSpPr>
        <p:grpSpPr>
          <a:xfrm>
            <a:off x="539552" y="2348880"/>
            <a:ext cx="1888825" cy="3067893"/>
            <a:chOff x="1963095" y="2348880"/>
            <a:chExt cx="1888825" cy="3067893"/>
          </a:xfrm>
        </p:grpSpPr>
        <p:pic>
          <p:nvPicPr>
            <p:cNvPr id="8" name="Picture 2" descr="C:\Users\user-77\Documents\신모델구상\메카니\기본페이퍼.jpg"/>
            <p:cNvPicPr>
              <a:picLocks noChangeAspect="1" noChangeArrowheads="1"/>
            </p:cNvPicPr>
            <p:nvPr/>
          </p:nvPicPr>
          <p:blipFill>
            <a:blip r:embed="rId2" cstate="print"/>
            <a:srcRect l="18501" t="34355" r="66984" b="20447"/>
            <a:stretch>
              <a:fillRect/>
            </a:stretch>
          </p:blipFill>
          <p:spPr bwMode="auto">
            <a:xfrm>
              <a:off x="1963095" y="2348880"/>
              <a:ext cx="1888825" cy="266429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339752" y="5139774"/>
              <a:ext cx="115212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몸체 </a:t>
              </a:r>
              <a:r>
                <a:rPr lang="ko-KR" altLang="en-US" sz="1200" dirty="0" smtClean="0"/>
                <a:t>부분</a:t>
              </a:r>
              <a:endParaRPr lang="ko-KR" altLang="en-US" sz="1200" dirty="0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414333" y="2359925"/>
            <a:ext cx="2038380" cy="3022012"/>
            <a:chOff x="4860032" y="2420888"/>
            <a:chExt cx="2038380" cy="3022012"/>
          </a:xfrm>
        </p:grpSpPr>
        <p:pic>
          <p:nvPicPr>
            <p:cNvPr id="11" name="Picture 2" descr="C:\Users\user-77\Documents\신모델구상\메카니\기본페이퍼.jpg"/>
            <p:cNvPicPr>
              <a:picLocks noChangeAspect="1" noChangeArrowheads="1"/>
            </p:cNvPicPr>
            <p:nvPr/>
          </p:nvPicPr>
          <p:blipFill>
            <a:blip r:embed="rId2" cstate="print"/>
            <a:srcRect l="61110" t="34355" r="23225" b="20447"/>
            <a:stretch>
              <a:fillRect/>
            </a:stretch>
          </p:blipFill>
          <p:spPr bwMode="auto">
            <a:xfrm>
              <a:off x="4860032" y="2420888"/>
              <a:ext cx="2038380" cy="266429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283371" y="5165901"/>
              <a:ext cx="115212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기둥 부분</a:t>
              </a:r>
              <a:endParaRPr lang="ko-KR" altLang="en-US" sz="1200" dirty="0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4949458" y="3230394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30839" y="2158983"/>
            <a:ext cx="36004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A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19868" y="2178725"/>
            <a:ext cx="36004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B</a:t>
            </a:r>
            <a:endParaRPr lang="ko-KR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521788" y="5093893"/>
            <a:ext cx="1152128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보조 부분</a:t>
            </a:r>
            <a:endParaRPr lang="ko-KR" altLang="en-US" sz="1200" dirty="0"/>
          </a:p>
        </p:txBody>
      </p:sp>
      <p:grpSp>
        <p:nvGrpSpPr>
          <p:cNvPr id="28" name="그룹 27"/>
          <p:cNvGrpSpPr/>
          <p:nvPr/>
        </p:nvGrpSpPr>
        <p:grpSpPr>
          <a:xfrm>
            <a:off x="6127713" y="2348880"/>
            <a:ext cx="1888825" cy="2664296"/>
            <a:chOff x="6084168" y="2348880"/>
            <a:chExt cx="1888825" cy="2664296"/>
          </a:xfrm>
        </p:grpSpPr>
        <p:pic>
          <p:nvPicPr>
            <p:cNvPr id="17" name="Picture 2" descr="C:\Users\user-77\Documents\신모델구상\메카니\기본페이퍼.jpg"/>
            <p:cNvPicPr>
              <a:picLocks noChangeAspect="1" noChangeArrowheads="1"/>
            </p:cNvPicPr>
            <p:nvPr/>
          </p:nvPicPr>
          <p:blipFill>
            <a:blip r:embed="rId2" cstate="print"/>
            <a:srcRect l="18501" t="34355" r="66984" b="20447"/>
            <a:stretch>
              <a:fillRect/>
            </a:stretch>
          </p:blipFill>
          <p:spPr bwMode="auto">
            <a:xfrm>
              <a:off x="6084168" y="2348880"/>
              <a:ext cx="1888825" cy="2664296"/>
            </a:xfrm>
            <a:prstGeom prst="rect">
              <a:avLst/>
            </a:prstGeom>
            <a:noFill/>
          </p:spPr>
        </p:pic>
        <p:cxnSp>
          <p:nvCxnSpPr>
            <p:cNvPr id="20" name="직선 연결선 19"/>
            <p:cNvCxnSpPr/>
            <p:nvPr/>
          </p:nvCxnSpPr>
          <p:spPr>
            <a:xfrm>
              <a:off x="6191012" y="2815764"/>
              <a:ext cx="36004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6193348" y="4578792"/>
              <a:ext cx="36004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7530701" y="2815764"/>
              <a:ext cx="36004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7533037" y="4578792"/>
              <a:ext cx="36004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7543757" y="2807055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7546093" y="4570083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6164885" y="2815764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6167221" y="4578792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928510" y="2178737"/>
            <a:ext cx="36004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C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나비6.jpg"/>
          <p:cNvPicPr>
            <a:picLocks noChangeAspect="1" noChangeArrowheads="1"/>
          </p:cNvPicPr>
          <p:nvPr/>
        </p:nvPicPr>
        <p:blipFill>
          <a:blip r:embed="rId2" cstate="print"/>
          <a:srcRect l="16537" t="12758" r="32276" b="5228"/>
          <a:stretch>
            <a:fillRect/>
          </a:stretch>
        </p:blipFill>
        <p:spPr bwMode="auto">
          <a:xfrm>
            <a:off x="2123728" y="2060848"/>
            <a:ext cx="4680520" cy="3240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3928" y="5517232"/>
            <a:ext cx="1152128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나비 부분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1916832"/>
            <a:ext cx="36004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D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692696"/>
            <a:ext cx="28083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페이퍼의 종류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그룹 52"/>
          <p:cNvGrpSpPr/>
          <p:nvPr/>
        </p:nvGrpSpPr>
        <p:grpSpPr>
          <a:xfrm>
            <a:off x="1619672" y="659340"/>
            <a:ext cx="5242182" cy="5227224"/>
            <a:chOff x="1619672" y="659340"/>
            <a:chExt cx="5242182" cy="5227224"/>
          </a:xfrm>
        </p:grpSpPr>
        <p:pic>
          <p:nvPicPr>
            <p:cNvPr id="3074" name="Picture 2" descr="C:\Users\남영우\Documents\2014\스팀박스\STEAM BOX1\그림\2.jpg"/>
            <p:cNvPicPr>
              <a:picLocks noChangeAspect="1" noChangeArrowheads="1"/>
            </p:cNvPicPr>
            <p:nvPr/>
          </p:nvPicPr>
          <p:blipFill>
            <a:blip r:embed="rId2" cstate="print"/>
            <a:srcRect l="27163" t="11727" r="38188" b="6259"/>
            <a:stretch>
              <a:fillRect/>
            </a:stretch>
          </p:blipFill>
          <p:spPr bwMode="auto">
            <a:xfrm>
              <a:off x="1907704" y="764704"/>
              <a:ext cx="4954150" cy="5066745"/>
            </a:xfrm>
            <a:prstGeom prst="rect">
              <a:avLst/>
            </a:prstGeom>
            <a:noFill/>
          </p:spPr>
        </p:pic>
        <p:cxnSp>
          <p:nvCxnSpPr>
            <p:cNvPr id="3" name="직선 화살표 연결선 2"/>
            <p:cNvCxnSpPr/>
            <p:nvPr/>
          </p:nvCxnSpPr>
          <p:spPr>
            <a:xfrm>
              <a:off x="4499992" y="5589240"/>
              <a:ext cx="432048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860032" y="551723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①</a:t>
              </a:r>
              <a:endParaRPr lang="ko-KR" altLang="en-US" dirty="0"/>
            </a:p>
          </p:txBody>
        </p:sp>
        <p:cxnSp>
          <p:nvCxnSpPr>
            <p:cNvPr id="5" name="직선 화살표 연결선 4"/>
            <p:cNvCxnSpPr/>
            <p:nvPr/>
          </p:nvCxnSpPr>
          <p:spPr>
            <a:xfrm>
              <a:off x="4932040" y="5022508"/>
              <a:ext cx="27295" cy="2787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788024" y="52199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②</a:t>
              </a:r>
              <a:endParaRPr lang="ko-KR" altLang="en-US" dirty="0"/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 flipH="1">
              <a:off x="2555776" y="4869160"/>
              <a:ext cx="216024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267744" y="485986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②</a:t>
              </a:r>
              <a:endParaRPr lang="ko-KR" altLang="en-US" dirty="0"/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 flipV="1">
              <a:off x="4644008" y="2564904"/>
              <a:ext cx="288032" cy="2880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60032" y="22768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②</a:t>
              </a:r>
              <a:endParaRPr lang="ko-KR" altLang="en-US" dirty="0"/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>
              <a:off x="5436096" y="3699614"/>
              <a:ext cx="36004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24128" y="34917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④</a:t>
              </a:r>
              <a:endParaRPr lang="ko-KR" altLang="en-US" dirty="0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 flipH="1" flipV="1">
              <a:off x="2051720" y="2636912"/>
              <a:ext cx="288032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35696" y="22768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④</a:t>
              </a:r>
              <a:endParaRPr lang="ko-KR" altLang="en-US" dirty="0"/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flipH="1">
              <a:off x="2195736" y="2492896"/>
              <a:ext cx="64807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4644008" y="3068960"/>
              <a:ext cx="432048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04048" y="28436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⑤</a:t>
              </a:r>
              <a:endParaRPr lang="ko-KR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11760" y="263691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⑤</a:t>
              </a:r>
              <a:endParaRPr lang="ko-KR" altLang="en-US" dirty="0"/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 flipH="1" flipV="1">
              <a:off x="2699792" y="2924944"/>
              <a:ext cx="216024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43872" y="35396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⑥</a:t>
              </a:r>
              <a:endParaRPr lang="ko-KR" altLang="en-US" dirty="0"/>
            </a:p>
          </p:txBody>
        </p:sp>
        <p:cxnSp>
          <p:nvCxnSpPr>
            <p:cNvPr id="21" name="직선 화살표 연결선 20"/>
            <p:cNvCxnSpPr/>
            <p:nvPr/>
          </p:nvCxnSpPr>
          <p:spPr>
            <a:xfrm flipH="1">
              <a:off x="3419872" y="3383118"/>
              <a:ext cx="180000" cy="252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385036" y="39522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⑧</a:t>
              </a:r>
              <a:endParaRPr lang="ko-KR" altLang="en-US" dirty="0"/>
            </a:p>
          </p:txBody>
        </p:sp>
        <p:cxnSp>
          <p:nvCxnSpPr>
            <p:cNvPr id="23" name="직선 화살표 연결선 22"/>
            <p:cNvCxnSpPr/>
            <p:nvPr/>
          </p:nvCxnSpPr>
          <p:spPr>
            <a:xfrm flipH="1">
              <a:off x="3612105" y="3843630"/>
              <a:ext cx="180000" cy="252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 flipH="1" flipV="1">
              <a:off x="3209050" y="2276872"/>
              <a:ext cx="504056" cy="2160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915816" y="203678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⑦</a:t>
              </a:r>
              <a:endParaRPr lang="ko-KR" altLang="en-US" dirty="0"/>
            </a:p>
          </p:txBody>
        </p:sp>
        <p:cxnSp>
          <p:nvCxnSpPr>
            <p:cNvPr id="26" name="직선 화살표 연결선 25"/>
            <p:cNvCxnSpPr/>
            <p:nvPr/>
          </p:nvCxnSpPr>
          <p:spPr>
            <a:xfrm flipH="1" flipV="1">
              <a:off x="3194152" y="1888369"/>
              <a:ext cx="504056" cy="2160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903784" y="164621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⑨</a:t>
              </a:r>
              <a:endParaRPr lang="ko-KR" altLang="en-US" dirty="0"/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 flipH="1">
              <a:off x="5653288" y="4437112"/>
              <a:ext cx="70840" cy="26999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436096" y="463509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⑩</a:t>
              </a:r>
              <a:endParaRPr lang="ko-KR" altLang="en-US" dirty="0"/>
            </a:p>
          </p:txBody>
        </p:sp>
        <p:cxnSp>
          <p:nvCxnSpPr>
            <p:cNvPr id="30" name="직선 화살표 연결선 29"/>
            <p:cNvCxnSpPr/>
            <p:nvPr/>
          </p:nvCxnSpPr>
          <p:spPr>
            <a:xfrm flipH="1">
              <a:off x="2195736" y="4077072"/>
              <a:ext cx="332745" cy="4947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979712" y="44998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⑩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67944" y="45091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⑪</a:t>
              </a:r>
              <a:endParaRPr lang="ko-KR" altLang="en-US" dirty="0"/>
            </a:p>
          </p:txBody>
        </p:sp>
        <p:cxnSp>
          <p:nvCxnSpPr>
            <p:cNvPr id="33" name="직선 화살표 연결선 32"/>
            <p:cNvCxnSpPr/>
            <p:nvPr/>
          </p:nvCxnSpPr>
          <p:spPr>
            <a:xfrm>
              <a:off x="3995936" y="4365104"/>
              <a:ext cx="216024" cy="2880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372200" y="515719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⑫</a:t>
              </a:r>
              <a:endParaRPr lang="ko-KR" altLang="en-US" dirty="0"/>
            </a:p>
          </p:txBody>
        </p:sp>
        <p:cxnSp>
          <p:nvCxnSpPr>
            <p:cNvPr id="35" name="직선 화살표 연결선 34"/>
            <p:cNvCxnSpPr/>
            <p:nvPr/>
          </p:nvCxnSpPr>
          <p:spPr>
            <a:xfrm>
              <a:off x="5940152" y="4437112"/>
              <a:ext cx="19754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619672" y="422108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⑬</a:t>
              </a:r>
              <a:endParaRPr lang="ko-KR" altLang="en-US" dirty="0"/>
            </a:p>
          </p:txBody>
        </p:sp>
        <p:cxnSp>
          <p:nvCxnSpPr>
            <p:cNvPr id="37" name="직선 화살표 연결선 36"/>
            <p:cNvCxnSpPr/>
            <p:nvPr/>
          </p:nvCxnSpPr>
          <p:spPr>
            <a:xfrm>
              <a:off x="6568470" y="4633057"/>
              <a:ext cx="19754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139768" y="168859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⑭</a:t>
              </a:r>
              <a:endParaRPr lang="ko-KR" altLang="en-US" dirty="0"/>
            </a:p>
          </p:txBody>
        </p:sp>
        <p:cxnSp>
          <p:nvCxnSpPr>
            <p:cNvPr id="41" name="직선 화살표 연결선 40"/>
            <p:cNvCxnSpPr/>
            <p:nvPr/>
          </p:nvCxnSpPr>
          <p:spPr>
            <a:xfrm flipH="1">
              <a:off x="1907704" y="4005064"/>
              <a:ext cx="268278" cy="3507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644008" y="140348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③</a:t>
              </a:r>
              <a:endParaRPr lang="ko-KR" altLang="en-US" dirty="0"/>
            </a:p>
          </p:txBody>
        </p:sp>
        <p:cxnSp>
          <p:nvCxnSpPr>
            <p:cNvPr id="43" name="직선 화살표 연결선 42"/>
            <p:cNvCxnSpPr/>
            <p:nvPr/>
          </p:nvCxnSpPr>
          <p:spPr>
            <a:xfrm>
              <a:off x="4283968" y="1484785"/>
              <a:ext cx="360040" cy="7200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796136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⑨</a:t>
              </a:r>
              <a:endParaRPr lang="ko-KR" altLang="en-US" dirty="0"/>
            </a:p>
          </p:txBody>
        </p:sp>
        <p:cxnSp>
          <p:nvCxnSpPr>
            <p:cNvPr id="50" name="직선 화살표 연결선 49"/>
            <p:cNvCxnSpPr/>
            <p:nvPr/>
          </p:nvCxnSpPr>
          <p:spPr>
            <a:xfrm>
              <a:off x="3839888" y="1784849"/>
              <a:ext cx="360040" cy="7200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959840" y="6593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⑭</a:t>
              </a:r>
              <a:endParaRPr lang="ko-KR" altLang="en-US" dirty="0"/>
            </a:p>
          </p:txBody>
        </p:sp>
        <p:cxnSp>
          <p:nvCxnSpPr>
            <p:cNvPr id="52" name="직선 화살표 연결선 51"/>
            <p:cNvCxnSpPr/>
            <p:nvPr/>
          </p:nvCxnSpPr>
          <p:spPr>
            <a:xfrm flipV="1">
              <a:off x="3779912" y="956664"/>
              <a:ext cx="288032" cy="2880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1043608" y="692696"/>
            <a:ext cx="129614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분해도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1763688" y="1124744"/>
            <a:ext cx="6192688" cy="2365231"/>
            <a:chOff x="1763688" y="1124744"/>
            <a:chExt cx="6192688" cy="2365231"/>
          </a:xfrm>
        </p:grpSpPr>
        <p:pic>
          <p:nvPicPr>
            <p:cNvPr id="1026" name="Picture 2" descr="C:\Users\user-77\Documents\신모델구상\메카니\메카니액션\17.jpg"/>
            <p:cNvPicPr>
              <a:picLocks noChangeAspect="1" noChangeArrowheads="1"/>
            </p:cNvPicPr>
            <p:nvPr/>
          </p:nvPicPr>
          <p:blipFill>
            <a:blip r:embed="rId2" cstate="print"/>
            <a:srcRect l="4326" t="22186" r="37400" b="41308"/>
            <a:stretch>
              <a:fillRect/>
            </a:stretch>
          </p:blipFill>
          <p:spPr bwMode="auto">
            <a:xfrm>
              <a:off x="1763688" y="1434184"/>
              <a:ext cx="5760640" cy="1634776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030772" y="3195558"/>
              <a:ext cx="100811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구부린 </a:t>
              </a:r>
              <a:r>
                <a:rPr lang="ko-KR" altLang="en-US" sz="1200" dirty="0" smtClean="0"/>
                <a:t>부분</a:t>
              </a:r>
              <a:endParaRPr lang="ko-KR" altLang="en-US" sz="1200" dirty="0"/>
            </a:p>
          </p:txBody>
        </p:sp>
        <p:cxnSp>
          <p:nvCxnSpPr>
            <p:cNvPr id="5" name="직선 화살표 연결선 4"/>
            <p:cNvCxnSpPr/>
            <p:nvPr/>
          </p:nvCxnSpPr>
          <p:spPr>
            <a:xfrm flipV="1">
              <a:off x="4390812" y="2835518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102780" y="1124744"/>
              <a:ext cx="100811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구부린 </a:t>
              </a:r>
              <a:r>
                <a:rPr lang="ko-KR" altLang="en-US" sz="1200" dirty="0" smtClean="0"/>
                <a:t>부분</a:t>
              </a:r>
              <a:endParaRPr lang="ko-KR" altLang="en-US" sz="1200" dirty="0"/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>
              <a:off x="4462820" y="141277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/>
            <p:cNvCxnSpPr/>
            <p:nvPr/>
          </p:nvCxnSpPr>
          <p:spPr>
            <a:xfrm flipH="1" flipV="1">
              <a:off x="3339155" y="2754801"/>
              <a:ext cx="144016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 flipH="1" flipV="1">
              <a:off x="3707904" y="1844824"/>
              <a:ext cx="144016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>
              <a:off x="1890286" y="2276872"/>
              <a:ext cx="72008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>
              <a:off x="2411760" y="1340768"/>
              <a:ext cx="72008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12212" y="3212976"/>
              <a:ext cx="1298480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4</a:t>
              </a:r>
              <a:r>
                <a:rPr lang="ko-KR" altLang="en-US" sz="1200" dirty="0" smtClean="0"/>
                <a:t>개의 잘린 부분</a:t>
              </a:r>
              <a:endParaRPr lang="ko-KR" alt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24128" y="3193222"/>
              <a:ext cx="223224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잘린 부분을  옆으로 구부린다</a:t>
              </a:r>
              <a:endParaRPr lang="ko-KR" altLang="en-US" sz="1200" dirty="0"/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 flipH="1" flipV="1">
              <a:off x="7135825" y="2780928"/>
              <a:ext cx="144016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7"/>
          <p:cNvGrpSpPr/>
          <p:nvPr/>
        </p:nvGrpSpPr>
        <p:grpSpPr>
          <a:xfrm>
            <a:off x="1979712" y="3789040"/>
            <a:ext cx="5925230" cy="2221215"/>
            <a:chOff x="1979712" y="3789040"/>
            <a:chExt cx="5925230" cy="2221215"/>
          </a:xfrm>
        </p:grpSpPr>
        <p:pic>
          <p:nvPicPr>
            <p:cNvPr id="1027" name="Picture 3" descr="C:\Users\user-77\Documents\신모델구상\메카니\메카니액션\18.jpg"/>
            <p:cNvPicPr>
              <a:picLocks noChangeAspect="1" noChangeArrowheads="1"/>
            </p:cNvPicPr>
            <p:nvPr/>
          </p:nvPicPr>
          <p:blipFill>
            <a:blip r:embed="rId3" cstate="print"/>
            <a:srcRect l="16138" t="34355" r="33463" b="29139"/>
            <a:stretch>
              <a:fillRect/>
            </a:stretch>
          </p:blipFill>
          <p:spPr bwMode="auto">
            <a:xfrm>
              <a:off x="1979712" y="3789040"/>
              <a:ext cx="5925230" cy="1944216"/>
            </a:xfrm>
            <a:prstGeom prst="rect">
              <a:avLst/>
            </a:prstGeom>
            <a:noFill/>
          </p:spPr>
        </p:pic>
        <p:sp>
          <p:nvSpPr>
            <p:cNvPr id="15" name="모서리가 둥근 직사각형 14"/>
            <p:cNvSpPr/>
            <p:nvPr/>
          </p:nvSpPr>
          <p:spPr>
            <a:xfrm rot="586650">
              <a:off x="3430532" y="5174489"/>
              <a:ext cx="216024" cy="14401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/>
          </p:nvSpPr>
          <p:spPr>
            <a:xfrm rot="586650">
              <a:off x="3718565" y="4238386"/>
              <a:ext cx="216024" cy="14401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모서리가 둥근 직사각형 16"/>
            <p:cNvSpPr/>
            <p:nvPr/>
          </p:nvSpPr>
          <p:spPr>
            <a:xfrm rot="586650">
              <a:off x="2567010" y="4161755"/>
              <a:ext cx="156252" cy="1456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 rot="586650">
              <a:off x="2069084" y="5026196"/>
              <a:ext cx="141924" cy="21662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5736" y="5733256"/>
              <a:ext cx="136815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옆을 풀칠을 한다</a:t>
              </a:r>
              <a:endParaRPr lang="ko-KR" altLang="en-US" sz="1200" dirty="0"/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 flipH="1" flipV="1">
              <a:off x="2123728" y="5301208"/>
              <a:ext cx="36000" cy="18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H="1" flipV="1">
              <a:off x="3635896" y="5445224"/>
              <a:ext cx="36000" cy="18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>
              <a:off x="2627784" y="3933056"/>
              <a:ext cx="0" cy="18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>
              <a:off x="3851920" y="3933056"/>
              <a:ext cx="0" cy="18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860032" y="5733256"/>
              <a:ext cx="244827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풀칠한 옆 부분을 구부려 붙인다</a:t>
              </a:r>
              <a:r>
                <a:rPr lang="en-US" altLang="ko-KR" sz="1200" dirty="0" smtClean="0"/>
                <a:t>.</a:t>
              </a:r>
              <a:endParaRPr lang="ko-KR" altLang="en-US" sz="12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43608" y="476672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몸체 만들기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-77\Documents\신모델구상\메카니\메카니액션\19.jpg"/>
          <p:cNvPicPr>
            <a:picLocks noChangeAspect="1" noChangeArrowheads="1"/>
          </p:cNvPicPr>
          <p:nvPr/>
        </p:nvPicPr>
        <p:blipFill>
          <a:blip r:embed="rId2" cstate="print"/>
          <a:srcRect l="16138" t="36093" r="22438" b="23924"/>
          <a:stretch>
            <a:fillRect/>
          </a:stretch>
        </p:blipFill>
        <p:spPr bwMode="auto">
          <a:xfrm>
            <a:off x="1187624" y="2780928"/>
            <a:ext cx="7326031" cy="2160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기둥 만들기</a:t>
            </a:r>
            <a:endParaRPr lang="ko-KR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403648" y="4941168"/>
            <a:ext cx="180020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주어진 페이퍼 </a:t>
            </a:r>
            <a:r>
              <a:rPr lang="en-US" altLang="ko-KR" sz="1200" dirty="0" smtClean="0"/>
              <a:t>C</a:t>
            </a:r>
            <a:r>
              <a:rPr lang="ko-KR" altLang="en-US" sz="1200" dirty="0" smtClean="0"/>
              <a:t>에서</a:t>
            </a:r>
            <a:endParaRPr lang="ko-KR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004048" y="4941168"/>
            <a:ext cx="230425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2</a:t>
            </a:r>
            <a:r>
              <a:rPr lang="ko-KR" altLang="en-US" sz="1200" dirty="0" smtClean="0"/>
              <a:t>칸을 실선과 같이 자른다</a:t>
            </a:r>
            <a:r>
              <a:rPr lang="en-US" altLang="ko-KR" sz="1200" dirty="0" smtClean="0"/>
              <a:t>(3</a:t>
            </a:r>
            <a:r>
              <a:rPr lang="ko-KR" altLang="en-US" sz="1200" dirty="0" smtClean="0"/>
              <a:t>개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24" name="오른쪽 화살표 23"/>
          <p:cNvSpPr/>
          <p:nvPr/>
        </p:nvSpPr>
        <p:spPr>
          <a:xfrm>
            <a:off x="3491880" y="3789040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940152" y="3789040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77\Documents\신모델구상\메카니\메카니액션\20.jpg"/>
          <p:cNvPicPr>
            <a:picLocks noChangeAspect="1" noChangeArrowheads="1"/>
          </p:cNvPicPr>
          <p:nvPr/>
        </p:nvPicPr>
        <p:blipFill>
          <a:blip r:embed="rId2" cstate="print"/>
          <a:srcRect l="16138" t="25663" r="31100" b="20447"/>
          <a:stretch>
            <a:fillRect/>
          </a:stretch>
        </p:blipFill>
        <p:spPr bwMode="auto">
          <a:xfrm>
            <a:off x="1011108" y="1556792"/>
            <a:ext cx="7272808" cy="33650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기둥 만들기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293096"/>
            <a:ext cx="374441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잘라낸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것을  그림과 같이 직각으로 구부린다 </a:t>
            </a:r>
            <a:r>
              <a:rPr lang="en-US" altLang="ko-KR" sz="1200" dirty="0" smtClean="0"/>
              <a:t>.(3</a:t>
            </a:r>
            <a:r>
              <a:rPr lang="ko-KR" altLang="en-US" sz="1200" dirty="0" smtClean="0"/>
              <a:t>개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7" name="오른쪽 화살표 6"/>
          <p:cNvSpPr/>
          <p:nvPr/>
        </p:nvSpPr>
        <p:spPr>
          <a:xfrm>
            <a:off x="3043143" y="3623575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971600" y="148478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644008" y="3933056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372200" y="4293096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3608" y="692696"/>
            <a:ext cx="33843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기둥 </a:t>
            </a:r>
            <a:r>
              <a:rPr lang="ko-KR" altLang="en-US" sz="2800" dirty="0" err="1" smtClean="0"/>
              <a:t>보강대</a:t>
            </a:r>
            <a:r>
              <a:rPr lang="ko-KR" altLang="en-US" sz="2800" dirty="0" smtClean="0"/>
              <a:t> 만들기</a:t>
            </a:r>
            <a:endParaRPr lang="ko-KR" altLang="en-US" sz="28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95536" y="1772816"/>
            <a:ext cx="8568952" cy="2603321"/>
            <a:chOff x="395536" y="1772816"/>
            <a:chExt cx="8568952" cy="2603321"/>
          </a:xfrm>
        </p:grpSpPr>
        <p:grpSp>
          <p:nvGrpSpPr>
            <p:cNvPr id="44" name="그룹 43"/>
            <p:cNvGrpSpPr/>
            <p:nvPr/>
          </p:nvGrpSpPr>
          <p:grpSpPr>
            <a:xfrm>
              <a:off x="395536" y="1772816"/>
              <a:ext cx="8568952" cy="2603321"/>
              <a:chOff x="107504" y="2204864"/>
              <a:chExt cx="8568952" cy="2603321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2555776" y="2359913"/>
                <a:ext cx="6120680" cy="2448272"/>
                <a:chOff x="2555776" y="1988840"/>
                <a:chExt cx="6120680" cy="2448272"/>
              </a:xfrm>
            </p:grpSpPr>
            <p:pic>
              <p:nvPicPr>
                <p:cNvPr id="3074" name="Picture 2" descr="C:\Users\user-77\Documents\신모델구상\메카니\메카니액션\2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688" t="23924" r="27163" b="18709"/>
                <a:stretch>
                  <a:fillRect/>
                </a:stretch>
              </p:blipFill>
              <p:spPr bwMode="auto">
                <a:xfrm>
                  <a:off x="2627784" y="2060848"/>
                  <a:ext cx="6048672" cy="2376264"/>
                </a:xfrm>
                <a:prstGeom prst="rect">
                  <a:avLst/>
                </a:prstGeom>
                <a:noFill/>
              </p:spPr>
            </p:pic>
            <p:sp>
              <p:nvSpPr>
                <p:cNvPr id="16" name="모서리가 둥근 직사각형 15"/>
                <p:cNvSpPr/>
                <p:nvPr/>
              </p:nvSpPr>
              <p:spPr>
                <a:xfrm>
                  <a:off x="2555776" y="1988840"/>
                  <a:ext cx="648072" cy="36004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179512" y="4520153"/>
                <a:ext cx="2736304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주어진 페이퍼</a:t>
                </a:r>
                <a:r>
                  <a:rPr lang="en-US" altLang="ko-KR" sz="1200" dirty="0" smtClean="0"/>
                  <a:t>B</a:t>
                </a:r>
                <a:r>
                  <a:rPr lang="ko-KR" altLang="en-US" sz="1200" dirty="0" smtClean="0"/>
                  <a:t>에서 </a:t>
                </a:r>
                <a:r>
                  <a:rPr lang="en-US" altLang="ko-KR" sz="1200" dirty="0" smtClean="0"/>
                  <a:t>1</a:t>
                </a:r>
                <a:r>
                  <a:rPr lang="ko-KR" altLang="en-US" sz="1200" dirty="0" smtClean="0"/>
                  <a:t>칸씩 잘라낸다</a:t>
                </a:r>
                <a:r>
                  <a:rPr lang="en-US" altLang="ko-KR" sz="1200" dirty="0" smtClean="0"/>
                  <a:t>.</a:t>
                </a:r>
                <a:endParaRPr lang="ko-KR" altLang="en-US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347864" y="4520153"/>
                <a:ext cx="3888432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선을 따라서 직각으로 그림과 같이 접는다</a:t>
                </a:r>
                <a:r>
                  <a:rPr lang="en-US" altLang="ko-KR" sz="1200" dirty="0" smtClean="0"/>
                  <a:t>. (3</a:t>
                </a:r>
                <a:r>
                  <a:rPr lang="ko-KR" altLang="en-US" sz="1200" dirty="0" smtClean="0"/>
                  <a:t>개</a:t>
                </a:r>
                <a:r>
                  <a:rPr lang="en-US" altLang="ko-KR" sz="1200" dirty="0" smtClean="0"/>
                  <a:t>)</a:t>
                </a:r>
                <a:endParaRPr lang="ko-KR" altLang="en-US" sz="1200" dirty="0"/>
              </a:p>
            </p:txBody>
          </p:sp>
          <p:sp>
            <p:nvSpPr>
              <p:cNvPr id="21" name="오른쪽 화살표 20"/>
              <p:cNvSpPr/>
              <p:nvPr/>
            </p:nvSpPr>
            <p:spPr>
              <a:xfrm rot="4061907">
                <a:off x="3469138" y="3268430"/>
                <a:ext cx="288032" cy="14401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3" name="그룹 42"/>
              <p:cNvGrpSpPr/>
              <p:nvPr/>
            </p:nvGrpSpPr>
            <p:grpSpPr>
              <a:xfrm>
                <a:off x="107504" y="2204864"/>
                <a:ext cx="2504090" cy="2232248"/>
                <a:chOff x="107504" y="2204864"/>
                <a:chExt cx="2504090" cy="2232248"/>
              </a:xfrm>
            </p:grpSpPr>
            <p:grpSp>
              <p:nvGrpSpPr>
                <p:cNvPr id="39" name="그룹 38"/>
                <p:cNvGrpSpPr/>
                <p:nvPr/>
              </p:nvGrpSpPr>
              <p:grpSpPr>
                <a:xfrm>
                  <a:off x="107504" y="2204864"/>
                  <a:ext cx="2448272" cy="2232248"/>
                  <a:chOff x="107504" y="2204864"/>
                  <a:chExt cx="2448272" cy="2232248"/>
                </a:xfrm>
              </p:grpSpPr>
              <p:pic>
                <p:nvPicPr>
                  <p:cNvPr id="3075" name="Picture 3" descr="C:\Users\user-77\Documents\신모델구상\메카니\메카니액션\23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2675" t="32616" r="40550" b="13494"/>
                  <a:stretch>
                    <a:fillRect/>
                  </a:stretch>
                </p:blipFill>
                <p:spPr bwMode="auto">
                  <a:xfrm>
                    <a:off x="107504" y="2204864"/>
                    <a:ext cx="2448272" cy="2232248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35" name="직선 연결선 34"/>
                  <p:cNvCxnSpPr/>
                  <p:nvPr/>
                </p:nvCxnSpPr>
                <p:spPr>
                  <a:xfrm flipH="1" flipV="1">
                    <a:off x="279983" y="3725741"/>
                    <a:ext cx="1898335" cy="28803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직선 연결선 36"/>
                  <p:cNvCxnSpPr/>
                  <p:nvPr/>
                </p:nvCxnSpPr>
                <p:spPr>
                  <a:xfrm flipH="1" flipV="1">
                    <a:off x="380129" y="3437709"/>
                    <a:ext cx="1872000" cy="28803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직선 연결선 37"/>
                  <p:cNvCxnSpPr/>
                  <p:nvPr/>
                </p:nvCxnSpPr>
                <p:spPr>
                  <a:xfrm flipH="1" flipV="1">
                    <a:off x="503744" y="3184513"/>
                    <a:ext cx="1764000" cy="25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오른쪽 화살표 39"/>
                <p:cNvSpPr/>
                <p:nvPr/>
              </p:nvSpPr>
              <p:spPr>
                <a:xfrm rot="9476783">
                  <a:off x="2323562" y="3291161"/>
                  <a:ext cx="288032" cy="144016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오른쪽 화살표 40"/>
                <p:cNvSpPr/>
                <p:nvPr/>
              </p:nvSpPr>
              <p:spPr>
                <a:xfrm rot="9476783">
                  <a:off x="2284244" y="3596218"/>
                  <a:ext cx="288032" cy="144016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오른쪽 화살표 41"/>
                <p:cNvSpPr/>
                <p:nvPr/>
              </p:nvSpPr>
              <p:spPr>
                <a:xfrm rot="9476783">
                  <a:off x="2212236" y="3884250"/>
                  <a:ext cx="288032" cy="144016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cxnSp>
          <p:nvCxnSpPr>
            <p:cNvPr id="22" name="직선 연결선 21"/>
            <p:cNvCxnSpPr/>
            <p:nvPr/>
          </p:nvCxnSpPr>
          <p:spPr>
            <a:xfrm flipH="1" flipV="1">
              <a:off x="1005139" y="2302999"/>
              <a:ext cx="1656000" cy="216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380</Words>
  <Application>Microsoft Office PowerPoint</Application>
  <PresentationFormat>화면 슬라이드 쇼(4:3)</PresentationFormat>
  <Paragraphs>159</Paragraphs>
  <Slides>21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스팀박스Ⅰ 춤추는 나비</vt:lpstr>
      <vt:lpstr>부품 리스트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메카니</dc:title>
  <dc:creator>user-77</dc:creator>
  <cp:lastModifiedBy>Windows 사용자</cp:lastModifiedBy>
  <cp:revision>155</cp:revision>
  <dcterms:created xsi:type="dcterms:W3CDTF">2013-04-16T09:30:07Z</dcterms:created>
  <dcterms:modified xsi:type="dcterms:W3CDTF">2019-01-25T02:09:51Z</dcterms:modified>
</cp:coreProperties>
</file>