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4" r:id="rId4"/>
    <p:sldId id="257" r:id="rId5"/>
    <p:sldId id="258" r:id="rId6"/>
    <p:sldId id="263" r:id="rId7"/>
    <p:sldId id="265" r:id="rId8"/>
    <p:sldId id="281" r:id="rId9"/>
    <p:sldId id="282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80" r:id="rId21"/>
    <p:sldId id="284" r:id="rId22"/>
    <p:sldId id="275" r:id="rId23"/>
    <p:sldId id="276" r:id="rId24"/>
    <p:sldId id="285" r:id="rId25"/>
    <p:sldId id="277" r:id="rId26"/>
    <p:sldId id="278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5D33E-668C-4681-984B-4D25B9EAB67D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6808-47C0-47B0-B460-5B9415DB96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3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2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8C11-8F15-4C14-95FF-16B96F73B7E2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2B8A-BC12-44DA-AB2A-692BE6EAC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nofab.com/Images%202.0/slider%20synth%20schemati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2.bp.blogspot.com/-7tmfBgSEDMM/TnNTOPU6gtI/AAAAAAAAA5Y/A-i97OOmbL0/s1600/LDR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012설명서\슬라이드 신서사이저\연주.png"/>
          <p:cNvPicPr>
            <a:picLocks noChangeAspect="1" noChangeArrowheads="1"/>
          </p:cNvPicPr>
          <p:nvPr/>
        </p:nvPicPr>
        <p:blipFill>
          <a:blip r:embed="rId2" cstate="print"/>
          <a:srcRect l="15350" t="26604" r="14563" b="3209"/>
          <a:stretch>
            <a:fillRect/>
          </a:stretch>
        </p:blipFill>
        <p:spPr bwMode="auto">
          <a:xfrm>
            <a:off x="1043608" y="116632"/>
            <a:ext cx="7690454" cy="388843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11960" y="3789040"/>
            <a:ext cx="4320480" cy="1470025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/>
              <a:t>슬라이드신서사이저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 smtClean="0"/>
              <a:t>(</a:t>
            </a:r>
            <a:r>
              <a:rPr lang="ko-KR" altLang="en-US" sz="3200" dirty="0" smtClean="0"/>
              <a:t>빛 연주기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41574" y="5661248"/>
            <a:ext cx="3992488" cy="576064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 smtClean="0"/>
              <a:t>원교재사</a:t>
            </a:r>
            <a:endParaRPr lang="ko-KR" altLang="en-US" dirty="0"/>
          </a:p>
        </p:txBody>
      </p:sp>
      <p:pic>
        <p:nvPicPr>
          <p:cNvPr id="4" name="Picture 2" descr="555 M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pic>
        <p:nvPicPr>
          <p:cNvPr id="2" name="Picture 4" descr="D:\2012설명서\슬라이드 신서사이저\조립3.png"/>
          <p:cNvPicPr>
            <a:picLocks noChangeAspect="1" noChangeArrowheads="1"/>
          </p:cNvPicPr>
          <p:nvPr/>
        </p:nvPicPr>
        <p:blipFill>
          <a:blip r:embed="rId2" cstate="print"/>
          <a:srcRect l="38975" t="27584" r="38975" b="27585"/>
          <a:stretch>
            <a:fillRect/>
          </a:stretch>
        </p:blipFill>
        <p:spPr bwMode="auto">
          <a:xfrm>
            <a:off x="539552" y="1556792"/>
            <a:ext cx="3600400" cy="3600400"/>
          </a:xfrm>
          <a:prstGeom prst="rect">
            <a:avLst/>
          </a:prstGeom>
          <a:noFill/>
        </p:spPr>
      </p:pic>
      <p:pic>
        <p:nvPicPr>
          <p:cNvPr id="2050" name="Picture 2" descr="D:\2012설명서\슬라이드 신서사이저\조립4.png"/>
          <p:cNvPicPr>
            <a:picLocks noChangeAspect="1" noChangeArrowheads="1"/>
          </p:cNvPicPr>
          <p:nvPr/>
        </p:nvPicPr>
        <p:blipFill>
          <a:blip r:embed="rId3" cstate="print"/>
          <a:srcRect l="38188" t="35590" r="38187" b="32388"/>
          <a:stretch>
            <a:fillRect/>
          </a:stretch>
        </p:blipFill>
        <p:spPr bwMode="auto">
          <a:xfrm>
            <a:off x="4499992" y="2276872"/>
            <a:ext cx="4320480" cy="2880320"/>
          </a:xfrm>
          <a:prstGeom prst="rect">
            <a:avLst/>
          </a:prstGeom>
          <a:noFill/>
        </p:spPr>
      </p:pic>
      <p:sp>
        <p:nvSpPr>
          <p:cNvPr id="6" name="오른쪽 화살표 5"/>
          <p:cNvSpPr/>
          <p:nvPr/>
        </p:nvSpPr>
        <p:spPr>
          <a:xfrm rot="2915146">
            <a:off x="5342362" y="3645303"/>
            <a:ext cx="504056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2448337">
            <a:off x="1403648" y="2498467"/>
            <a:ext cx="504056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2448337">
            <a:off x="2232291" y="2404272"/>
            <a:ext cx="504056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211960" y="1700808"/>
            <a:ext cx="2016224" cy="5847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저항</a:t>
            </a:r>
            <a:r>
              <a:rPr lang="en-US" altLang="ko-KR" sz="1600" dirty="0" smtClean="0"/>
              <a:t>100</a:t>
            </a:r>
            <a:r>
              <a:rPr lang="el-GR" altLang="ko-KR" sz="1600" dirty="0" smtClean="0"/>
              <a:t>Ω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갈색흑색갈색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과 스위치 삽입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251520" y="1772815"/>
            <a:ext cx="8784976" cy="3045241"/>
            <a:chOff x="251520" y="1772815"/>
            <a:chExt cx="8784976" cy="3045241"/>
          </a:xfrm>
        </p:grpSpPr>
        <p:pic>
          <p:nvPicPr>
            <p:cNvPr id="3074" name="Picture 2" descr="D:\2012설명서\슬라이드 신서사이저\조립5.png"/>
            <p:cNvPicPr>
              <a:picLocks noChangeAspect="1" noChangeArrowheads="1"/>
            </p:cNvPicPr>
            <p:nvPr/>
          </p:nvPicPr>
          <p:blipFill>
            <a:blip r:embed="rId2" cstate="print"/>
            <a:srcRect l="38188" t="32388" r="37400" b="30787"/>
            <a:stretch>
              <a:fillRect/>
            </a:stretch>
          </p:blipFill>
          <p:spPr bwMode="auto">
            <a:xfrm>
              <a:off x="251520" y="1772815"/>
              <a:ext cx="4104456" cy="3045241"/>
            </a:xfrm>
            <a:prstGeom prst="rect">
              <a:avLst/>
            </a:prstGeom>
            <a:noFill/>
          </p:spPr>
        </p:pic>
        <p:pic>
          <p:nvPicPr>
            <p:cNvPr id="3075" name="Picture 3" descr="D:\2012설명서\슬라이드 신서사이저\조립6.png"/>
            <p:cNvPicPr>
              <a:picLocks noChangeAspect="1" noChangeArrowheads="1"/>
            </p:cNvPicPr>
            <p:nvPr/>
          </p:nvPicPr>
          <p:blipFill>
            <a:blip r:embed="rId3" cstate="print"/>
            <a:srcRect l="37400" t="32388" r="37400" b="38792"/>
            <a:stretch>
              <a:fillRect/>
            </a:stretch>
          </p:blipFill>
          <p:spPr bwMode="auto">
            <a:xfrm>
              <a:off x="4427984" y="2060848"/>
              <a:ext cx="4608512" cy="2592288"/>
            </a:xfrm>
            <a:prstGeom prst="rect">
              <a:avLst/>
            </a:prstGeom>
            <a:noFill/>
          </p:spPr>
        </p:pic>
        <p:sp>
          <p:nvSpPr>
            <p:cNvPr id="5" name="오른쪽 화살표 4"/>
            <p:cNvSpPr/>
            <p:nvPr/>
          </p:nvSpPr>
          <p:spPr>
            <a:xfrm rot="2448337">
              <a:off x="1529629" y="2072695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 rot="2448337">
              <a:off x="6829758" y="2590873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오른쪽 화살표 6"/>
            <p:cNvSpPr/>
            <p:nvPr/>
          </p:nvSpPr>
          <p:spPr>
            <a:xfrm rot="2448337">
              <a:off x="5930826" y="2559333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5936" y="2124145"/>
              <a:ext cx="1872208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기판에 </a:t>
              </a:r>
              <a:r>
                <a:rPr lang="en-US" altLang="ko-KR" sz="1600" dirty="0" smtClean="0"/>
                <a:t>2</a:t>
              </a:r>
              <a:r>
                <a:rPr lang="ko-KR" altLang="en-US" sz="1600" dirty="0" smtClean="0"/>
                <a:t>핀 </a:t>
              </a:r>
              <a:r>
                <a:rPr lang="ko-KR" altLang="en-US" sz="1600" dirty="0" err="1" smtClean="0"/>
                <a:t>콘넥터</a:t>
              </a:r>
              <a:r>
                <a:rPr lang="ko-KR" altLang="en-US" sz="1600" dirty="0" smtClean="0"/>
                <a:t> 삽입     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51520" y="1709434"/>
            <a:ext cx="8568952" cy="3248677"/>
            <a:chOff x="251520" y="1709434"/>
            <a:chExt cx="8568952" cy="3248677"/>
          </a:xfrm>
        </p:grpSpPr>
        <p:pic>
          <p:nvPicPr>
            <p:cNvPr id="4098" name="Picture 2" descr="D:\2012설명서\슬라이드 신서사이저\조립7.png"/>
            <p:cNvPicPr>
              <a:picLocks noChangeAspect="1" noChangeArrowheads="1"/>
            </p:cNvPicPr>
            <p:nvPr/>
          </p:nvPicPr>
          <p:blipFill>
            <a:blip r:embed="rId2" cstate="print"/>
            <a:srcRect l="38187" t="30787" r="38188" b="27584"/>
            <a:stretch>
              <a:fillRect/>
            </a:stretch>
          </p:blipFill>
          <p:spPr bwMode="auto">
            <a:xfrm>
              <a:off x="251520" y="1772816"/>
              <a:ext cx="3600400" cy="3120347"/>
            </a:xfrm>
            <a:prstGeom prst="rect">
              <a:avLst/>
            </a:prstGeom>
            <a:noFill/>
          </p:spPr>
        </p:pic>
        <p:pic>
          <p:nvPicPr>
            <p:cNvPr id="4099" name="Picture 3" descr="D:\2012설명서\슬라이드 신서사이저\조립8.png"/>
            <p:cNvPicPr>
              <a:picLocks noChangeAspect="1" noChangeArrowheads="1"/>
            </p:cNvPicPr>
            <p:nvPr/>
          </p:nvPicPr>
          <p:blipFill>
            <a:blip r:embed="rId3" cstate="print"/>
            <a:srcRect l="36613" t="33989" r="36612" b="25983"/>
            <a:stretch>
              <a:fillRect/>
            </a:stretch>
          </p:blipFill>
          <p:spPr bwMode="auto">
            <a:xfrm>
              <a:off x="4488471" y="1772816"/>
              <a:ext cx="4332001" cy="3185295"/>
            </a:xfrm>
            <a:prstGeom prst="rect">
              <a:avLst/>
            </a:prstGeom>
            <a:noFill/>
          </p:spPr>
        </p:pic>
        <p:sp>
          <p:nvSpPr>
            <p:cNvPr id="5" name="오른쪽 화살표 4"/>
            <p:cNvSpPr/>
            <p:nvPr/>
          </p:nvSpPr>
          <p:spPr>
            <a:xfrm rot="10800000">
              <a:off x="2610367" y="2663038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 rot="10800000">
              <a:off x="7408775" y="3003325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140" y="1709434"/>
              <a:ext cx="1368152" cy="1323439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err="1" smtClean="0"/>
                <a:t>전해콘데서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2.2µF,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100µF</a:t>
              </a:r>
              <a:r>
                <a:rPr lang="ko-KR" altLang="en-US" sz="1600" dirty="0" smtClean="0"/>
                <a:t>삽입</a:t>
              </a:r>
              <a:endParaRPr lang="en-US" altLang="ko-KR" sz="1600" dirty="0" smtClean="0"/>
            </a:p>
            <a:p>
              <a:pPr algn="just"/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다리가 </a:t>
              </a:r>
              <a:r>
                <a:rPr lang="ko-KR" altLang="en-US" sz="1600" dirty="0" err="1" smtClean="0"/>
                <a:t>긴쪽이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+</a:t>
              </a:r>
              <a:r>
                <a:rPr lang="ko-KR" altLang="en-US" sz="1600" dirty="0" smtClean="0"/>
                <a:t>이다</a:t>
              </a:r>
              <a:r>
                <a:rPr lang="en-US" altLang="ko-KR" sz="1600" dirty="0" smtClean="0"/>
                <a:t>.)</a:t>
              </a:r>
              <a:r>
                <a:rPr lang="ko-KR" altLang="en-US" sz="1600" dirty="0" smtClean="0"/>
                <a:t>     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95536" y="1412776"/>
            <a:ext cx="8392932" cy="3600400"/>
            <a:chOff x="395536" y="1412776"/>
            <a:chExt cx="8392932" cy="3600400"/>
          </a:xfrm>
        </p:grpSpPr>
        <p:grpSp>
          <p:nvGrpSpPr>
            <p:cNvPr id="10" name="그룹 9"/>
            <p:cNvGrpSpPr/>
            <p:nvPr/>
          </p:nvGrpSpPr>
          <p:grpSpPr>
            <a:xfrm>
              <a:off x="4788024" y="1412776"/>
              <a:ext cx="4000444" cy="3600400"/>
              <a:chOff x="4788024" y="1412776"/>
              <a:chExt cx="4000444" cy="3600400"/>
            </a:xfrm>
          </p:grpSpPr>
          <p:pic>
            <p:nvPicPr>
              <p:cNvPr id="5123" name="Picture 3" descr="D:\2012설명서\슬라이드 신서사이저\조립1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250" t="16377" r="34250" b="25983"/>
              <a:stretch>
                <a:fillRect/>
              </a:stretch>
            </p:blipFill>
            <p:spPr bwMode="auto">
              <a:xfrm>
                <a:off x="4788024" y="1412776"/>
                <a:ext cx="4000444" cy="3600400"/>
              </a:xfrm>
              <a:prstGeom prst="rect">
                <a:avLst/>
              </a:prstGeom>
              <a:noFill/>
            </p:spPr>
          </p:pic>
          <p:sp>
            <p:nvSpPr>
              <p:cNvPr id="5" name="오른쪽 화살표 4"/>
              <p:cNvSpPr/>
              <p:nvPr/>
            </p:nvSpPr>
            <p:spPr>
              <a:xfrm rot="11887028">
                <a:off x="7157915" y="2863981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80312" y="3090446"/>
                <a:ext cx="864096" cy="3385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1600" dirty="0" smtClean="0"/>
                  <a:t>IC </a:t>
                </a:r>
                <a:r>
                  <a:rPr lang="ko-KR" altLang="en-US" sz="1600" dirty="0" smtClean="0"/>
                  <a:t>삽입</a:t>
                </a:r>
                <a:endParaRPr lang="ko-KR" altLang="en-US" sz="16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395536" y="1844824"/>
              <a:ext cx="4464496" cy="3168352"/>
              <a:chOff x="395536" y="1844824"/>
              <a:chExt cx="4464496" cy="3168352"/>
            </a:xfrm>
          </p:grpSpPr>
          <p:pic>
            <p:nvPicPr>
              <p:cNvPr id="5122" name="Picture 2" descr="D:\2012설명서\슬라이드 신서사이저\조립9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188" t="32388" r="37400" b="29185"/>
              <a:stretch>
                <a:fillRect/>
              </a:stretch>
            </p:blipFill>
            <p:spPr bwMode="auto">
              <a:xfrm>
                <a:off x="395536" y="1844824"/>
                <a:ext cx="4092454" cy="3168352"/>
              </a:xfrm>
              <a:prstGeom prst="rect">
                <a:avLst/>
              </a:prstGeom>
              <a:noFill/>
            </p:spPr>
          </p:pic>
          <p:sp>
            <p:nvSpPr>
              <p:cNvPr id="6" name="오른쪽 화살표 5"/>
              <p:cNvSpPr/>
              <p:nvPr/>
            </p:nvSpPr>
            <p:spPr>
              <a:xfrm rot="8016697">
                <a:off x="3555162" y="2865402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95936" y="2492896"/>
                <a:ext cx="864096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스피커              작업</a:t>
                </a:r>
                <a:endParaRPr lang="ko-KR" altLang="en-US" sz="1600" dirty="0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1222655" y="1268760"/>
            <a:ext cx="6157657" cy="3888432"/>
            <a:chOff x="1222655" y="1268760"/>
            <a:chExt cx="6157657" cy="3888432"/>
          </a:xfrm>
        </p:grpSpPr>
        <p:grpSp>
          <p:nvGrpSpPr>
            <p:cNvPr id="7" name="그룹 6"/>
            <p:cNvGrpSpPr/>
            <p:nvPr/>
          </p:nvGrpSpPr>
          <p:grpSpPr>
            <a:xfrm>
              <a:off x="1222655" y="1268760"/>
              <a:ext cx="6157657" cy="3888432"/>
              <a:chOff x="1222655" y="1268760"/>
              <a:chExt cx="6157657" cy="3888432"/>
            </a:xfrm>
          </p:grpSpPr>
          <p:pic>
            <p:nvPicPr>
              <p:cNvPr id="6146" name="Picture 2" descr="D:\2012설명서\슬라이드 신서사이저\조립1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650" t="16377" r="27163" b="24382"/>
              <a:stretch>
                <a:fillRect/>
              </a:stretch>
            </p:blipFill>
            <p:spPr bwMode="auto">
              <a:xfrm>
                <a:off x="1222655" y="1652064"/>
                <a:ext cx="6157657" cy="3505128"/>
              </a:xfrm>
              <a:prstGeom prst="rect">
                <a:avLst/>
              </a:prstGeom>
              <a:noFill/>
            </p:spPr>
          </p:pic>
          <p:sp>
            <p:nvSpPr>
              <p:cNvPr id="4" name="오른쪽 화살표 3"/>
              <p:cNvSpPr/>
              <p:nvPr/>
            </p:nvSpPr>
            <p:spPr>
              <a:xfrm rot="8565642">
                <a:off x="4558021" y="2191340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004048" y="1268760"/>
                <a:ext cx="230425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건전지 </a:t>
                </a:r>
                <a:r>
                  <a:rPr lang="ko-KR" altLang="en-US" sz="1600" dirty="0" err="1" smtClean="0"/>
                  <a:t>클립선을</a:t>
                </a:r>
                <a:r>
                  <a:rPr lang="ko-KR" altLang="en-US" sz="1600" dirty="0" smtClean="0"/>
                  <a:t> 극성에 맞게 끼우고 납땜한다</a:t>
                </a:r>
                <a:r>
                  <a:rPr lang="en-US" altLang="ko-KR" sz="1600" dirty="0" smtClean="0"/>
                  <a:t>. +</a:t>
                </a:r>
                <a:r>
                  <a:rPr lang="ko-KR" altLang="en-US" sz="1600" dirty="0" smtClean="0"/>
                  <a:t>가 적색이다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432078" y="1900571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7864" y="244731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99592" y="1772816"/>
            <a:ext cx="2592288" cy="2333060"/>
            <a:chOff x="899592" y="1772816"/>
            <a:chExt cx="2592288" cy="2333060"/>
          </a:xfrm>
        </p:grpSpPr>
        <p:pic>
          <p:nvPicPr>
            <p:cNvPr id="2" name="Picture 3" descr="D:\2012설명서\슬라이드 신서사이저\조립10.png"/>
            <p:cNvPicPr>
              <a:picLocks noChangeAspect="1" noChangeArrowheads="1"/>
            </p:cNvPicPr>
            <p:nvPr/>
          </p:nvPicPr>
          <p:blipFill>
            <a:blip r:embed="rId2" cstate="print"/>
            <a:srcRect l="34250" t="16377" r="34250" b="25983"/>
            <a:stretch>
              <a:fillRect/>
            </a:stretch>
          </p:blipFill>
          <p:spPr bwMode="auto">
            <a:xfrm>
              <a:off x="899592" y="1772816"/>
              <a:ext cx="2592288" cy="2333060"/>
            </a:xfrm>
            <a:prstGeom prst="rect">
              <a:avLst/>
            </a:prstGeom>
            <a:noFill/>
          </p:spPr>
        </p:pic>
        <p:sp>
          <p:nvSpPr>
            <p:cNvPr id="4" name="오른쪽 화살표 3"/>
            <p:cNvSpPr/>
            <p:nvPr/>
          </p:nvSpPr>
          <p:spPr>
            <a:xfrm rot="8859300">
              <a:off x="2056734" y="1994123"/>
              <a:ext cx="408401" cy="188090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오른쪽 화살표 4"/>
            <p:cNvSpPr/>
            <p:nvPr/>
          </p:nvSpPr>
          <p:spPr>
            <a:xfrm rot="8859300">
              <a:off x="2396522" y="2564187"/>
              <a:ext cx="408401" cy="188090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923928" y="1772816"/>
            <a:ext cx="3754147" cy="2136976"/>
            <a:chOff x="3923928" y="1772816"/>
            <a:chExt cx="3754147" cy="2136976"/>
          </a:xfrm>
        </p:grpSpPr>
        <p:pic>
          <p:nvPicPr>
            <p:cNvPr id="3" name="Picture 2" descr="D:\2012설명서\슬라이드 신서사이저\조립11.png"/>
            <p:cNvPicPr>
              <a:picLocks noChangeAspect="1" noChangeArrowheads="1"/>
            </p:cNvPicPr>
            <p:nvPr/>
          </p:nvPicPr>
          <p:blipFill>
            <a:blip r:embed="rId3" cstate="print"/>
            <a:srcRect l="21650" t="16377" r="27163" b="24382"/>
            <a:stretch>
              <a:fillRect/>
            </a:stretch>
          </p:blipFill>
          <p:spPr bwMode="auto">
            <a:xfrm>
              <a:off x="3923928" y="1772816"/>
              <a:ext cx="3754147" cy="2136976"/>
            </a:xfrm>
            <a:prstGeom prst="rect">
              <a:avLst/>
            </a:prstGeom>
            <a:noFill/>
          </p:spPr>
        </p:pic>
        <p:sp>
          <p:nvSpPr>
            <p:cNvPr id="6" name="오른쪽 화살표 5"/>
            <p:cNvSpPr/>
            <p:nvPr/>
          </p:nvSpPr>
          <p:spPr>
            <a:xfrm rot="8859300">
              <a:off x="5886777" y="1884727"/>
              <a:ext cx="408401" cy="188090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92080" y="184482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0812" y="224853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mtClean="0">
                <a:latin typeface="+mj-lt"/>
                <a:ea typeface="+mj-ea"/>
                <a:cs typeface="+mj-cs"/>
              </a:rPr>
              <a:t>배선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작업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475656" y="1268760"/>
            <a:ext cx="5328592" cy="5256584"/>
            <a:chOff x="1475656" y="1268760"/>
            <a:chExt cx="5328592" cy="5256584"/>
          </a:xfrm>
        </p:grpSpPr>
        <p:grpSp>
          <p:nvGrpSpPr>
            <p:cNvPr id="9" name="그룹 8"/>
            <p:cNvGrpSpPr/>
            <p:nvPr/>
          </p:nvGrpSpPr>
          <p:grpSpPr>
            <a:xfrm>
              <a:off x="1475656" y="1268760"/>
              <a:ext cx="5328592" cy="5256584"/>
              <a:chOff x="1475656" y="1268760"/>
              <a:chExt cx="5328592" cy="5256584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1475656" y="1268760"/>
                <a:ext cx="5328592" cy="5256584"/>
                <a:chOff x="1475656" y="1268760"/>
                <a:chExt cx="5328592" cy="5256584"/>
              </a:xfrm>
            </p:grpSpPr>
            <p:pic>
              <p:nvPicPr>
                <p:cNvPr id="7170" name="Picture 2" descr="D:\2012설명서\슬라이드 신서사이저\조립1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4800" t="19579" r="35825" b="366"/>
                <a:stretch>
                  <a:fillRect/>
                </a:stretch>
              </p:blipFill>
              <p:spPr bwMode="auto">
                <a:xfrm>
                  <a:off x="1547664" y="1268760"/>
                  <a:ext cx="5256584" cy="5256584"/>
                </a:xfrm>
                <a:prstGeom prst="rect">
                  <a:avLst/>
                </a:prstGeom>
                <a:noFill/>
              </p:spPr>
            </p:pic>
            <p:sp>
              <p:nvSpPr>
                <p:cNvPr id="4" name="오른쪽 화살표 3"/>
                <p:cNvSpPr/>
                <p:nvPr/>
              </p:nvSpPr>
              <p:spPr>
                <a:xfrm rot="21433523">
                  <a:off x="3808077" y="2231161"/>
                  <a:ext cx="1092205" cy="235438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475656" y="2276872"/>
                  <a:ext cx="2304256" cy="83099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ko-KR" altLang="en-US" sz="1600" dirty="0" smtClean="0"/>
                    <a:t>양쪽에 </a:t>
                  </a:r>
                  <a:r>
                    <a:rPr lang="ko-KR" altLang="en-US" sz="1600" dirty="0" err="1" smtClean="0"/>
                    <a:t>콘넥터가</a:t>
                  </a:r>
                  <a:r>
                    <a:rPr lang="ko-KR" altLang="en-US" sz="1600" dirty="0" smtClean="0"/>
                    <a:t> 있는 선을 기판의 삽입된 </a:t>
                  </a:r>
                  <a:r>
                    <a:rPr lang="ko-KR" altLang="en-US" sz="1600" dirty="0" err="1" smtClean="0"/>
                    <a:t>콘넥터</a:t>
                  </a:r>
                  <a:r>
                    <a:rPr lang="ko-KR" altLang="en-US" sz="1600" dirty="0" smtClean="0"/>
                    <a:t> 핀에 결합한다</a:t>
                  </a:r>
                  <a:r>
                    <a:rPr lang="en-US" altLang="ko-KR" sz="1600" dirty="0" smtClean="0"/>
                    <a:t>.</a:t>
                  </a:r>
                  <a:endParaRPr lang="ko-KR" altLang="en-US" sz="1600" dirty="0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 rot="350818">
                <a:off x="3382368" y="1352394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dirty="0" smtClean="0"/>
                  <a:t>빨강</a:t>
                </a:r>
                <a:endParaRPr lang="ko-KR" altLang="en-US" sz="11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350818">
                <a:off x="3382368" y="1658222"/>
                <a:ext cx="504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dirty="0" smtClean="0"/>
                  <a:t>검정</a:t>
                </a:r>
                <a:endParaRPr lang="ko-KR" altLang="en-US" sz="11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26384" y="431951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960" y="433922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mtClean="0">
                <a:latin typeface="+mj-lt"/>
                <a:ea typeface="+mj-ea"/>
                <a:cs typeface="+mj-cs"/>
              </a:rPr>
              <a:t>배선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작업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1331640" y="1340768"/>
            <a:ext cx="6922806" cy="5142479"/>
            <a:chOff x="1331640" y="1340768"/>
            <a:chExt cx="6922806" cy="5142479"/>
          </a:xfrm>
        </p:grpSpPr>
        <p:grpSp>
          <p:nvGrpSpPr>
            <p:cNvPr id="7" name="그룹 6"/>
            <p:cNvGrpSpPr/>
            <p:nvPr/>
          </p:nvGrpSpPr>
          <p:grpSpPr>
            <a:xfrm>
              <a:off x="1331640" y="1340768"/>
              <a:ext cx="6922806" cy="5142479"/>
              <a:chOff x="1402236" y="1340768"/>
              <a:chExt cx="6922806" cy="5142479"/>
            </a:xfrm>
          </p:grpSpPr>
          <p:pic>
            <p:nvPicPr>
              <p:cNvPr id="8194" name="Picture 2" descr="D:\2012설명서\슬라이드 신서사이저\조립1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588" t="17978" r="23225" b="366"/>
              <a:stretch>
                <a:fillRect/>
              </a:stretch>
            </p:blipFill>
            <p:spPr bwMode="auto">
              <a:xfrm>
                <a:off x="1402236" y="1340768"/>
                <a:ext cx="6554140" cy="5142479"/>
              </a:xfrm>
              <a:prstGeom prst="rect">
                <a:avLst/>
              </a:prstGeom>
              <a:noFill/>
            </p:spPr>
          </p:pic>
          <p:sp>
            <p:nvSpPr>
              <p:cNvPr id="5" name="오른쪽 화살표 4"/>
              <p:cNvSpPr/>
              <p:nvPr/>
            </p:nvSpPr>
            <p:spPr>
              <a:xfrm rot="11783761">
                <a:off x="5516742" y="2316635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020786" y="2348880"/>
                <a:ext cx="2304256" cy="10772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양쪽에 </a:t>
                </a:r>
                <a:r>
                  <a:rPr lang="ko-KR" altLang="en-US" sz="1600" dirty="0" err="1" smtClean="0"/>
                  <a:t>콘넥터가</a:t>
                </a:r>
                <a:r>
                  <a:rPr lang="ko-KR" altLang="en-US" sz="1600" dirty="0" smtClean="0"/>
                  <a:t> 있는 선을 기판의 삽입된 </a:t>
                </a:r>
                <a:r>
                  <a:rPr lang="ko-KR" altLang="en-US" sz="1600" dirty="0" err="1" smtClean="0"/>
                  <a:t>콘넥터</a:t>
                </a:r>
                <a:r>
                  <a:rPr lang="ko-KR" altLang="en-US" sz="1600" dirty="0" smtClean="0"/>
                  <a:t> 핀에 극성을 맞게 결합한다</a:t>
                </a:r>
                <a:r>
                  <a:rPr lang="en-US" altLang="ko-KR" sz="1600" dirty="0" smtClean="0"/>
                  <a:t>. +</a:t>
                </a:r>
                <a:r>
                  <a:rPr lang="ko-KR" altLang="en-US" sz="1600" dirty="0" smtClean="0"/>
                  <a:t>가 적색임</a:t>
                </a:r>
                <a:endParaRPr lang="ko-KR" altLang="en-US" sz="16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21116550">
              <a:off x="5508104" y="153954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 rot="21116550">
              <a:off x="5508104" y="184536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5962" y="433677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437427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latin typeface="+mj-lt"/>
                <a:ea typeface="+mj-ea"/>
                <a:cs typeface="+mj-cs"/>
              </a:rPr>
              <a:t>배선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작업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27584" y="1988840"/>
            <a:ext cx="7272808" cy="3636404"/>
            <a:chOff x="827584" y="1988840"/>
            <a:chExt cx="7272808" cy="3636404"/>
          </a:xfrm>
        </p:grpSpPr>
        <p:grpSp>
          <p:nvGrpSpPr>
            <p:cNvPr id="6" name="그룹 5"/>
            <p:cNvGrpSpPr/>
            <p:nvPr/>
          </p:nvGrpSpPr>
          <p:grpSpPr>
            <a:xfrm>
              <a:off x="827584" y="1988840"/>
              <a:ext cx="7272808" cy="3636404"/>
              <a:chOff x="827584" y="1988840"/>
              <a:chExt cx="7272808" cy="3636404"/>
            </a:xfrm>
          </p:grpSpPr>
          <p:pic>
            <p:nvPicPr>
              <p:cNvPr id="9218" name="Picture 2" descr="D:\2012설명서\슬라이드 신서사이저\조립1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713" t="11573" r="19288" b="24382"/>
              <a:stretch>
                <a:fillRect/>
              </a:stretch>
            </p:blipFill>
            <p:spPr bwMode="auto">
              <a:xfrm>
                <a:off x="827584" y="1988840"/>
                <a:ext cx="7272808" cy="3636404"/>
              </a:xfrm>
              <a:prstGeom prst="rect">
                <a:avLst/>
              </a:prstGeom>
              <a:noFill/>
            </p:spPr>
          </p:pic>
          <p:sp>
            <p:nvSpPr>
              <p:cNvPr id="4" name="오른쪽 화살표 3"/>
              <p:cNvSpPr/>
              <p:nvPr/>
            </p:nvSpPr>
            <p:spPr>
              <a:xfrm rot="19826403">
                <a:off x="3368347" y="3251244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043608" y="3132257"/>
                <a:ext cx="2304256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err="1" smtClean="0"/>
                  <a:t>콘넥터</a:t>
                </a:r>
                <a:r>
                  <a:rPr lang="ko-KR" altLang="en-US" sz="1600" dirty="0" smtClean="0"/>
                  <a:t> 구멍에 </a:t>
                </a:r>
                <a:r>
                  <a:rPr lang="en-US" altLang="ko-KR" sz="1600" dirty="0" err="1" smtClean="0"/>
                  <a:t>Cds</a:t>
                </a:r>
                <a:r>
                  <a:rPr lang="ko-KR" altLang="en-US" sz="1600" dirty="0" smtClean="0"/>
                  <a:t>다리를 짧게 짤라 넣는다</a:t>
                </a:r>
                <a:r>
                  <a:rPr lang="en-US" altLang="ko-KR" sz="1600" dirty="0" smtClean="0"/>
                  <a:t>. </a:t>
                </a:r>
                <a:endParaRPr lang="ko-KR" altLang="en-US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881065">
              <a:off x="5771209" y="302283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 rot="881065">
              <a:off x="5710827" y="338904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9926440">
              <a:off x="2227650" y="3945487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9926440">
              <a:off x="2478178" y="4315169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mtClean="0">
                <a:latin typeface="+mj-lt"/>
                <a:ea typeface="+mj-ea"/>
                <a:cs typeface="+mj-cs"/>
              </a:rPr>
              <a:t>배선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작업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11560" y="2060848"/>
            <a:ext cx="7992888" cy="3672408"/>
            <a:chOff x="611560" y="2060848"/>
            <a:chExt cx="7992888" cy="3672408"/>
          </a:xfrm>
        </p:grpSpPr>
        <p:grpSp>
          <p:nvGrpSpPr>
            <p:cNvPr id="6" name="그룹 5"/>
            <p:cNvGrpSpPr/>
            <p:nvPr/>
          </p:nvGrpSpPr>
          <p:grpSpPr>
            <a:xfrm>
              <a:off x="611560" y="2060848"/>
              <a:ext cx="7992888" cy="3672408"/>
              <a:chOff x="971600" y="2060848"/>
              <a:chExt cx="7992888" cy="3672408"/>
            </a:xfrm>
          </p:grpSpPr>
          <p:pic>
            <p:nvPicPr>
              <p:cNvPr id="10242" name="Picture 2" descr="D:\2012설명서\슬라이드 신서사이저\조립1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650" t="21180" r="26375" b="25983"/>
              <a:stretch>
                <a:fillRect/>
              </a:stretch>
            </p:blipFill>
            <p:spPr bwMode="auto">
              <a:xfrm>
                <a:off x="971600" y="2060848"/>
                <a:ext cx="7344816" cy="3672408"/>
              </a:xfrm>
              <a:prstGeom prst="rect">
                <a:avLst/>
              </a:prstGeom>
              <a:noFill/>
            </p:spPr>
          </p:pic>
          <p:sp>
            <p:nvSpPr>
              <p:cNvPr id="4" name="오른쪽 화살표 3"/>
              <p:cNvSpPr/>
              <p:nvPr/>
            </p:nvSpPr>
            <p:spPr>
              <a:xfrm rot="14130150">
                <a:off x="6783980" y="3733888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516216" y="4077072"/>
                <a:ext cx="2448272" cy="10772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err="1" smtClean="0"/>
                  <a:t>콘넥터</a:t>
                </a:r>
                <a:r>
                  <a:rPr lang="ko-KR" altLang="en-US" sz="1600" dirty="0" smtClean="0"/>
                  <a:t> 구멍에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smtClean="0"/>
                  <a:t>다리를 짧게 짤라 넣는다</a:t>
                </a:r>
                <a:r>
                  <a:rPr lang="en-US" altLang="ko-KR" sz="1600" dirty="0" smtClean="0"/>
                  <a:t>. </a:t>
                </a:r>
                <a:r>
                  <a:rPr lang="ko-KR" altLang="en-US" sz="1600" dirty="0" smtClean="0"/>
                  <a:t>단</a:t>
                </a:r>
                <a:r>
                  <a:rPr lang="en-US" altLang="ko-KR" sz="1600" dirty="0" smtClean="0"/>
                  <a:t>,</a:t>
                </a:r>
                <a:r>
                  <a:rPr lang="ko-KR" altLang="en-US" sz="1600" dirty="0" smtClean="0"/>
                  <a:t>다리가 </a:t>
                </a:r>
                <a:r>
                  <a:rPr lang="ko-KR" altLang="en-US" sz="1600" dirty="0" err="1" smtClean="0"/>
                  <a:t>긴쪽이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+</a:t>
                </a:r>
                <a:r>
                  <a:rPr lang="ko-KR" altLang="en-US" sz="1600" dirty="0" smtClean="0"/>
                  <a:t>이므로 극성이 바뀌지 않게 한다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580112" y="2141482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0112" y="261157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393305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378904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/>
                <a:t>검정</a:t>
              </a:r>
              <a:endParaRPr lang="ko-KR" altLang="en-US" sz="1100" b="1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08" y="330989"/>
            <a:ext cx="4768264" cy="6480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3200" dirty="0" smtClean="0"/>
              <a:t>부품 리스트</a:t>
            </a:r>
            <a:r>
              <a:rPr lang="en-US" altLang="ko-KR" sz="3200" dirty="0" smtClean="0"/>
              <a:t>-</a:t>
            </a:r>
            <a:r>
              <a:rPr lang="ko-KR" altLang="en-US" sz="3200" dirty="0" err="1" smtClean="0"/>
              <a:t>빛연주기</a:t>
            </a:r>
            <a:endParaRPr lang="ko-KR" altLang="en-US" sz="32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7475" name="Group 131"/>
          <p:cNvGraphicFramePr>
            <a:graphicFrameLocks noGrp="1"/>
          </p:cNvGraphicFramePr>
          <p:nvPr/>
        </p:nvGraphicFramePr>
        <p:xfrm>
          <a:off x="467544" y="1209338"/>
          <a:ext cx="8165976" cy="5183451"/>
        </p:xfrm>
        <a:graphic>
          <a:graphicData uri="http://schemas.openxmlformats.org/drawingml/2006/table">
            <a:tbl>
              <a:tblPr/>
              <a:tblGrid>
                <a:gridCol w="1961072"/>
                <a:gridCol w="1396567"/>
                <a:gridCol w="725349"/>
                <a:gridCol w="1821668"/>
                <a:gridCol w="1584176"/>
                <a:gridCol w="677144"/>
              </a:tblGrid>
              <a:tr h="343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1.IC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NE555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빨대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보라색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6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Ø X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200mm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2.IC Socket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 pin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저항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100 </a:t>
                      </a:r>
                      <a:r>
                        <a:rPr kumimoji="1" lang="el-G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한컴바탕" pitchFamily="18" charset="-127"/>
                        </a:rPr>
                        <a:t>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빛 센서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Cds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주황색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13.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건전지 클립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9V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용 단선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텍트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스위치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/>
                      </a:r>
                      <a:b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</a:b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 (PB.SW)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순간 누름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14.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기판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50 X 50 X 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1EA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고휘도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LED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한컴바탕" pitchFamily="18" charset="-127"/>
                        </a:rPr>
                        <a:t>백색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15.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돋움체" pitchFamily="49" charset="-127"/>
                          <a:cs typeface="한컴바탕" pitchFamily="18" charset="-127"/>
                        </a:rPr>
                        <a:t>설명서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1EA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전해콘덴서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dirty="0" smtClean="0"/>
                        <a:t>2.2 ㎌/10V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전해콘덴서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dirty="0" smtClean="0"/>
                        <a:t>100 ㎌/10V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**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스피커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(8</a:t>
                      </a:r>
                      <a:r>
                        <a:rPr kumimoji="1" lang="el-GR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한컴바탕" pitchFamily="18" charset="-127"/>
                        </a:rPr>
                        <a:t>Ω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한컴바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Ø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22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X7mm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기판용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9.2 Pin Base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로봇용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10.2 Pin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소켓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선포함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)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 로봇용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양쪽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150mm 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체" pitchFamily="49" charset="-127"/>
                          <a:ea typeface="돋움체" pitchFamily="49" charset="-127"/>
                          <a:cs typeface="한컴바탕" pitchFamily="18" charset="-127"/>
                        </a:rPr>
                        <a:t>2EA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체" pitchFamily="49" charset="-127"/>
                        <a:ea typeface="돋움체" pitchFamily="49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mtClean="0">
                <a:latin typeface="+mj-lt"/>
                <a:ea typeface="+mj-ea"/>
                <a:cs typeface="+mj-cs"/>
              </a:rPr>
              <a:t>배선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작업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11560" y="2060848"/>
            <a:ext cx="7992888" cy="3672408"/>
            <a:chOff x="611560" y="2060848"/>
            <a:chExt cx="7992888" cy="3672408"/>
          </a:xfrm>
        </p:grpSpPr>
        <p:grpSp>
          <p:nvGrpSpPr>
            <p:cNvPr id="2" name="그룹 5"/>
            <p:cNvGrpSpPr/>
            <p:nvPr/>
          </p:nvGrpSpPr>
          <p:grpSpPr>
            <a:xfrm>
              <a:off x="611560" y="2060848"/>
              <a:ext cx="7992888" cy="3672408"/>
              <a:chOff x="971600" y="2060848"/>
              <a:chExt cx="7992888" cy="3672408"/>
            </a:xfrm>
          </p:grpSpPr>
          <p:pic>
            <p:nvPicPr>
              <p:cNvPr id="10242" name="Picture 2" descr="D:\2012설명서\슬라이드 신서사이저\조립1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1650" t="21180" r="26375" b="25983"/>
              <a:stretch>
                <a:fillRect/>
              </a:stretch>
            </p:blipFill>
            <p:spPr bwMode="auto">
              <a:xfrm>
                <a:off x="971600" y="2060848"/>
                <a:ext cx="7344816" cy="3672408"/>
              </a:xfrm>
              <a:prstGeom prst="rect">
                <a:avLst/>
              </a:prstGeom>
              <a:noFill/>
            </p:spPr>
          </p:pic>
          <p:sp>
            <p:nvSpPr>
              <p:cNvPr id="4" name="오른쪽 화살표 3"/>
              <p:cNvSpPr/>
              <p:nvPr/>
            </p:nvSpPr>
            <p:spPr>
              <a:xfrm rot="14130150">
                <a:off x="6783980" y="3733888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516216" y="4077072"/>
                <a:ext cx="2448272" cy="10772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err="1" smtClean="0"/>
                  <a:t>콘넥터</a:t>
                </a:r>
                <a:r>
                  <a:rPr lang="ko-KR" altLang="en-US" sz="1600" dirty="0" smtClean="0"/>
                  <a:t> 구멍에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smtClean="0"/>
                  <a:t>다리를 짧게 짤라 넣는다</a:t>
                </a:r>
                <a:r>
                  <a:rPr lang="en-US" altLang="ko-KR" sz="1600" dirty="0" smtClean="0"/>
                  <a:t>. </a:t>
                </a:r>
                <a:r>
                  <a:rPr lang="ko-KR" altLang="en-US" sz="1600" dirty="0" smtClean="0"/>
                  <a:t>단</a:t>
                </a:r>
                <a:r>
                  <a:rPr lang="en-US" altLang="ko-KR" sz="1600" dirty="0" smtClean="0"/>
                  <a:t>,</a:t>
                </a:r>
                <a:r>
                  <a:rPr lang="ko-KR" altLang="en-US" sz="1600" dirty="0" smtClean="0"/>
                  <a:t>다리가 </a:t>
                </a:r>
                <a:r>
                  <a:rPr lang="ko-KR" altLang="en-US" sz="1600" dirty="0" err="1" smtClean="0"/>
                  <a:t>긴쪽이</a:t>
                </a:r>
                <a:r>
                  <a:rPr lang="ko-KR" altLang="en-US" sz="1600" dirty="0" smtClean="0"/>
                  <a:t> </a:t>
                </a:r>
                <a:r>
                  <a:rPr lang="en-US" altLang="ko-KR" sz="1600" dirty="0" smtClean="0"/>
                  <a:t>+</a:t>
                </a:r>
                <a:r>
                  <a:rPr lang="ko-KR" altLang="en-US" sz="1600" dirty="0" smtClean="0"/>
                  <a:t>이므로 극성이 바뀌지 않게 한다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87624" y="2636912"/>
              <a:ext cx="2304256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dirty="0" err="1" smtClean="0"/>
                <a:t>콘넥터</a:t>
              </a:r>
              <a:r>
                <a:rPr lang="ko-KR" altLang="en-US" sz="1600" dirty="0" smtClean="0"/>
                <a:t> 구멍에 </a:t>
              </a:r>
              <a:r>
                <a:rPr lang="en-US" altLang="ko-KR" sz="1600" dirty="0" err="1" smtClean="0"/>
                <a:t>Cds</a:t>
              </a:r>
              <a:r>
                <a:rPr lang="ko-KR" altLang="en-US" sz="1600" dirty="0" smtClean="0"/>
                <a:t>다리를 짧게 짤라 넣는다</a:t>
              </a:r>
              <a:r>
                <a:rPr lang="en-US" altLang="ko-KR" sz="1600" dirty="0" smtClean="0"/>
                <a:t>. </a:t>
              </a:r>
              <a:endParaRPr lang="ko-KR" altLang="en-US" sz="1600" dirty="0"/>
            </a:p>
          </p:txBody>
        </p:sp>
        <p:sp>
          <p:nvSpPr>
            <p:cNvPr id="8" name="오른쪽 화살표 7"/>
            <p:cNvSpPr/>
            <p:nvPr/>
          </p:nvSpPr>
          <p:spPr>
            <a:xfrm rot="9683659">
              <a:off x="2678502" y="3287742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 rot="21357631">
              <a:off x="5508104" y="215873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21357631">
              <a:off x="5508104" y="2620027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8122896">
              <a:off x="2235286" y="390376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0022">
              <a:off x="3047626" y="3790031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323528" y="1853450"/>
            <a:ext cx="8568952" cy="2223622"/>
            <a:chOff x="323528" y="1853450"/>
            <a:chExt cx="8568952" cy="2223622"/>
          </a:xfrm>
        </p:grpSpPr>
        <p:pic>
          <p:nvPicPr>
            <p:cNvPr id="6" name="Picture 2" descr="D:\2012설명서\슬라이드 신서사이저\조립15.png"/>
            <p:cNvPicPr>
              <a:picLocks noChangeAspect="1" noChangeArrowheads="1"/>
            </p:cNvPicPr>
            <p:nvPr/>
          </p:nvPicPr>
          <p:blipFill>
            <a:blip r:embed="rId2" cstate="print"/>
            <a:srcRect l="21650" t="21180" r="26375" b="25983"/>
            <a:stretch>
              <a:fillRect/>
            </a:stretch>
          </p:blipFill>
          <p:spPr bwMode="auto">
            <a:xfrm>
              <a:off x="4572000" y="1916832"/>
              <a:ext cx="3888432" cy="194421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68344" y="3040082"/>
              <a:ext cx="122413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000" dirty="0" err="1" smtClean="0"/>
                <a:t>콘넥터</a:t>
              </a:r>
              <a:r>
                <a:rPr lang="ko-KR" altLang="en-US" sz="1000" dirty="0" smtClean="0"/>
                <a:t> 구멍에 </a:t>
              </a:r>
              <a:r>
                <a:rPr lang="en-US" altLang="ko-KR" sz="1000" dirty="0" smtClean="0"/>
                <a:t>LED</a:t>
              </a:r>
              <a:r>
                <a:rPr lang="ko-KR" altLang="en-US" sz="1000" dirty="0" smtClean="0"/>
                <a:t>다리를 짧게 짤라 넣는다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단</a:t>
              </a:r>
              <a:r>
                <a:rPr lang="en-US" altLang="ko-KR" sz="1000" dirty="0" smtClean="0"/>
                <a:t>,</a:t>
              </a:r>
              <a:r>
                <a:rPr lang="ko-KR" altLang="en-US" sz="1000" dirty="0" smtClean="0"/>
                <a:t>다리가 </a:t>
              </a:r>
              <a:r>
                <a:rPr lang="ko-KR" altLang="en-US" sz="1000" dirty="0" err="1" smtClean="0"/>
                <a:t>긴쪽이</a:t>
              </a:r>
              <a:r>
                <a:rPr lang="ko-KR" altLang="en-US" sz="1000" dirty="0" smtClean="0"/>
                <a:t> </a:t>
              </a:r>
              <a:r>
                <a:rPr lang="en-US" altLang="ko-KR" sz="1000" dirty="0" smtClean="0"/>
                <a:t>+</a:t>
              </a:r>
              <a:r>
                <a:rPr lang="ko-KR" altLang="en-US" sz="1000" dirty="0" smtClean="0"/>
                <a:t>이므로 극성이 바뀌지 않게 한다</a:t>
              </a:r>
              <a:r>
                <a:rPr lang="en-US" altLang="ko-KR" sz="1000" dirty="0" smtClean="0"/>
                <a:t>.</a:t>
              </a:r>
              <a:endParaRPr lang="ko-KR" altLang="en-US" sz="1000" dirty="0"/>
            </a:p>
          </p:txBody>
        </p:sp>
        <p:pic>
          <p:nvPicPr>
            <p:cNvPr id="3073" name="_x132615184" descr="EMB00000eac0e79"/>
            <p:cNvPicPr>
              <a:picLocks noChangeAspect="1" noChangeArrowheads="1"/>
            </p:cNvPicPr>
            <p:nvPr/>
          </p:nvPicPr>
          <p:blipFill>
            <a:blip r:embed="rId3" cstate="print"/>
            <a:srcRect r="-2895" b="34515"/>
            <a:stretch>
              <a:fillRect/>
            </a:stretch>
          </p:blipFill>
          <p:spPr bwMode="auto">
            <a:xfrm>
              <a:off x="323528" y="1916832"/>
              <a:ext cx="4320480" cy="21602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347864" y="2937138"/>
              <a:ext cx="158417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000" dirty="0" smtClean="0"/>
                <a:t>양쪽에 </a:t>
              </a:r>
              <a:r>
                <a:rPr lang="ko-KR" altLang="en-US" sz="1000" dirty="0" err="1" smtClean="0"/>
                <a:t>콘넥터가</a:t>
              </a:r>
              <a:r>
                <a:rPr lang="ko-KR" altLang="en-US" sz="1000" dirty="0" smtClean="0"/>
                <a:t> 있는 선을 기판의 삽입된 </a:t>
              </a:r>
              <a:r>
                <a:rPr lang="ko-KR" altLang="en-US" sz="1000" dirty="0" err="1" smtClean="0"/>
                <a:t>콘넥터</a:t>
              </a:r>
              <a:r>
                <a:rPr lang="ko-KR" altLang="en-US" sz="1000" dirty="0" smtClean="0"/>
                <a:t> 핀에 극성을 맞게 결합한다</a:t>
              </a:r>
              <a:r>
                <a:rPr lang="en-US" altLang="ko-KR" sz="1000" dirty="0" smtClean="0"/>
                <a:t>. +</a:t>
              </a:r>
              <a:r>
                <a:rPr lang="ko-KR" altLang="en-US" sz="1000" dirty="0" smtClean="0"/>
                <a:t>가 적색임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4168" y="3573016"/>
              <a:ext cx="1512168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000" dirty="0" err="1" smtClean="0"/>
                <a:t>콘넥터</a:t>
              </a:r>
              <a:r>
                <a:rPr lang="ko-KR" altLang="en-US" sz="1000" dirty="0" smtClean="0"/>
                <a:t> 구멍에 </a:t>
              </a:r>
              <a:r>
                <a:rPr lang="en-US" altLang="ko-KR" sz="1000" dirty="0" err="1" smtClean="0"/>
                <a:t>Cds</a:t>
              </a:r>
              <a:r>
                <a:rPr lang="ko-KR" altLang="en-US" sz="1000" dirty="0" smtClean="0"/>
                <a:t>다리를 짧게 짤라 넣는다</a:t>
              </a:r>
              <a:r>
                <a:rPr lang="en-US" altLang="ko-KR" sz="1000" dirty="0" smtClean="0"/>
                <a:t>. </a:t>
              </a:r>
              <a:endParaRPr lang="ko-KR" altLang="en-US" sz="1000" dirty="0"/>
            </a:p>
          </p:txBody>
        </p:sp>
        <p:sp>
          <p:nvSpPr>
            <p:cNvPr id="16" name="오른쪽 화살표 15"/>
            <p:cNvSpPr/>
            <p:nvPr/>
          </p:nvSpPr>
          <p:spPr>
            <a:xfrm rot="15979696">
              <a:off x="3583956" y="2608655"/>
              <a:ext cx="408401" cy="188090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14195499">
              <a:off x="5630141" y="3071998"/>
              <a:ext cx="867765" cy="179062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오른쪽 화살표 17"/>
            <p:cNvSpPr/>
            <p:nvPr/>
          </p:nvSpPr>
          <p:spPr>
            <a:xfrm rot="13328303">
              <a:off x="7837038" y="2795036"/>
              <a:ext cx="334727" cy="202516"/>
            </a:xfrm>
            <a:prstGeom prst="rightArrow">
              <a:avLst>
                <a:gd name="adj1" fmla="val 61527"/>
                <a:gd name="adj2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2320" y="186207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52320" y="216790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7762" y="1853450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7762" y="215927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82368" y="186207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2368" y="216790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502" y="188232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502" y="218815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2247984" cy="577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빨대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결합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95536" y="1484784"/>
            <a:ext cx="7755262" cy="3744416"/>
            <a:chOff x="395536" y="1484784"/>
            <a:chExt cx="7755262" cy="3744416"/>
          </a:xfrm>
        </p:grpSpPr>
        <p:grpSp>
          <p:nvGrpSpPr>
            <p:cNvPr id="8" name="그룹 7"/>
            <p:cNvGrpSpPr/>
            <p:nvPr/>
          </p:nvGrpSpPr>
          <p:grpSpPr>
            <a:xfrm>
              <a:off x="395536" y="1484784"/>
              <a:ext cx="7755262" cy="3744416"/>
              <a:chOff x="395536" y="1484784"/>
              <a:chExt cx="7755262" cy="3744416"/>
            </a:xfrm>
          </p:grpSpPr>
          <p:pic>
            <p:nvPicPr>
              <p:cNvPr id="11267" name="Picture 3" descr="D:\2012설명서\슬라이드 신서사이저\조립16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350" t="9972" r="22438" b="25983"/>
              <a:stretch>
                <a:fillRect/>
              </a:stretch>
            </p:blipFill>
            <p:spPr bwMode="auto">
              <a:xfrm>
                <a:off x="755576" y="1484784"/>
                <a:ext cx="7395222" cy="3744416"/>
              </a:xfrm>
              <a:prstGeom prst="rect">
                <a:avLst/>
              </a:prstGeom>
              <a:noFill/>
            </p:spPr>
          </p:pic>
          <p:sp>
            <p:nvSpPr>
              <p:cNvPr id="3" name="오른쪽 화살표 2"/>
              <p:cNvSpPr/>
              <p:nvPr/>
            </p:nvSpPr>
            <p:spPr>
              <a:xfrm rot="15894253">
                <a:off x="6638273" y="4068474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오른쪽 화살표 4"/>
              <p:cNvSpPr/>
              <p:nvPr/>
            </p:nvSpPr>
            <p:spPr>
              <a:xfrm rot="19030906">
                <a:off x="2693541" y="2700322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95536" y="2780928"/>
                <a:ext cx="2376264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빨대 속 끝에 빛 센서</a:t>
                </a:r>
                <a:r>
                  <a:rPr lang="en-US" altLang="ko-KR" sz="1600" dirty="0" smtClean="0"/>
                  <a:t>(</a:t>
                </a:r>
                <a:r>
                  <a:rPr lang="en-US" altLang="ko-KR" sz="1600" dirty="0" err="1" smtClean="0"/>
                  <a:t>CdS</a:t>
                </a:r>
                <a:r>
                  <a:rPr lang="en-US" altLang="ko-KR" sz="1600" dirty="0" smtClean="0"/>
                  <a:t>)</a:t>
                </a:r>
                <a:r>
                  <a:rPr lang="ko-KR" altLang="en-US" sz="1600" dirty="0" smtClean="0"/>
                  <a:t>를 움직이지 않도록 고정한다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64088" y="4398203"/>
                <a:ext cx="2376264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빨대 속에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err="1" smtClean="0"/>
                  <a:t>뭉치선을</a:t>
                </a:r>
                <a:r>
                  <a:rPr lang="ko-KR" altLang="en-US" sz="1600" dirty="0" smtClean="0"/>
                  <a:t> 움직이도록 집어넣는다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364134">
              <a:off x="3581140" y="174693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364134">
              <a:off x="3581140" y="205276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661682">
              <a:off x="6228184" y="249289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661682">
              <a:off x="6228184" y="285910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9651227">
              <a:off x="2164915" y="3573016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9651227">
              <a:off x="2461573" y="3942485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2247984" cy="5777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건전지 결합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11560" y="1844824"/>
            <a:ext cx="7600845" cy="3553642"/>
            <a:chOff x="611560" y="1916832"/>
            <a:chExt cx="7600845" cy="3553642"/>
          </a:xfrm>
        </p:grpSpPr>
        <p:pic>
          <p:nvPicPr>
            <p:cNvPr id="12290" name="Picture 2" descr="D:\2012설명서\슬라이드 신서사이저\조립17.png"/>
            <p:cNvPicPr>
              <a:picLocks noChangeAspect="1" noChangeArrowheads="1"/>
            </p:cNvPicPr>
            <p:nvPr/>
          </p:nvPicPr>
          <p:blipFill>
            <a:blip r:embed="rId2" cstate="print"/>
            <a:srcRect l="13776" t="17978" r="25587" b="24382"/>
            <a:stretch>
              <a:fillRect/>
            </a:stretch>
          </p:blipFill>
          <p:spPr bwMode="auto">
            <a:xfrm>
              <a:off x="611560" y="1916832"/>
              <a:ext cx="7600845" cy="3553642"/>
            </a:xfrm>
            <a:prstGeom prst="rect">
              <a:avLst/>
            </a:prstGeom>
            <a:noFill/>
          </p:spPr>
        </p:pic>
        <p:sp>
          <p:nvSpPr>
            <p:cNvPr id="3" name="오른쪽 화살표 2"/>
            <p:cNvSpPr/>
            <p:nvPr/>
          </p:nvSpPr>
          <p:spPr>
            <a:xfrm rot="4395759">
              <a:off x="3135843" y="3408571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7584" y="2924944"/>
              <a:ext cx="2376264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600" dirty="0" smtClean="0"/>
                <a:t>건전지를 건전지 클립과 결합한다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6" name="오른쪽 화살표 5"/>
            <p:cNvSpPr/>
            <p:nvPr/>
          </p:nvSpPr>
          <p:spPr>
            <a:xfrm rot="4395759">
              <a:off x="3907679" y="3739733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5702" y="339149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빨강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23885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빨강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 rot="21242862">
            <a:off x="6300192" y="184482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빨강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 rot="21242862">
            <a:off x="6312398" y="2234733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검정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716016" y="1988840"/>
            <a:ext cx="3600400" cy="2088232"/>
            <a:chOff x="611560" y="1916832"/>
            <a:chExt cx="8163197" cy="3553642"/>
          </a:xfrm>
        </p:grpSpPr>
        <p:pic>
          <p:nvPicPr>
            <p:cNvPr id="4" name="Picture 2" descr="D:\2012설명서\슬라이드 신서사이저\조립17.png"/>
            <p:cNvPicPr>
              <a:picLocks noChangeAspect="1" noChangeArrowheads="1"/>
            </p:cNvPicPr>
            <p:nvPr/>
          </p:nvPicPr>
          <p:blipFill>
            <a:blip r:embed="rId2" cstate="print"/>
            <a:srcRect l="13776" t="17978" r="25587" b="24382"/>
            <a:stretch>
              <a:fillRect/>
            </a:stretch>
          </p:blipFill>
          <p:spPr bwMode="auto">
            <a:xfrm>
              <a:off x="611560" y="1916832"/>
              <a:ext cx="8163197" cy="3553642"/>
            </a:xfrm>
            <a:prstGeom prst="rect">
              <a:avLst/>
            </a:prstGeom>
            <a:noFill/>
          </p:spPr>
        </p:pic>
        <p:sp>
          <p:nvSpPr>
            <p:cNvPr id="5" name="오른쪽 화살표 4"/>
            <p:cNvSpPr/>
            <p:nvPr/>
          </p:nvSpPr>
          <p:spPr>
            <a:xfrm rot="4395759">
              <a:off x="3135843" y="3408571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824" y="2774608"/>
              <a:ext cx="2376265" cy="1021327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100" dirty="0" smtClean="0"/>
                <a:t>건전지를 건전지 클립과 결합한다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7" name="오른쪽 화살표 6"/>
            <p:cNvSpPr/>
            <p:nvPr/>
          </p:nvSpPr>
          <p:spPr>
            <a:xfrm rot="4395759">
              <a:off x="4240992" y="3739732"/>
              <a:ext cx="504056" cy="21602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Picture 3" descr="D:\2012설명서\슬라이드 신서사이저\조립16.png"/>
          <p:cNvPicPr>
            <a:picLocks noChangeAspect="1" noChangeArrowheads="1"/>
          </p:cNvPicPr>
          <p:nvPr/>
        </p:nvPicPr>
        <p:blipFill>
          <a:blip r:embed="rId3" cstate="print"/>
          <a:srcRect l="15350" t="9972" r="22438" b="25983"/>
          <a:stretch>
            <a:fillRect/>
          </a:stretch>
        </p:blipFill>
        <p:spPr bwMode="auto">
          <a:xfrm>
            <a:off x="755576" y="2132856"/>
            <a:ext cx="3888432" cy="196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2348880"/>
            <a:ext cx="1224136" cy="7386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50" dirty="0" smtClean="0"/>
              <a:t>빨대 속 끝에 빛 센서</a:t>
            </a:r>
            <a:r>
              <a:rPr lang="en-US" altLang="ko-KR" sz="1050" dirty="0" smtClean="0"/>
              <a:t>(</a:t>
            </a:r>
            <a:r>
              <a:rPr lang="en-US" altLang="ko-KR" sz="1050" dirty="0" err="1" smtClean="0"/>
              <a:t>CdS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를 움직이지 않도록 고정한다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1224136" cy="57708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50" dirty="0" smtClean="0"/>
              <a:t>빨대 속에 </a:t>
            </a:r>
            <a:r>
              <a:rPr lang="en-US" altLang="ko-KR" sz="1050" dirty="0" smtClean="0"/>
              <a:t>LED</a:t>
            </a:r>
            <a:r>
              <a:rPr lang="ko-KR" altLang="en-US" sz="1050" dirty="0" err="1" smtClean="0"/>
              <a:t>뭉치선을</a:t>
            </a:r>
            <a:r>
              <a:rPr lang="ko-KR" altLang="en-US" sz="1050" dirty="0" smtClean="0"/>
              <a:t> 움직이도록 집어넣는다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sp>
        <p:nvSpPr>
          <p:cNvPr id="11" name="오른쪽 화살표 10"/>
          <p:cNvSpPr/>
          <p:nvPr/>
        </p:nvSpPr>
        <p:spPr>
          <a:xfrm rot="15930287">
            <a:off x="3644720" y="3446007"/>
            <a:ext cx="296199" cy="9527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 rot="19260537">
            <a:off x="1758536" y="2819101"/>
            <a:ext cx="296199" cy="9527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rot="671564">
            <a:off x="3275856" y="248427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빨강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 rot="671564">
            <a:off x="3224445" y="276391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검정</a:t>
            </a:r>
            <a:endParaRPr lang="ko-KR" altLang="en-US" sz="1100" dirty="0"/>
          </a:p>
        </p:txBody>
      </p:sp>
      <p:sp>
        <p:nvSpPr>
          <p:cNvPr id="15" name="TextBox 14"/>
          <p:cNvSpPr txBox="1"/>
          <p:nvPr/>
        </p:nvSpPr>
        <p:spPr>
          <a:xfrm rot="19450477">
            <a:off x="1357455" y="3109281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빨강</a:t>
            </a:r>
            <a:endParaRPr lang="ko-KR" altLang="en-US" sz="1100" dirty="0"/>
          </a:p>
        </p:txBody>
      </p:sp>
      <p:sp>
        <p:nvSpPr>
          <p:cNvPr id="16" name="TextBox 15"/>
          <p:cNvSpPr txBox="1"/>
          <p:nvPr/>
        </p:nvSpPr>
        <p:spPr>
          <a:xfrm rot="19450477">
            <a:off x="1608044" y="3344371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/>
              <a:t>검정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1808" y="330989"/>
            <a:ext cx="224798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연주 준비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581241" y="1052736"/>
            <a:ext cx="7879192" cy="4392488"/>
            <a:chOff x="581241" y="1052736"/>
            <a:chExt cx="7879192" cy="4392488"/>
          </a:xfrm>
        </p:grpSpPr>
        <p:grpSp>
          <p:nvGrpSpPr>
            <p:cNvPr id="8" name="그룹 7"/>
            <p:cNvGrpSpPr/>
            <p:nvPr/>
          </p:nvGrpSpPr>
          <p:grpSpPr>
            <a:xfrm>
              <a:off x="581241" y="1052736"/>
              <a:ext cx="7879192" cy="4392488"/>
              <a:chOff x="581241" y="1052736"/>
              <a:chExt cx="7879192" cy="4392488"/>
            </a:xfrm>
          </p:grpSpPr>
          <p:pic>
            <p:nvPicPr>
              <p:cNvPr id="1026" name="Picture 2" descr="D:\2012설명서\슬라이드 신서사이저\조립18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76" t="18806" r="19287" b="21925"/>
              <a:stretch>
                <a:fillRect/>
              </a:stretch>
            </p:blipFill>
            <p:spPr bwMode="auto">
              <a:xfrm>
                <a:off x="581241" y="1556792"/>
                <a:ext cx="7879192" cy="3888432"/>
              </a:xfrm>
              <a:prstGeom prst="rect">
                <a:avLst/>
              </a:prstGeom>
              <a:noFill/>
            </p:spPr>
          </p:pic>
          <p:sp>
            <p:nvSpPr>
              <p:cNvPr id="3" name="오른쪽 화살표 2"/>
              <p:cNvSpPr/>
              <p:nvPr/>
            </p:nvSpPr>
            <p:spPr>
              <a:xfrm rot="6884632">
                <a:off x="3923928" y="1484784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오른쪽 화살표 3"/>
              <p:cNvSpPr/>
              <p:nvPr/>
            </p:nvSpPr>
            <p:spPr>
              <a:xfrm rot="14026303">
                <a:off x="5875466" y="2974559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499992" y="1052736"/>
                <a:ext cx="2376264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건전지와 기판을 </a:t>
                </a:r>
                <a:r>
                  <a:rPr lang="ko-KR" altLang="en-US" sz="1600" dirty="0" err="1" smtClean="0"/>
                  <a:t>가까이고정시킨다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055290" y="3322403"/>
                <a:ext cx="2376264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빨대가 움직이지 않도록 고정시킨다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457890" y="363902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5962" y="363902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6444208" y="2936570"/>
              <a:ext cx="288032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60232" y="3007985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LED</a:t>
              </a:r>
              <a:endParaRPr lang="ko-KR" alt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1826" y="285293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CdS</a:t>
              </a:r>
              <a:endParaRPr lang="ko-KR" altLang="en-US" sz="1200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H="1">
              <a:off x="2313874" y="2780928"/>
              <a:ext cx="288032" cy="21050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1808" y="330989"/>
            <a:ext cx="224798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음악 연주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83568" y="1700808"/>
            <a:ext cx="7776864" cy="3888432"/>
            <a:chOff x="683568" y="1700808"/>
            <a:chExt cx="7776864" cy="3888432"/>
          </a:xfrm>
        </p:grpSpPr>
        <p:grpSp>
          <p:nvGrpSpPr>
            <p:cNvPr id="8" name="그룹 7"/>
            <p:cNvGrpSpPr/>
            <p:nvPr/>
          </p:nvGrpSpPr>
          <p:grpSpPr>
            <a:xfrm>
              <a:off x="683568" y="1700808"/>
              <a:ext cx="7776864" cy="3888432"/>
              <a:chOff x="683568" y="1700808"/>
              <a:chExt cx="7776864" cy="3888432"/>
            </a:xfrm>
          </p:grpSpPr>
          <p:pic>
            <p:nvPicPr>
              <p:cNvPr id="2050" name="Picture 2" descr="D:\2012설명서\슬라이드 신서사이저\연주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350" t="26604" r="14563" b="3209"/>
              <a:stretch>
                <a:fillRect/>
              </a:stretch>
            </p:blipFill>
            <p:spPr bwMode="auto">
              <a:xfrm>
                <a:off x="683568" y="1700808"/>
                <a:ext cx="7690454" cy="3888432"/>
              </a:xfrm>
              <a:prstGeom prst="rect">
                <a:avLst/>
              </a:prstGeom>
              <a:noFill/>
            </p:spPr>
          </p:pic>
          <p:sp>
            <p:nvSpPr>
              <p:cNvPr id="3" name="오른쪽 화살표 2"/>
              <p:cNvSpPr/>
              <p:nvPr/>
            </p:nvSpPr>
            <p:spPr>
              <a:xfrm rot="8435096">
                <a:off x="7535589" y="2132856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" name="오른쪽 화살표 3"/>
              <p:cNvSpPr/>
              <p:nvPr/>
            </p:nvSpPr>
            <p:spPr>
              <a:xfrm rot="17701178">
                <a:off x="3228295" y="4603160"/>
                <a:ext cx="504056" cy="21602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275856" y="5004465"/>
                <a:ext cx="2232248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스위치를 누르면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smtClean="0"/>
                  <a:t>가 불이 켜진다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96136" y="4077072"/>
                <a:ext cx="266429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z="1600" dirty="0" smtClean="0"/>
                  <a:t>스위치를 누르면서 </a:t>
                </a:r>
                <a:r>
                  <a:rPr lang="en-US" altLang="ko-KR" sz="1600" dirty="0" smtClean="0"/>
                  <a:t>LED</a:t>
                </a:r>
                <a:r>
                  <a:rPr lang="ko-KR" altLang="en-US" sz="1600" dirty="0" smtClean="0"/>
                  <a:t>를 빨대 안쪽으로 움직이면서 음악을 연주 한다</a:t>
                </a:r>
                <a:r>
                  <a:rPr lang="en-US" altLang="ko-KR" sz="1600" dirty="0" smtClean="0"/>
                  <a:t>.</a:t>
                </a:r>
                <a:endParaRPr lang="ko-KR" altLang="en-US" sz="16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339752" y="350100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빨강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824" y="3501008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dirty="0" smtClean="0"/>
                <a:t>검정</a:t>
              </a:r>
              <a:endParaRPr lang="ko-KR" altLang="en-US" sz="11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5940152" y="2792554"/>
              <a:ext cx="288032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2935977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LED</a:t>
              </a:r>
              <a:endParaRPr lang="ko-KR" alt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1680" y="2708920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CdS</a:t>
              </a:r>
              <a:endParaRPr lang="ko-KR" altLang="en-US" sz="1200" dirty="0"/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flipH="1">
              <a:off x="2123728" y="2636912"/>
              <a:ext cx="288032" cy="21050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그룹 143"/>
          <p:cNvGrpSpPr/>
          <p:nvPr/>
        </p:nvGrpSpPr>
        <p:grpSpPr>
          <a:xfrm>
            <a:off x="1547664" y="1514588"/>
            <a:ext cx="5645281" cy="4866159"/>
            <a:chOff x="1547664" y="1514588"/>
            <a:chExt cx="5645281" cy="4866159"/>
          </a:xfrm>
        </p:grpSpPr>
        <p:grpSp>
          <p:nvGrpSpPr>
            <p:cNvPr id="3" name="그룹 115"/>
            <p:cNvGrpSpPr/>
            <p:nvPr/>
          </p:nvGrpSpPr>
          <p:grpSpPr>
            <a:xfrm>
              <a:off x="1547664" y="1542724"/>
              <a:ext cx="5645281" cy="3855580"/>
              <a:chOff x="2671135" y="1542724"/>
              <a:chExt cx="5645281" cy="3855580"/>
            </a:xfrm>
          </p:grpSpPr>
          <p:sp>
            <p:nvSpPr>
              <p:cNvPr id="4" name="타원 3"/>
              <p:cNvSpPr/>
              <p:nvPr/>
            </p:nvSpPr>
            <p:spPr>
              <a:xfrm>
                <a:off x="3231984" y="1916832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" name="Picture 3" descr="sym_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6250474" y="2332125"/>
                <a:ext cx="826193" cy="503461"/>
              </a:xfrm>
              <a:prstGeom prst="rect">
                <a:avLst/>
              </a:prstGeom>
              <a:noFill/>
            </p:spPr>
          </p:pic>
          <p:pic>
            <p:nvPicPr>
              <p:cNvPr id="7" name="Picture 9" descr="sym_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6351010" y="3609766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8" name="Picture 9" descr="sym_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3140454" y="3393742"/>
                <a:ext cx="634044" cy="300567"/>
              </a:xfrm>
              <a:prstGeom prst="rect">
                <a:avLst/>
              </a:prstGeom>
              <a:noFill/>
            </p:spPr>
          </p:pic>
          <p:pic>
            <p:nvPicPr>
              <p:cNvPr id="9" name="Picture 9" descr="sym_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3189620" y="2205024"/>
                <a:ext cx="548249" cy="259896"/>
              </a:xfrm>
              <a:prstGeom prst="rect">
                <a:avLst/>
              </a:prstGeom>
              <a:noFill/>
            </p:spPr>
          </p:pic>
          <p:cxnSp>
            <p:nvCxnSpPr>
              <p:cNvPr id="12" name="직선 연결선 11"/>
              <p:cNvCxnSpPr/>
              <p:nvPr/>
            </p:nvCxnSpPr>
            <p:spPr>
              <a:xfrm>
                <a:off x="4139952" y="2564904"/>
                <a:ext cx="14401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4165740" y="4207020"/>
                <a:ext cx="1404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4154020" y="2564904"/>
                <a:ext cx="0" cy="165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5550308" y="2550836"/>
                <a:ext cx="0" cy="165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3448560" y="1584928"/>
                <a:ext cx="39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3456512" y="5085184"/>
                <a:ext cx="38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3462076" y="3126900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5544296" y="3125232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5551976" y="3687228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3787816" y="3544880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3475464" y="3961192"/>
                <a:ext cx="64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 rot="5400000">
                <a:off x="3157744" y="4095040"/>
                <a:ext cx="6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 rot="5400000">
                <a:off x="3175744" y="4797120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5400000">
                <a:off x="4352100" y="4743088"/>
                <a:ext cx="10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 rot="5400000">
                <a:off x="4680064" y="2075020"/>
                <a:ext cx="9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rot="5400000">
                <a:off x="4100068" y="2056860"/>
                <a:ext cx="9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rot="5400000">
                <a:off x="3211744" y="1836928"/>
                <a:ext cx="5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 rot="5400000">
                <a:off x="6116300" y="4491056"/>
                <a:ext cx="11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rot="5400000">
                <a:off x="6192232" y="3068952"/>
                <a:ext cx="9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880792" y="1959181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rot="1026164" flipV="1">
                <a:off x="2866724" y="2097513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873513" y="2129166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885548" y="2215243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71800" y="3453127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endParaRPr lang="ko-KR" alt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719319" y="3625279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endParaRPr lang="ko-KR" altLang="en-US" sz="1400" dirty="0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4584498" y="3944089"/>
                <a:ext cx="5196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GND</a:t>
                </a:r>
                <a:endParaRPr lang="ko-KR" altLang="en-US" sz="1200" dirty="0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134156" y="2982884"/>
                <a:ext cx="4459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Out</a:t>
                </a:r>
                <a:endParaRPr lang="ko-KR" altLang="en-US" sz="1200" dirty="0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4113484" y="3803108"/>
                <a:ext cx="4010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Dis</a:t>
                </a:r>
                <a:endParaRPr lang="ko-KR" altLang="en-US" sz="1200" dirty="0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4138312" y="2967148"/>
                <a:ext cx="30649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Tr</a:t>
                </a:r>
                <a:endParaRPr lang="ko-KR" altLang="en-US" sz="1200" dirty="0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4110148" y="3385128"/>
                <a:ext cx="3561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Th</a:t>
                </a:r>
                <a:endParaRPr lang="ko-KR" altLang="en-US" sz="1200" dirty="0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4941126" y="2564904"/>
                <a:ext cx="38985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V+</a:t>
                </a:r>
                <a:endParaRPr lang="ko-KR" altLang="en-US" sz="1200" dirty="0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4350696" y="2550836"/>
                <a:ext cx="50933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 smtClean="0"/>
                  <a:t>RST</a:t>
                </a:r>
                <a:endParaRPr lang="ko-KR" altLang="en-US" sz="1200" dirty="0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5208254" y="3529144"/>
                <a:ext cx="35779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Cv</a:t>
                </a:r>
                <a:endParaRPr lang="ko-KR" altLang="en-US" sz="1200" dirty="0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4618542" y="4246189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</a:t>
                </a:r>
                <a:endParaRPr lang="ko-KR" altLang="en-US" sz="1200" dirty="0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580112" y="3429000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5</a:t>
                </a:r>
                <a:endParaRPr lang="ko-KR" altLang="en-US" sz="1200" dirty="0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5570382" y="285293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3</a:t>
                </a:r>
                <a:endParaRPr lang="ko-KR" altLang="en-US" sz="1200" dirty="0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4902236" y="2259769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8</a:t>
                </a:r>
                <a:endParaRPr lang="ko-KR" altLang="en-US" sz="1200" dirty="0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4341908" y="2276872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4</a:t>
                </a:r>
                <a:endParaRPr lang="ko-KR" altLang="en-US" sz="1200" dirty="0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851920" y="279196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</a:t>
                </a:r>
                <a:endParaRPr lang="ko-KR" altLang="en-US" sz="1200" dirty="0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3851920" y="3266213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6</a:t>
                </a:r>
                <a:endParaRPr lang="ko-KR" altLang="en-US" sz="1200" dirty="0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851920" y="369826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7</a:t>
                </a:r>
                <a:endParaRPr lang="ko-KR" altLang="en-US" sz="12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427984" y="3081154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/>
                  <a:t>555</a:t>
                </a:r>
              </a:p>
              <a:p>
                <a:pPr algn="ctr"/>
                <a:r>
                  <a:rPr lang="en-US" altLang="ko-KR" sz="2000" dirty="0" smtClean="0"/>
                  <a:t>IC</a:t>
                </a:r>
                <a:endParaRPr lang="ko-KR" altLang="en-US" sz="2000" dirty="0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536008" y="15427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5083936" y="15551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816160" y="503345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타원 81"/>
              <p:cNvSpPr/>
              <p:nvPr/>
            </p:nvSpPr>
            <p:spPr>
              <a:xfrm>
                <a:off x="3729852" y="305322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타원 82"/>
              <p:cNvSpPr/>
              <p:nvPr/>
            </p:nvSpPr>
            <p:spPr>
              <a:xfrm>
                <a:off x="3412016" y="39313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4" name="직선 연결선 83"/>
              <p:cNvCxnSpPr/>
              <p:nvPr/>
            </p:nvCxnSpPr>
            <p:spPr>
              <a:xfrm flipH="1">
                <a:off x="4730116" y="5265096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5004048" y="5065439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GND</a:t>
                </a:r>
                <a:endParaRPr lang="ko-KR" altLang="en-US" sz="1400" dirty="0"/>
              </a:p>
            </p:txBody>
          </p:sp>
          <p:cxnSp>
            <p:nvCxnSpPr>
              <p:cNvPr id="86" name="직선 연결선 85"/>
              <p:cNvCxnSpPr/>
              <p:nvPr/>
            </p:nvCxnSpPr>
            <p:spPr>
              <a:xfrm flipH="1">
                <a:off x="4761586" y="5337104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 flipH="1">
                <a:off x="4802062" y="5398304"/>
                <a:ext cx="1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5940152" y="2401143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LED</a:t>
                </a:r>
                <a:endParaRPr lang="ko-KR" altLang="en-US" sz="1400" dirty="0"/>
              </a:p>
            </p:txBody>
          </p:sp>
          <p:sp>
            <p:nvSpPr>
              <p:cNvPr id="92" name="직사각형 91"/>
              <p:cNvSpPr/>
              <p:nvPr/>
            </p:nvSpPr>
            <p:spPr>
              <a:xfrm>
                <a:off x="3563888" y="4448145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2.2㎌</a:t>
                </a:r>
                <a:endParaRPr lang="ko-KR" altLang="en-US" sz="1200" dirty="0"/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7472146" y="2340169"/>
                <a:ext cx="8442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 smtClean="0">
                    <a:sym typeface="Symbol" pitchFamily="18" charset="2"/>
                  </a:rPr>
                  <a:t>9V</a:t>
                </a:r>
              </a:p>
              <a:p>
                <a:r>
                  <a:rPr lang="en-US" altLang="ko-KR" sz="1600" dirty="0" smtClean="0">
                    <a:sym typeface="Symbol" pitchFamily="18" charset="2"/>
                  </a:rPr>
                  <a:t>Battery</a:t>
                </a:r>
                <a:endParaRPr lang="ko-KR" altLang="en-US" sz="1600" dirty="0"/>
              </a:p>
            </p:txBody>
          </p:sp>
          <p:cxnSp>
            <p:nvCxnSpPr>
              <p:cNvPr id="94" name="직선 연결선 93"/>
              <p:cNvCxnSpPr/>
              <p:nvPr/>
            </p:nvCxnSpPr>
            <p:spPr>
              <a:xfrm rot="5400000">
                <a:off x="6758176" y="2166528"/>
                <a:ext cx="11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7244945" y="2838827"/>
                <a:ext cx="216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 Box 5"/>
              <p:cNvSpPr txBox="1">
                <a:spLocks noChangeArrowheads="1"/>
              </p:cNvSpPr>
              <p:nvPr/>
            </p:nvSpPr>
            <p:spPr bwMode="auto">
              <a:xfrm>
                <a:off x="7076524" y="2434915"/>
                <a:ext cx="360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dirty="0" smtClean="0"/>
                  <a:t>+</a:t>
                </a:r>
                <a:endParaRPr lang="en-US" altLang="ko-KR" dirty="0"/>
              </a:p>
            </p:txBody>
          </p:sp>
          <p:cxnSp>
            <p:nvCxnSpPr>
              <p:cNvPr id="97" name="직선 연결선 96"/>
              <p:cNvCxnSpPr/>
              <p:nvPr/>
            </p:nvCxnSpPr>
            <p:spPr>
              <a:xfrm>
                <a:off x="7180064" y="2761462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 rot="5400000">
                <a:off x="6884176" y="3336672"/>
                <a:ext cx="9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타원 100"/>
              <p:cNvSpPr/>
              <p:nvPr/>
            </p:nvSpPr>
            <p:spPr>
              <a:xfrm>
                <a:off x="6624240" y="5013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2671135" y="2154342"/>
                <a:ext cx="74873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 dirty="0" err="1" smtClean="0"/>
                  <a:t>CdS</a:t>
                </a:r>
                <a:endParaRPr lang="en-US" altLang="ko-KR" sz="1600" dirty="0"/>
              </a:p>
            </p:txBody>
          </p:sp>
        </p:grpSp>
        <p:sp>
          <p:nvSpPr>
            <p:cNvPr id="103" name="타원 102"/>
            <p:cNvSpPr/>
            <p:nvPr/>
          </p:nvSpPr>
          <p:spPr>
            <a:xfrm>
              <a:off x="6178117" y="381550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Line 32"/>
            <p:cNvSpPr>
              <a:spLocks noChangeShapeType="1"/>
            </p:cNvSpPr>
            <p:nvPr/>
          </p:nvSpPr>
          <p:spPr bwMode="auto">
            <a:xfrm rot="1026164" flipV="1">
              <a:off x="6314312" y="3891318"/>
              <a:ext cx="89134" cy="2484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106" name="직선 연결선 105"/>
            <p:cNvCxnSpPr/>
            <p:nvPr/>
          </p:nvCxnSpPr>
          <p:spPr>
            <a:xfrm rot="5400000">
              <a:off x="5778705" y="4635168"/>
              <a:ext cx="9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타원 106"/>
            <p:cNvSpPr/>
            <p:nvPr/>
          </p:nvSpPr>
          <p:spPr>
            <a:xfrm>
              <a:off x="6158365" y="4094520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8" name="직선 연결선 107"/>
            <p:cNvCxnSpPr/>
            <p:nvPr/>
          </p:nvCxnSpPr>
          <p:spPr>
            <a:xfrm rot="5400000">
              <a:off x="5194761" y="1898792"/>
              <a:ext cx="68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타원 108"/>
            <p:cNvSpPr/>
            <p:nvPr/>
          </p:nvSpPr>
          <p:spPr>
            <a:xfrm>
              <a:off x="5472633" y="151458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1" name="직선 연결선 110"/>
            <p:cNvCxnSpPr/>
            <p:nvPr/>
          </p:nvCxnSpPr>
          <p:spPr>
            <a:xfrm rot="5400000">
              <a:off x="4093749" y="4725088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그룹 115"/>
            <p:cNvGrpSpPr/>
            <p:nvPr/>
          </p:nvGrpSpPr>
          <p:grpSpPr>
            <a:xfrm>
              <a:off x="4690069" y="3870580"/>
              <a:ext cx="252000" cy="164714"/>
              <a:chOff x="5940152" y="3870580"/>
              <a:chExt cx="252000" cy="164714"/>
            </a:xfrm>
          </p:grpSpPr>
          <p:cxnSp>
            <p:nvCxnSpPr>
              <p:cNvPr id="110" name="직선 연결선 109"/>
              <p:cNvCxnSpPr/>
              <p:nvPr/>
            </p:nvCxnSpPr>
            <p:spPr>
              <a:xfrm>
                <a:off x="5940152" y="3870580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111"/>
              <p:cNvCxnSpPr/>
              <p:nvPr/>
            </p:nvCxnSpPr>
            <p:spPr>
              <a:xfrm>
                <a:off x="5940152" y="4008912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Line 32"/>
              <p:cNvSpPr>
                <a:spLocks noChangeShapeType="1"/>
              </p:cNvSpPr>
              <p:nvPr/>
            </p:nvSpPr>
            <p:spPr bwMode="auto">
              <a:xfrm rot="1026164" flipV="1">
                <a:off x="5990335" y="3877226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058327" y="3877226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5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112251" y="3891294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cxnSp>
          <p:nvCxnSpPr>
            <p:cNvPr id="117" name="직선 연결선 116"/>
            <p:cNvCxnSpPr/>
            <p:nvPr/>
          </p:nvCxnSpPr>
          <p:spPr>
            <a:xfrm rot="5400000">
              <a:off x="4424613" y="3489236"/>
              <a:ext cx="7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그룹 117"/>
            <p:cNvGrpSpPr/>
            <p:nvPr/>
          </p:nvGrpSpPr>
          <p:grpSpPr>
            <a:xfrm>
              <a:off x="4312625" y="5446892"/>
              <a:ext cx="1292808" cy="358372"/>
              <a:chOff x="3465412" y="5747324"/>
              <a:chExt cx="1292808" cy="358372"/>
            </a:xfrm>
          </p:grpSpPr>
          <p:sp>
            <p:nvSpPr>
              <p:cNvPr id="119" name="직사각형 118"/>
              <p:cNvSpPr/>
              <p:nvPr/>
            </p:nvSpPr>
            <p:spPr>
              <a:xfrm>
                <a:off x="3779912" y="5747324"/>
                <a:ext cx="648072" cy="14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0" name="직선 연결선 119"/>
              <p:cNvCxnSpPr/>
              <p:nvPr/>
            </p:nvCxnSpPr>
            <p:spPr>
              <a:xfrm>
                <a:off x="4326172" y="5889672"/>
                <a:ext cx="43204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연결선 120"/>
              <p:cNvCxnSpPr/>
              <p:nvPr/>
            </p:nvCxnSpPr>
            <p:spPr>
              <a:xfrm flipH="1">
                <a:off x="3465412" y="5877272"/>
                <a:ext cx="43204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연결선 121"/>
              <p:cNvCxnSpPr/>
              <p:nvPr/>
            </p:nvCxnSpPr>
            <p:spPr>
              <a:xfrm>
                <a:off x="3477812" y="6093296"/>
                <a:ext cx="12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직선 연결선 122"/>
            <p:cNvCxnSpPr/>
            <p:nvPr/>
          </p:nvCxnSpPr>
          <p:spPr>
            <a:xfrm rot="5400000">
              <a:off x="4880841" y="5249504"/>
              <a:ext cx="3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타원 123"/>
            <p:cNvSpPr/>
            <p:nvPr/>
          </p:nvSpPr>
          <p:spPr>
            <a:xfrm>
              <a:off x="5018637" y="501082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5" name="직선 연결선 124"/>
            <p:cNvCxnSpPr/>
            <p:nvPr/>
          </p:nvCxnSpPr>
          <p:spPr>
            <a:xfrm rot="5400000">
              <a:off x="2440441" y="3328832"/>
              <a:ext cx="43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그룹 125"/>
            <p:cNvGrpSpPr/>
            <p:nvPr/>
          </p:nvGrpSpPr>
          <p:grpSpPr>
            <a:xfrm>
              <a:off x="2216553" y="4386610"/>
              <a:ext cx="252000" cy="164714"/>
              <a:chOff x="5940152" y="3870580"/>
              <a:chExt cx="252000" cy="164714"/>
            </a:xfrm>
          </p:grpSpPr>
          <p:cxnSp>
            <p:nvCxnSpPr>
              <p:cNvPr id="127" name="직선 연결선 126"/>
              <p:cNvCxnSpPr/>
              <p:nvPr/>
            </p:nvCxnSpPr>
            <p:spPr>
              <a:xfrm>
                <a:off x="5940152" y="3870580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127"/>
              <p:cNvCxnSpPr/>
              <p:nvPr/>
            </p:nvCxnSpPr>
            <p:spPr>
              <a:xfrm>
                <a:off x="5940152" y="4008912"/>
                <a:ext cx="25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Line 32"/>
              <p:cNvSpPr>
                <a:spLocks noChangeShapeType="1"/>
              </p:cNvSpPr>
              <p:nvPr/>
            </p:nvSpPr>
            <p:spPr bwMode="auto">
              <a:xfrm rot="1026164" flipV="1">
                <a:off x="5990335" y="3877226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0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058327" y="3877226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1" name="Line 32"/>
              <p:cNvSpPr>
                <a:spLocks noChangeShapeType="1"/>
              </p:cNvSpPr>
              <p:nvPr/>
            </p:nvSpPr>
            <p:spPr bwMode="auto">
              <a:xfrm rot="1026164" flipV="1">
                <a:off x="6112251" y="3891294"/>
                <a:ext cx="36000" cy="1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cxnSp>
          <p:nvCxnSpPr>
            <p:cNvPr id="132" name="직선 연결선 131"/>
            <p:cNvCxnSpPr/>
            <p:nvPr/>
          </p:nvCxnSpPr>
          <p:spPr>
            <a:xfrm rot="5400000">
              <a:off x="1962273" y="2870896"/>
              <a:ext cx="7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타원 132"/>
            <p:cNvSpPr/>
            <p:nvPr/>
          </p:nvSpPr>
          <p:spPr>
            <a:xfrm>
              <a:off x="2282333" y="306896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직사각형 133"/>
            <p:cNvSpPr/>
            <p:nvPr/>
          </p:nvSpPr>
          <p:spPr>
            <a:xfrm>
              <a:off x="4777147" y="3595468"/>
              <a:ext cx="292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+</a:t>
              </a:r>
              <a:endParaRPr lang="ko-KR" altLang="en-US" sz="1200" dirty="0"/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2280665" y="4116241"/>
              <a:ext cx="292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+</a:t>
              </a:r>
              <a:endParaRPr lang="ko-KR" altLang="en-US" sz="12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328849" y="393305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/>
                <a:t>Tect</a:t>
              </a:r>
              <a:r>
                <a:rPr lang="en-US" altLang="ko-KR" sz="1400" dirty="0" smtClean="0"/>
                <a:t>  Switch</a:t>
              </a:r>
              <a:endParaRPr lang="ko-KR" altLang="en-US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28649" y="5857527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Speaker(8</a:t>
              </a:r>
              <a:r>
                <a:rPr lang="el-GR" altLang="ko-KR" sz="1400" dirty="0" smtClean="0">
                  <a:latin typeface="맑은 고딕"/>
                  <a:ea typeface="맑은 고딕"/>
                </a:rPr>
                <a:t>Ω</a:t>
              </a:r>
              <a:r>
                <a:rPr lang="en-US" altLang="ko-KR" sz="1400" dirty="0" smtClean="0">
                  <a:latin typeface="맑은 고딕"/>
                  <a:ea typeface="맑은 고딕"/>
                </a:rPr>
                <a:t>)</a:t>
              </a:r>
              <a:endParaRPr lang="ko-KR" altLang="en-US" sz="1400" dirty="0"/>
            </a:p>
          </p:txBody>
        </p:sp>
        <p:sp>
          <p:nvSpPr>
            <p:cNvPr id="139" name="직사각형 138"/>
            <p:cNvSpPr/>
            <p:nvPr/>
          </p:nvSpPr>
          <p:spPr>
            <a:xfrm>
              <a:off x="4821952" y="4005064"/>
              <a:ext cx="593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100㎌</a:t>
              </a:r>
              <a:endParaRPr lang="ko-KR" altLang="en-US" sz="12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733884" y="3265239"/>
              <a:ext cx="41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R1</a:t>
              </a:r>
              <a:endParaRPr lang="ko-KR" altLang="en-US" sz="1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666188" y="3417639"/>
              <a:ext cx="41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R2</a:t>
              </a:r>
              <a:endParaRPr lang="ko-KR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483768" y="4215411"/>
              <a:ext cx="41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</a:t>
              </a:r>
              <a:r>
                <a:rPr lang="en-US" altLang="ko-KR" sz="1400" dirty="0" smtClean="0"/>
                <a:t>1</a:t>
              </a:r>
              <a:endParaRPr lang="ko-KR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02236" y="3759236"/>
              <a:ext cx="41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C2</a:t>
              </a:r>
              <a:endParaRPr lang="ko-KR" altLang="en-US" sz="1400" dirty="0"/>
            </a:p>
          </p:txBody>
        </p:sp>
      </p:grpSp>
      <p:sp>
        <p:nvSpPr>
          <p:cNvPr id="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08" y="330989"/>
            <a:ext cx="2448272" cy="6480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3200" dirty="0" smtClean="0"/>
              <a:t>회로도</a:t>
            </a:r>
          </a:p>
        </p:txBody>
      </p:sp>
      <p:grpSp>
        <p:nvGrpSpPr>
          <p:cNvPr id="138" name="그룹 137"/>
          <p:cNvGrpSpPr/>
          <p:nvPr/>
        </p:nvGrpSpPr>
        <p:grpSpPr>
          <a:xfrm>
            <a:off x="6300192" y="4941168"/>
            <a:ext cx="2627784" cy="1656184"/>
            <a:chOff x="4499992" y="3429000"/>
            <a:chExt cx="3240360" cy="2232248"/>
          </a:xfrm>
        </p:grpSpPr>
        <p:pic>
          <p:nvPicPr>
            <p:cNvPr id="146" name="Picture 11" descr="http://www.circuitstoday.com/wp-content/uploads/2009/09/555-Timer-IC.jpg"/>
            <p:cNvPicPr>
              <a:picLocks noChangeAspect="1" noChangeArrowheads="1"/>
            </p:cNvPicPr>
            <p:nvPr/>
          </p:nvPicPr>
          <p:blipFill>
            <a:blip r:embed="rId4" cstate="print"/>
            <a:srcRect l="53566" t="14219" r="953" b="12315"/>
            <a:stretch>
              <a:fillRect/>
            </a:stretch>
          </p:blipFill>
          <p:spPr bwMode="auto">
            <a:xfrm>
              <a:off x="4499992" y="3429000"/>
              <a:ext cx="3240360" cy="2232248"/>
            </a:xfrm>
            <a:prstGeom prst="rect">
              <a:avLst/>
            </a:prstGeom>
            <a:noFill/>
          </p:spPr>
        </p:pic>
        <p:grpSp>
          <p:nvGrpSpPr>
            <p:cNvPr id="147" name="그룹 11"/>
            <p:cNvGrpSpPr/>
            <p:nvPr/>
          </p:nvGrpSpPr>
          <p:grpSpPr>
            <a:xfrm>
              <a:off x="5508104" y="3431138"/>
              <a:ext cx="718412" cy="473782"/>
              <a:chOff x="5508104" y="3431138"/>
              <a:chExt cx="718412" cy="473782"/>
            </a:xfrm>
          </p:grpSpPr>
          <p:sp>
            <p:nvSpPr>
              <p:cNvPr id="148" name="현 147"/>
              <p:cNvSpPr/>
              <p:nvPr/>
            </p:nvSpPr>
            <p:spPr>
              <a:xfrm rot="17574206">
                <a:off x="5794468" y="3431138"/>
                <a:ext cx="432048" cy="432048"/>
              </a:xfrm>
              <a:prstGeom prst="chor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순서도: 연결자 148"/>
              <p:cNvSpPr/>
              <p:nvPr/>
            </p:nvSpPr>
            <p:spPr>
              <a:xfrm>
                <a:off x="5508104" y="3760904"/>
                <a:ext cx="144016" cy="144016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34"/>
          <p:cNvGrpSpPr/>
          <p:nvPr/>
        </p:nvGrpSpPr>
        <p:grpSpPr>
          <a:xfrm>
            <a:off x="6516216" y="1268760"/>
            <a:ext cx="1800000" cy="4608512"/>
            <a:chOff x="6516216" y="1268760"/>
            <a:chExt cx="1800000" cy="4608512"/>
          </a:xfrm>
        </p:grpSpPr>
        <p:grpSp>
          <p:nvGrpSpPr>
            <p:cNvPr id="23" name="그룹 30"/>
            <p:cNvGrpSpPr/>
            <p:nvPr/>
          </p:nvGrpSpPr>
          <p:grpSpPr>
            <a:xfrm>
              <a:off x="6516216" y="1268760"/>
              <a:ext cx="1800000" cy="4608512"/>
              <a:chOff x="6516216" y="1340768"/>
              <a:chExt cx="1872208" cy="4464496"/>
            </a:xfrm>
          </p:grpSpPr>
          <p:grpSp>
            <p:nvGrpSpPr>
              <p:cNvPr id="27" name="그룹 22"/>
              <p:cNvGrpSpPr/>
              <p:nvPr/>
            </p:nvGrpSpPr>
            <p:grpSpPr>
              <a:xfrm>
                <a:off x="6516216" y="1412776"/>
                <a:ext cx="1872208" cy="4392488"/>
                <a:chOff x="7236296" y="2492896"/>
                <a:chExt cx="1368152" cy="4033810"/>
              </a:xfrm>
            </p:grpSpPr>
            <p:pic>
              <p:nvPicPr>
                <p:cNvPr id="24" name="Picture 4" descr="http://dinofab.com/Images%202.0/slider%20synth%20schematic.jpg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84335" t="32523"/>
                <a:stretch>
                  <a:fillRect/>
                </a:stretch>
              </p:blipFill>
              <p:spPr bwMode="auto">
                <a:xfrm>
                  <a:off x="7308304" y="2492896"/>
                  <a:ext cx="1296144" cy="4033810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직사각형 24"/>
                <p:cNvSpPr/>
                <p:nvPr/>
              </p:nvSpPr>
              <p:spPr>
                <a:xfrm>
                  <a:off x="7236296" y="2564904"/>
                  <a:ext cx="648072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직사각형 25"/>
                <p:cNvSpPr/>
                <p:nvPr/>
              </p:nvSpPr>
              <p:spPr>
                <a:xfrm>
                  <a:off x="7452320" y="4293096"/>
                  <a:ext cx="216024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28" name="직선 연결선 27"/>
              <p:cNvCxnSpPr/>
              <p:nvPr/>
            </p:nvCxnSpPr>
            <p:spPr>
              <a:xfrm>
                <a:off x="6531952" y="2680784"/>
                <a:ext cx="1008112" cy="39600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직사각형 28"/>
              <p:cNvSpPr/>
              <p:nvPr/>
            </p:nvSpPr>
            <p:spPr>
              <a:xfrm>
                <a:off x="7366244" y="2924944"/>
                <a:ext cx="21602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236296" y="1340768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33" name="직선 화살표 연결선 32"/>
            <p:cNvCxnSpPr/>
            <p:nvPr/>
          </p:nvCxnSpPr>
          <p:spPr>
            <a:xfrm>
              <a:off x="7682412" y="2896808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>
              <a:off x="7682412" y="4693672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 2"/>
          <p:cNvSpPr txBox="1">
            <a:spLocks noChangeArrowheads="1"/>
          </p:cNvSpPr>
          <p:nvPr/>
        </p:nvSpPr>
        <p:spPr>
          <a:xfrm>
            <a:off x="451808" y="330989"/>
            <a:ext cx="244827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회로도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7" name="그룹 136"/>
          <p:cNvGrpSpPr/>
          <p:nvPr/>
        </p:nvGrpSpPr>
        <p:grpSpPr>
          <a:xfrm>
            <a:off x="1315904" y="1238956"/>
            <a:ext cx="5238392" cy="4657480"/>
            <a:chOff x="1315904" y="1238956"/>
            <a:chExt cx="5238392" cy="4657480"/>
          </a:xfrm>
        </p:grpSpPr>
        <p:grpSp>
          <p:nvGrpSpPr>
            <p:cNvPr id="135" name="그룹 134"/>
            <p:cNvGrpSpPr/>
            <p:nvPr/>
          </p:nvGrpSpPr>
          <p:grpSpPr>
            <a:xfrm>
              <a:off x="1315904" y="1238956"/>
              <a:ext cx="5238392" cy="4657480"/>
              <a:chOff x="1315904" y="1238956"/>
              <a:chExt cx="5238392" cy="4657480"/>
            </a:xfrm>
          </p:grpSpPr>
          <p:pic>
            <p:nvPicPr>
              <p:cNvPr id="96" name="Picture 3" descr="sym_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2506058" y="2402465"/>
                <a:ext cx="826193" cy="503461"/>
              </a:xfrm>
              <a:prstGeom prst="rect">
                <a:avLst/>
              </a:prstGeom>
              <a:noFill/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2195736" y="2471483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LED</a:t>
                </a:r>
                <a:endParaRPr lang="ko-KR" altLang="en-US" sz="1400" dirty="0"/>
              </a:p>
            </p:txBody>
          </p:sp>
          <p:pic>
            <p:nvPicPr>
              <p:cNvPr id="56" name="Picture 9" descr="sym_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200000">
                <a:off x="2592526" y="4084059"/>
                <a:ext cx="634044" cy="300567"/>
              </a:xfrm>
              <a:prstGeom prst="rect">
                <a:avLst/>
              </a:prstGeom>
              <a:noFill/>
            </p:spPr>
          </p:pic>
          <p:grpSp>
            <p:nvGrpSpPr>
              <p:cNvPr id="43" name="그룹 42"/>
              <p:cNvGrpSpPr/>
              <p:nvPr/>
            </p:nvGrpSpPr>
            <p:grpSpPr>
              <a:xfrm>
                <a:off x="3338800" y="5445224"/>
                <a:ext cx="1292808" cy="360040"/>
                <a:chOff x="3465412" y="5733256"/>
                <a:chExt cx="1292808" cy="360040"/>
              </a:xfrm>
            </p:grpSpPr>
            <p:sp>
              <p:nvSpPr>
                <p:cNvPr id="35" name="직사각형 34"/>
                <p:cNvSpPr/>
                <p:nvPr/>
              </p:nvSpPr>
              <p:spPr>
                <a:xfrm>
                  <a:off x="3779912" y="5733256"/>
                  <a:ext cx="648072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9" name="직선 연결선 38"/>
                <p:cNvCxnSpPr/>
                <p:nvPr/>
              </p:nvCxnSpPr>
              <p:spPr>
                <a:xfrm>
                  <a:off x="4326172" y="5875604"/>
                  <a:ext cx="432048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 flipH="1">
                  <a:off x="3465412" y="5877272"/>
                  <a:ext cx="432048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직선 연결선 41"/>
                <p:cNvCxnSpPr/>
                <p:nvPr/>
              </p:nvCxnSpPr>
              <p:spPr>
                <a:xfrm>
                  <a:off x="3477812" y="6079228"/>
                  <a:ext cx="12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직사각형 43"/>
              <p:cNvSpPr/>
              <p:nvPr/>
            </p:nvSpPr>
            <p:spPr>
              <a:xfrm>
                <a:off x="3159976" y="2852936"/>
                <a:ext cx="1584176" cy="7920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5" name="직선 연결선 44"/>
              <p:cNvCxnSpPr/>
              <p:nvPr/>
            </p:nvCxnSpPr>
            <p:spPr>
              <a:xfrm rot="5400000">
                <a:off x="2812325" y="2235200"/>
                <a:ext cx="11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 rot="5400000">
                <a:off x="871536" y="2348800"/>
                <a:ext cx="14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 rot="5400000">
                <a:off x="653868" y="4113104"/>
                <a:ext cx="18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 rot="5400000">
                <a:off x="1564148" y="2604692"/>
                <a:ext cx="270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 rot="5400000">
                <a:off x="2537816" y="4873052"/>
                <a:ext cx="75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 rot="5400000">
                <a:off x="2703804" y="4347024"/>
                <a:ext cx="140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 rot="5400000">
                <a:off x="3463776" y="3933024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 rot="5400000">
                <a:off x="4341924" y="3800744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 rot="5400000">
                <a:off x="3671951" y="4113024"/>
                <a:ext cx="9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 rot="5400000">
                <a:off x="3783884" y="5095344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 rot="5400000">
                <a:off x="3599912" y="5266916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9" descr="sym_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30934" y="1486452"/>
                <a:ext cx="634044" cy="300567"/>
              </a:xfrm>
              <a:prstGeom prst="rect">
                <a:avLst/>
              </a:prstGeom>
              <a:noFill/>
            </p:spPr>
          </p:pic>
          <p:sp>
            <p:nvSpPr>
              <p:cNvPr id="58" name="타원 57"/>
              <p:cNvSpPr/>
              <p:nvPr/>
            </p:nvSpPr>
            <p:spPr>
              <a:xfrm rot="5400000">
                <a:off x="3720304" y="1195808"/>
                <a:ext cx="432048" cy="8640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9" name="Picture 9" descr="sym_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77940" y="1512136"/>
                <a:ext cx="548249" cy="259896"/>
              </a:xfrm>
              <a:prstGeom prst="rect">
                <a:avLst/>
              </a:prstGeom>
              <a:noFill/>
            </p:spPr>
          </p:pic>
          <p:cxnSp>
            <p:nvCxnSpPr>
              <p:cNvPr id="60" name="직선 연결선 59"/>
              <p:cNvCxnSpPr/>
              <p:nvPr/>
            </p:nvCxnSpPr>
            <p:spPr>
              <a:xfrm rot="5400000">
                <a:off x="3395708" y="2517060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/>
              <p:nvPr/>
            </p:nvCxnSpPr>
            <p:spPr>
              <a:xfrm rot="5400000">
                <a:off x="3995952" y="2696504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그룹 61"/>
              <p:cNvGrpSpPr/>
              <p:nvPr/>
            </p:nvGrpSpPr>
            <p:grpSpPr>
              <a:xfrm>
                <a:off x="5832168" y="3602820"/>
                <a:ext cx="252000" cy="164714"/>
                <a:chOff x="5940152" y="3870580"/>
                <a:chExt cx="252000" cy="164714"/>
              </a:xfrm>
            </p:grpSpPr>
            <p:cxnSp>
              <p:nvCxnSpPr>
                <p:cNvPr id="63" name="직선 연결선 62"/>
                <p:cNvCxnSpPr/>
                <p:nvPr/>
              </p:nvCxnSpPr>
              <p:spPr>
                <a:xfrm>
                  <a:off x="5940152" y="3870580"/>
                  <a:ext cx="25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직선 연결선 63"/>
                <p:cNvCxnSpPr/>
                <p:nvPr/>
              </p:nvCxnSpPr>
              <p:spPr>
                <a:xfrm>
                  <a:off x="5940152" y="4008912"/>
                  <a:ext cx="25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5990335" y="3877226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6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6058327" y="3877226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67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6112251" y="3891294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8" name="그룹 67"/>
              <p:cNvGrpSpPr/>
              <p:nvPr/>
            </p:nvGrpSpPr>
            <p:grpSpPr>
              <a:xfrm>
                <a:off x="4010004" y="4602634"/>
                <a:ext cx="252000" cy="164714"/>
                <a:chOff x="5940152" y="3870580"/>
                <a:chExt cx="252000" cy="164714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>
                  <a:off x="5940152" y="3870580"/>
                  <a:ext cx="25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/>
                <p:cNvCxnSpPr/>
                <p:nvPr/>
              </p:nvCxnSpPr>
              <p:spPr>
                <a:xfrm>
                  <a:off x="5940152" y="4008912"/>
                  <a:ext cx="252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5990335" y="3877226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2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6058327" y="3877226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73" name="Line 32"/>
                <p:cNvSpPr>
                  <a:spLocks noChangeShapeType="1"/>
                </p:cNvSpPr>
                <p:nvPr/>
              </p:nvSpPr>
              <p:spPr bwMode="auto">
                <a:xfrm rot="1026164" flipV="1">
                  <a:off x="6112251" y="3891294"/>
                  <a:ext cx="36000" cy="14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cxnSp>
            <p:nvCxnSpPr>
              <p:cNvPr id="74" name="직선 연결선 73"/>
              <p:cNvCxnSpPr/>
              <p:nvPr/>
            </p:nvCxnSpPr>
            <p:spPr>
              <a:xfrm rot="5400000">
                <a:off x="3727724" y="2588956"/>
                <a:ext cx="270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 rot="5400000">
                <a:off x="4705976" y="3396836"/>
                <a:ext cx="169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 rot="5400000">
                <a:off x="4996288" y="2588400"/>
                <a:ext cx="19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 rot="5400000">
                <a:off x="5302288" y="4398920"/>
                <a:ext cx="13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/>
              <p:nvPr/>
            </p:nvCxnSpPr>
            <p:spPr>
              <a:xfrm rot="10800000">
                <a:off x="1583657" y="1628799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 rot="10800000">
                <a:off x="2541844" y="1628800"/>
                <a:ext cx="12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 rot="10800000">
                <a:off x="4176072" y="1628800"/>
                <a:ext cx="10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 rot="10800000">
                <a:off x="5680288" y="1628801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 rot="10800000">
                <a:off x="3742228" y="2160992"/>
                <a:ext cx="75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 rot="5400000">
                <a:off x="4211992" y="1888664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 rot="10800000">
                <a:off x="4132288" y="2564903"/>
                <a:ext cx="18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 rot="10800000">
                <a:off x="3736041" y="4235155"/>
                <a:ext cx="183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 rot="10800000">
                <a:off x="4507808" y="3943787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 rot="10800000">
                <a:off x="1560552" y="5085183"/>
                <a:ext cx="439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타원 87"/>
              <p:cNvSpPr/>
              <p:nvPr/>
            </p:nvSpPr>
            <p:spPr>
              <a:xfrm>
                <a:off x="2851688" y="158492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3340008" y="15825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4435864" y="1566164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5904160" y="249910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타원 91"/>
              <p:cNvSpPr/>
              <p:nvPr/>
            </p:nvSpPr>
            <p:spPr>
              <a:xfrm>
                <a:off x="5508104" y="249289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타원 92"/>
              <p:cNvSpPr/>
              <p:nvPr/>
            </p:nvSpPr>
            <p:spPr>
              <a:xfrm>
                <a:off x="3721972" y="500698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3347864" y="5013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2873612" y="5013176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2469700" y="155512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1949908" y="154105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1" name="직선 연결선 100"/>
              <p:cNvCxnSpPr>
                <a:stCxn id="99" idx="7"/>
              </p:cNvCxnSpPr>
              <p:nvPr/>
            </p:nvCxnSpPr>
            <p:spPr>
              <a:xfrm flipV="1">
                <a:off x="2072833" y="1340768"/>
                <a:ext cx="410935" cy="2213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직사각형 101"/>
              <p:cNvSpPr/>
              <p:nvPr/>
            </p:nvSpPr>
            <p:spPr>
              <a:xfrm>
                <a:off x="1744342" y="2835599"/>
                <a:ext cx="8442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 smtClean="0">
                    <a:sym typeface="Symbol" pitchFamily="18" charset="2"/>
                  </a:rPr>
                  <a:t>9V</a:t>
                </a:r>
              </a:p>
              <a:p>
                <a:r>
                  <a:rPr lang="en-US" altLang="ko-KR" sz="1600" dirty="0" smtClean="0">
                    <a:sym typeface="Symbol" pitchFamily="18" charset="2"/>
                  </a:rPr>
                  <a:t>Battery</a:t>
                </a:r>
                <a:endParaRPr lang="ko-KR" altLang="en-US" sz="1600" dirty="0"/>
              </a:p>
            </p:txBody>
          </p:sp>
          <p:cxnSp>
            <p:nvCxnSpPr>
              <p:cNvPr id="103" name="직선 연결선 102"/>
              <p:cNvCxnSpPr/>
              <p:nvPr/>
            </p:nvCxnSpPr>
            <p:spPr>
              <a:xfrm>
                <a:off x="1482637" y="3153327"/>
                <a:ext cx="216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>
                <a:off x="1417756" y="3075962"/>
                <a:ext cx="3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직선 연결선 104"/>
              <p:cNvCxnSpPr/>
              <p:nvPr/>
            </p:nvCxnSpPr>
            <p:spPr>
              <a:xfrm rot="5400000">
                <a:off x="4460060" y="2798936"/>
                <a:ext cx="1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 rot="10800000">
                <a:off x="2900320" y="1254692"/>
                <a:ext cx="216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직사각형 107"/>
              <p:cNvSpPr/>
              <p:nvPr/>
            </p:nvSpPr>
            <p:spPr>
              <a:xfrm>
                <a:off x="1315904" y="2780928"/>
                <a:ext cx="2920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+</a:t>
                </a:r>
                <a:endParaRPr lang="ko-KR" altLang="en-US" sz="1200" dirty="0"/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4095380" y="4299125"/>
                <a:ext cx="2920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+</a:t>
                </a:r>
                <a:endParaRPr lang="ko-KR" altLang="en-US" sz="1200" dirty="0"/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>
                <a:off x="5936116" y="3284984"/>
                <a:ext cx="29206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+</a:t>
                </a:r>
                <a:endParaRPr lang="ko-KR" altLang="en-US" sz="1200" dirty="0"/>
              </a:p>
            </p:txBody>
          </p:sp>
          <p:sp>
            <p:nvSpPr>
              <p:cNvPr id="111" name="Text Box 5"/>
              <p:cNvSpPr txBox="1">
                <a:spLocks noChangeArrowheads="1"/>
              </p:cNvSpPr>
              <p:nvPr/>
            </p:nvSpPr>
            <p:spPr bwMode="auto">
              <a:xfrm>
                <a:off x="3593171" y="1816688"/>
                <a:ext cx="74873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sz="1600" dirty="0" err="1" smtClean="0"/>
                  <a:t>CdS</a:t>
                </a:r>
                <a:endParaRPr lang="en-US" altLang="ko-KR" sz="1600" dirty="0"/>
              </a:p>
            </p:txBody>
          </p:sp>
          <p:sp>
            <p:nvSpPr>
              <p:cNvPr id="112" name="Line 32"/>
              <p:cNvSpPr>
                <a:spLocks noChangeShapeType="1"/>
              </p:cNvSpPr>
              <p:nvPr/>
            </p:nvSpPr>
            <p:spPr bwMode="auto">
              <a:xfrm rot="1026164" flipV="1">
                <a:off x="3238383" y="1367381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3" name="Line 32"/>
              <p:cNvSpPr>
                <a:spLocks noChangeShapeType="1"/>
              </p:cNvSpPr>
              <p:nvPr/>
            </p:nvSpPr>
            <p:spPr bwMode="auto">
              <a:xfrm rot="1026164" flipV="1">
                <a:off x="3224315" y="1505713"/>
                <a:ext cx="28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 rot="1026164" flipV="1">
                <a:off x="3037652" y="2157302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5" name="Line 32"/>
              <p:cNvSpPr>
                <a:spLocks noChangeShapeType="1"/>
              </p:cNvSpPr>
              <p:nvPr/>
            </p:nvSpPr>
            <p:spPr bwMode="auto">
              <a:xfrm rot="1026164" flipV="1">
                <a:off x="3049687" y="2243379"/>
                <a:ext cx="216000" cy="180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2195736" y="4099531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endParaRPr lang="ko-KR" altLang="en-US" sz="14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148064" y="1743012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100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endParaRPr lang="ko-KR" altLang="en-US" sz="1400" dirty="0"/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4269900" y="4520153"/>
                <a:ext cx="5934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100㎌</a:t>
                </a:r>
                <a:endParaRPr lang="ko-KR" altLang="en-US" sz="1200" dirty="0"/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6012160" y="3558948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2.2㎌</a:t>
                </a:r>
                <a:endParaRPr lang="ko-KR" altLang="en-US" sz="1200" dirty="0"/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>
                <a:off x="3258452" y="334125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</a:t>
                </a:r>
                <a:endParaRPr lang="ko-KR" altLang="en-US" sz="1200" dirty="0"/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3610430" y="3353957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/>
                  <a:t>2</a:t>
                </a:r>
                <a:endParaRPr lang="ko-KR" altLang="en-US" sz="1200" dirty="0"/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3986206" y="3356992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3</a:t>
                </a:r>
                <a:endParaRPr lang="ko-KR" altLang="en-US" sz="1200" dirty="0"/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4360314" y="3365677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4</a:t>
                </a:r>
                <a:endParaRPr lang="ko-KR" altLang="en-US" sz="1200" dirty="0"/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3270172" y="2851268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/>
                  <a:t>8</a:t>
                </a:r>
                <a:endParaRPr lang="en-US" altLang="ko-KR" sz="1200" dirty="0" smtClean="0"/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3596362" y="2852936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/>
                  <a:t>7</a:t>
                </a:r>
                <a:endParaRPr lang="ko-KR" altLang="en-US" sz="1200" dirty="0"/>
              </a:p>
            </p:txBody>
          </p:sp>
          <p:sp>
            <p:nvSpPr>
              <p:cNvPr id="127" name="직사각형 126"/>
              <p:cNvSpPr/>
              <p:nvPr/>
            </p:nvSpPr>
            <p:spPr>
              <a:xfrm>
                <a:off x="3984538" y="284990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6</a:t>
                </a:r>
                <a:endParaRPr lang="ko-KR" altLang="en-US" sz="1200" dirty="0"/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4388450" y="2849901"/>
                <a:ext cx="2696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/>
                  <a:t>5</a:t>
                </a:r>
                <a:endParaRPr lang="ko-KR" altLang="en-US" sz="1200" dirty="0"/>
              </a:p>
            </p:txBody>
          </p:sp>
          <p:cxnSp>
            <p:nvCxnSpPr>
              <p:cNvPr id="129" name="직선 연결선 128"/>
              <p:cNvCxnSpPr/>
              <p:nvPr/>
            </p:nvCxnSpPr>
            <p:spPr>
              <a:xfrm flipH="1">
                <a:off x="2756096" y="5265096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3030028" y="5065439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GND</a:t>
                </a:r>
                <a:endParaRPr lang="ko-KR" altLang="en-US" sz="1400" dirty="0"/>
              </a:p>
            </p:txBody>
          </p:sp>
          <p:cxnSp>
            <p:nvCxnSpPr>
              <p:cNvPr id="131" name="직선 연결선 130"/>
              <p:cNvCxnSpPr/>
              <p:nvPr/>
            </p:nvCxnSpPr>
            <p:spPr>
              <a:xfrm flipH="1">
                <a:off x="2787566" y="5337104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연결선 131"/>
              <p:cNvCxnSpPr/>
              <p:nvPr/>
            </p:nvCxnSpPr>
            <p:spPr>
              <a:xfrm flipH="1">
                <a:off x="2828042" y="5398304"/>
                <a:ext cx="1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/>
              <p:cNvSpPr txBox="1"/>
              <p:nvPr/>
            </p:nvSpPr>
            <p:spPr>
              <a:xfrm>
                <a:off x="4572000" y="5373216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Speaker(8</a:t>
                </a:r>
                <a:r>
                  <a:rPr lang="el-GR" altLang="ko-KR" sz="1400" dirty="0" smtClean="0">
                    <a:latin typeface="맑은 고딕"/>
                    <a:ea typeface="맑은 고딕"/>
                  </a:rPr>
                  <a:t>Ω</a:t>
                </a:r>
                <a:r>
                  <a:rPr lang="en-US" altLang="ko-KR" sz="1400" dirty="0" smtClean="0">
                    <a:latin typeface="맑은 고딕"/>
                    <a:ea typeface="맑은 고딕"/>
                  </a:rPr>
                  <a:t>)</a:t>
                </a:r>
                <a:endParaRPr lang="ko-KR" altLang="en-US" sz="14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979712" y="1700808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Switch</a:t>
                </a:r>
                <a:endParaRPr lang="ko-KR" altLang="en-US" sz="1400" dirty="0"/>
              </a:p>
            </p:txBody>
          </p:sp>
        </p:grpSp>
        <p:sp>
          <p:nvSpPr>
            <p:cNvPr id="125" name="현 124"/>
            <p:cNvSpPr/>
            <p:nvPr/>
          </p:nvSpPr>
          <p:spPr>
            <a:xfrm rot="12015056">
              <a:off x="3092504" y="3132342"/>
              <a:ext cx="216024" cy="216024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77016"/>
            <a:ext cx="4824536" cy="466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http://2.bp.blogspot.com/-7tmfBgSEDMM/TnNTOPU6gtI/AAAAAAAAA5Y/A-i97OOmbL0/s200/LD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235" y="260648"/>
            <a:ext cx="957813" cy="1080120"/>
          </a:xfrm>
          <a:prstGeom prst="rect">
            <a:avLst/>
          </a:prstGeom>
          <a:noFill/>
        </p:spPr>
      </p:pic>
      <p:grpSp>
        <p:nvGrpSpPr>
          <p:cNvPr id="4" name="그룹 3"/>
          <p:cNvGrpSpPr/>
          <p:nvPr/>
        </p:nvGrpSpPr>
        <p:grpSpPr>
          <a:xfrm>
            <a:off x="6732240" y="1581298"/>
            <a:ext cx="792088" cy="1919710"/>
            <a:chOff x="179512" y="2526694"/>
            <a:chExt cx="1080120" cy="2279750"/>
          </a:xfrm>
        </p:grpSpPr>
        <p:pic>
          <p:nvPicPr>
            <p:cNvPr id="5" name="Picture 8" descr="light emitting diode construction"/>
            <p:cNvPicPr>
              <a:picLocks noChangeAspect="1" noChangeArrowheads="1"/>
            </p:cNvPicPr>
            <p:nvPr/>
          </p:nvPicPr>
          <p:blipFill>
            <a:blip r:embed="rId5" cstate="print"/>
            <a:srcRect r="6250" b="9826"/>
            <a:stretch>
              <a:fillRect/>
            </a:stretch>
          </p:blipFill>
          <p:spPr bwMode="auto">
            <a:xfrm>
              <a:off x="179512" y="2526694"/>
              <a:ext cx="1080120" cy="198242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 flipH="1">
              <a:off x="485126" y="4437112"/>
              <a:ext cx="314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+</a:t>
              </a:r>
              <a:endParaRPr lang="ko-KR" alt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6994" t="21447" r="49208" b="36404"/>
          <a:stretch>
            <a:fillRect/>
          </a:stretch>
        </p:blipFill>
        <p:spPr bwMode="auto">
          <a:xfrm>
            <a:off x="899592" y="3356992"/>
            <a:ext cx="9755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36514" t="32324" r="46034" b="36403"/>
          <a:stretch>
            <a:fillRect/>
          </a:stretch>
        </p:blipFill>
        <p:spPr bwMode="auto">
          <a:xfrm>
            <a:off x="971600" y="4725144"/>
            <a:ext cx="7576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555contest.com/wp-content/uploads/2011/01/555_tshirt-300x2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21543">
            <a:off x="722851" y="1741817"/>
            <a:ext cx="1054773" cy="1013754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1808" y="330989"/>
            <a:ext cx="167192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20888"/>
            <a:ext cx="604867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**</a:t>
            </a:r>
            <a:r>
              <a:rPr lang="ko-KR" altLang="en-US" dirty="0" smtClean="0"/>
              <a:t>부품은 </a:t>
            </a:r>
            <a:r>
              <a:rPr lang="en-US" altLang="ko-KR" dirty="0" smtClean="0"/>
              <a:t>IC </a:t>
            </a:r>
            <a:r>
              <a:rPr lang="ko-KR" altLang="en-US" dirty="0" smtClean="0"/>
              <a:t>소켓</a:t>
            </a:r>
            <a:r>
              <a:rPr lang="en-US" altLang="ko-KR" dirty="0" smtClean="0"/>
              <a:t>-</a:t>
            </a:r>
            <a:r>
              <a:rPr lang="ko-KR" altLang="en-US" dirty="0" smtClean="0"/>
              <a:t>저항</a:t>
            </a:r>
            <a:r>
              <a:rPr lang="en-US" altLang="ko-KR" dirty="0" smtClean="0"/>
              <a:t>-</a:t>
            </a:r>
            <a:r>
              <a:rPr lang="ko-KR" altLang="en-US" dirty="0" smtClean="0"/>
              <a:t>스위치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핀콘넥터</a:t>
            </a:r>
            <a:r>
              <a:rPr lang="en-US" altLang="ko-KR" dirty="0" smtClean="0"/>
              <a:t>-</a:t>
            </a:r>
            <a:r>
              <a:rPr lang="ko-KR" altLang="en-US" dirty="0" smtClean="0"/>
              <a:t>전해콘덴서</a:t>
            </a:r>
            <a:r>
              <a:rPr lang="en-US" altLang="ko-KR" dirty="0" smtClean="0"/>
              <a:t>-</a:t>
            </a:r>
            <a:r>
              <a:rPr lang="ko-KR" altLang="en-US" dirty="0" smtClean="0"/>
              <a:t>스피커</a:t>
            </a:r>
            <a:r>
              <a:rPr lang="en-US" altLang="ko-KR" dirty="0" smtClean="0"/>
              <a:t>-</a:t>
            </a:r>
            <a:r>
              <a:rPr lang="ko-KR" altLang="en-US" dirty="0" smtClean="0"/>
              <a:t>건전지 스냅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클립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순서로 삽입한다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Cds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는 콘넥터 소켓에 다리를 잘라 삽입한다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LED</a:t>
            </a:r>
            <a:r>
              <a:rPr lang="ko-KR" altLang="en-US" dirty="0" smtClean="0"/>
              <a:t>는 극성이 있어 다리가 긴쪽이 </a:t>
            </a:r>
            <a:r>
              <a:rPr lang="en-US" altLang="ko-KR" dirty="0" smtClean="0"/>
              <a:t>+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**</a:t>
            </a:r>
            <a:r>
              <a:rPr lang="ko-KR" altLang="en-US" dirty="0" smtClean="0"/>
              <a:t>부품 삽입 후 납땜을 한다</a:t>
            </a:r>
            <a:r>
              <a:rPr lang="en-US" altLang="ko-KR" dirty="0" smtClean="0"/>
              <a:t>. </a:t>
            </a:r>
            <a:r>
              <a:rPr lang="ko-KR" altLang="en-US" dirty="0" err="1"/>
              <a:t>니</a:t>
            </a:r>
            <a:r>
              <a:rPr lang="ko-KR" altLang="en-US" dirty="0" err="1" smtClean="0"/>
              <a:t>퍼로</a:t>
            </a:r>
            <a:r>
              <a:rPr lang="ko-KR" altLang="en-US" dirty="0" smtClean="0"/>
              <a:t> 부품 리드를 자른다</a:t>
            </a:r>
            <a:r>
              <a:rPr lang="en-US" altLang="ko-KR" dirty="0" smtClean="0"/>
              <a:t>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**</a:t>
            </a:r>
            <a:r>
              <a:rPr lang="ko-KR" altLang="en-US" dirty="0" smtClean="0"/>
              <a:t>건전지 스냅</a:t>
            </a:r>
            <a:r>
              <a:rPr lang="en-US" altLang="ko-KR" dirty="0" smtClean="0"/>
              <a:t>(</a:t>
            </a:r>
            <a:r>
              <a:rPr lang="ko-KR" altLang="en-US" dirty="0" smtClean="0"/>
              <a:t>클립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적색이 </a:t>
            </a:r>
            <a:r>
              <a:rPr lang="en-US" altLang="ko-KR" dirty="0" smtClean="0"/>
              <a:t>+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808" y="330989"/>
            <a:ext cx="188794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기판작업</a:t>
            </a:r>
          </a:p>
        </p:txBody>
      </p:sp>
      <p:pic>
        <p:nvPicPr>
          <p:cNvPr id="1026" name="Picture 2" descr="D:\2012설명서\슬라이드 신서사이저\조립1.png"/>
          <p:cNvPicPr>
            <a:picLocks noChangeAspect="1" noChangeArrowheads="1"/>
          </p:cNvPicPr>
          <p:nvPr/>
        </p:nvPicPr>
        <p:blipFill>
          <a:blip r:embed="rId2" cstate="print"/>
          <a:srcRect l="38975" t="25983" r="38975" b="27585"/>
          <a:stretch>
            <a:fillRect/>
          </a:stretch>
        </p:blipFill>
        <p:spPr bwMode="auto">
          <a:xfrm>
            <a:off x="683568" y="1844824"/>
            <a:ext cx="3096344" cy="3206928"/>
          </a:xfrm>
          <a:prstGeom prst="rect">
            <a:avLst/>
          </a:prstGeom>
          <a:noFill/>
        </p:spPr>
      </p:pic>
      <p:pic>
        <p:nvPicPr>
          <p:cNvPr id="1027" name="Picture 3" descr="D:\2012설명서\슬라이드 신서사이저\조립2.png"/>
          <p:cNvPicPr>
            <a:picLocks noChangeAspect="1" noChangeArrowheads="1"/>
          </p:cNvPicPr>
          <p:nvPr/>
        </p:nvPicPr>
        <p:blipFill>
          <a:blip r:embed="rId3" cstate="print"/>
          <a:srcRect l="38188" t="35590" r="37400" b="32388"/>
          <a:stretch>
            <a:fillRect/>
          </a:stretch>
        </p:blipFill>
        <p:spPr bwMode="auto">
          <a:xfrm>
            <a:off x="4125550" y="1988840"/>
            <a:ext cx="4576109" cy="2952328"/>
          </a:xfrm>
          <a:prstGeom prst="rect">
            <a:avLst/>
          </a:prstGeom>
          <a:noFill/>
        </p:spPr>
      </p:pic>
      <p:sp>
        <p:nvSpPr>
          <p:cNvPr id="5" name="오른쪽 화살표 4"/>
          <p:cNvSpPr/>
          <p:nvPr/>
        </p:nvSpPr>
        <p:spPr>
          <a:xfrm rot="873114">
            <a:off x="4562874" y="2994245"/>
            <a:ext cx="1098786" cy="216024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35896" y="2420888"/>
            <a:ext cx="864096" cy="58477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 smtClean="0"/>
              <a:t>IC </a:t>
            </a:r>
            <a:r>
              <a:rPr lang="ko-KR" altLang="en-US" sz="1600" dirty="0" smtClean="0"/>
              <a:t>소켓삽입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2설명서\슬라이드 신서사이저\조립1.png"/>
          <p:cNvPicPr>
            <a:picLocks noChangeAspect="1" noChangeArrowheads="1"/>
          </p:cNvPicPr>
          <p:nvPr/>
        </p:nvPicPr>
        <p:blipFill>
          <a:blip r:embed="rId2" cstate="print"/>
          <a:srcRect l="38975" t="25983" r="38975" b="27585"/>
          <a:stretch>
            <a:fillRect/>
          </a:stretch>
        </p:blipFill>
        <p:spPr bwMode="auto">
          <a:xfrm>
            <a:off x="683569" y="1916832"/>
            <a:ext cx="2155274" cy="2232248"/>
          </a:xfrm>
          <a:prstGeom prst="rect">
            <a:avLst/>
          </a:prstGeom>
          <a:noFill/>
        </p:spPr>
      </p:pic>
      <p:pic>
        <p:nvPicPr>
          <p:cNvPr id="3" name="Picture 3" descr="D:\2012설명서\슬라이드 신서사이저\조립2.png"/>
          <p:cNvPicPr>
            <a:picLocks noChangeAspect="1" noChangeArrowheads="1"/>
          </p:cNvPicPr>
          <p:nvPr/>
        </p:nvPicPr>
        <p:blipFill>
          <a:blip r:embed="rId3" cstate="print"/>
          <a:srcRect l="38188" t="35590" r="37400" b="32388"/>
          <a:stretch>
            <a:fillRect/>
          </a:stretch>
        </p:blipFill>
        <p:spPr bwMode="auto">
          <a:xfrm>
            <a:off x="2987824" y="2060848"/>
            <a:ext cx="3125147" cy="2016224"/>
          </a:xfrm>
          <a:prstGeom prst="rect">
            <a:avLst/>
          </a:prstGeom>
          <a:noFill/>
        </p:spPr>
      </p:pic>
      <p:pic>
        <p:nvPicPr>
          <p:cNvPr id="4" name="Picture 4" descr="D:\2012설명서\슬라이드 신서사이저\조립3.png"/>
          <p:cNvPicPr>
            <a:picLocks noChangeAspect="1" noChangeArrowheads="1"/>
          </p:cNvPicPr>
          <p:nvPr/>
        </p:nvPicPr>
        <p:blipFill>
          <a:blip r:embed="rId4" cstate="print"/>
          <a:srcRect l="38975" t="27584" r="38975" b="27585"/>
          <a:stretch>
            <a:fillRect/>
          </a:stretch>
        </p:blipFill>
        <p:spPr bwMode="auto">
          <a:xfrm>
            <a:off x="6300192" y="1988840"/>
            <a:ext cx="2160240" cy="2160240"/>
          </a:xfrm>
          <a:prstGeom prst="rect">
            <a:avLst/>
          </a:prstGeom>
          <a:noFill/>
        </p:spPr>
      </p:pic>
      <p:sp>
        <p:nvSpPr>
          <p:cNvPr id="5" name="오른쪽 화살표 4"/>
          <p:cNvSpPr/>
          <p:nvPr/>
        </p:nvSpPr>
        <p:spPr>
          <a:xfrm rot="2448337">
            <a:off x="6816362" y="2585484"/>
            <a:ext cx="252846" cy="13825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2448337">
            <a:off x="7340002" y="2478973"/>
            <a:ext cx="252846" cy="13825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2448337">
            <a:off x="3794358" y="2432842"/>
            <a:ext cx="252846" cy="13825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39552" y="4149080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12설명서\슬라이드 신서사이저\조립4.png"/>
          <p:cNvPicPr>
            <a:picLocks noChangeAspect="1" noChangeArrowheads="1"/>
          </p:cNvPicPr>
          <p:nvPr/>
        </p:nvPicPr>
        <p:blipFill>
          <a:blip r:embed="rId2" cstate="print"/>
          <a:srcRect l="38188" t="35590" r="38187" b="32388"/>
          <a:stretch>
            <a:fillRect/>
          </a:stretch>
        </p:blipFill>
        <p:spPr bwMode="auto">
          <a:xfrm>
            <a:off x="395536" y="2540901"/>
            <a:ext cx="1980220" cy="1320147"/>
          </a:xfrm>
          <a:prstGeom prst="rect">
            <a:avLst/>
          </a:prstGeom>
          <a:noFill/>
        </p:spPr>
      </p:pic>
      <p:pic>
        <p:nvPicPr>
          <p:cNvPr id="3" name="Picture 3" descr="D:\2012설명서\슬라이드 신서사이저\조립6.png"/>
          <p:cNvPicPr>
            <a:picLocks noChangeAspect="1" noChangeArrowheads="1"/>
          </p:cNvPicPr>
          <p:nvPr/>
        </p:nvPicPr>
        <p:blipFill>
          <a:blip r:embed="rId3" cstate="print"/>
          <a:srcRect l="37400" t="32388" r="37400" b="38792"/>
          <a:stretch>
            <a:fillRect/>
          </a:stretch>
        </p:blipFill>
        <p:spPr bwMode="auto">
          <a:xfrm>
            <a:off x="2555776" y="2060848"/>
            <a:ext cx="3168352" cy="1782198"/>
          </a:xfrm>
          <a:prstGeom prst="rect">
            <a:avLst/>
          </a:prstGeom>
          <a:noFill/>
        </p:spPr>
      </p:pic>
      <p:pic>
        <p:nvPicPr>
          <p:cNvPr id="5" name="Picture 3" descr="D:\2012설명서\슬라이드 신서사이저\조립8.png"/>
          <p:cNvPicPr>
            <a:picLocks noChangeAspect="1" noChangeArrowheads="1"/>
          </p:cNvPicPr>
          <p:nvPr/>
        </p:nvPicPr>
        <p:blipFill>
          <a:blip r:embed="rId4" cstate="print"/>
          <a:srcRect l="36613" t="33989" r="36612" b="25983"/>
          <a:stretch>
            <a:fillRect/>
          </a:stretch>
        </p:blipFill>
        <p:spPr bwMode="auto">
          <a:xfrm>
            <a:off x="5796136" y="1868120"/>
            <a:ext cx="2808312" cy="2064936"/>
          </a:xfrm>
          <a:prstGeom prst="rect">
            <a:avLst/>
          </a:prstGeom>
          <a:noFill/>
        </p:spPr>
      </p:pic>
      <p:cxnSp>
        <p:nvCxnSpPr>
          <p:cNvPr id="7" name="직선 연결선 6"/>
          <p:cNvCxnSpPr/>
          <p:nvPr/>
        </p:nvCxnSpPr>
        <p:spPr>
          <a:xfrm>
            <a:off x="251520" y="393305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오른쪽 화살표 7"/>
          <p:cNvSpPr/>
          <p:nvPr/>
        </p:nvSpPr>
        <p:spPr>
          <a:xfrm rot="2448337">
            <a:off x="554375" y="3092821"/>
            <a:ext cx="408401" cy="188090"/>
          </a:xfrm>
          <a:prstGeom prst="rightArrow">
            <a:avLst>
              <a:gd name="adj1" fmla="val 61527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1723776">
            <a:off x="3583956" y="2434252"/>
            <a:ext cx="408401" cy="188090"/>
          </a:xfrm>
          <a:prstGeom prst="rightArrow">
            <a:avLst>
              <a:gd name="adj1" fmla="val 61527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8833560">
            <a:off x="4846359" y="2435823"/>
            <a:ext cx="408401" cy="188090"/>
          </a:xfrm>
          <a:prstGeom prst="rightArrow">
            <a:avLst>
              <a:gd name="adj1" fmla="val 61527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 rot="8833560">
            <a:off x="7685214" y="2254303"/>
            <a:ext cx="408401" cy="188090"/>
          </a:xfrm>
          <a:prstGeom prst="rightArrow">
            <a:avLst>
              <a:gd name="adj1" fmla="val 61527"/>
              <a:gd name="adj2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536</Words>
  <Application>Microsoft Office PowerPoint</Application>
  <PresentationFormat>화면 슬라이드 쇼(4:3)</PresentationFormat>
  <Paragraphs>217</Paragraphs>
  <Slides>26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슬라이드신서사이저 (빛 연주기)</vt:lpstr>
      <vt:lpstr>부품 리스트-빛연주기</vt:lpstr>
      <vt:lpstr>회로도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빛 연주기</dc:title>
  <dc:creator>user</dc:creator>
  <cp:lastModifiedBy>Windows 사용자</cp:lastModifiedBy>
  <cp:revision>86</cp:revision>
  <dcterms:created xsi:type="dcterms:W3CDTF">2012-03-21T06:09:21Z</dcterms:created>
  <dcterms:modified xsi:type="dcterms:W3CDTF">2019-01-25T04:15:16Z</dcterms:modified>
</cp:coreProperties>
</file>