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70" r:id="rId4"/>
    <p:sldId id="271" r:id="rId5"/>
    <p:sldId id="258" r:id="rId6"/>
    <p:sldId id="27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  <p:sldId id="269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39FFC-BCC4-4773-8958-FCBA26188842}" type="datetimeFigureOut">
              <a:rPr lang="ko-KR" altLang="en-US" smtClean="0"/>
              <a:pPr/>
              <a:t>2020-09-14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E5FD2-8BEA-4A9A-829B-82686C23AC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39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E5FD2-8BEA-4A9A-829B-82686C23AC7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E5FD2-8BEA-4A9A-829B-82686C23AC7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E5FD2-8BEA-4A9A-829B-82686C23AC7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E5FD2-8BEA-4A9A-829B-82686C23AC7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E5FD2-8BEA-4A9A-829B-82686C23AC7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E5FD2-8BEA-4A9A-829B-82686C23AC7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E5FD2-8BEA-4A9A-829B-82686C23AC7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E5FD2-8BEA-4A9A-829B-82686C23AC7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E5FD2-8BEA-4A9A-829B-82686C23AC7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E5FD2-8BEA-4A9A-829B-82686C23AC7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F0C5D4D-FBD5-4798-9D76-527E330AD284}" type="datetimeFigureOut">
              <a:rPr lang="ko-KR" altLang="en-US" smtClean="0"/>
              <a:pPr/>
              <a:t>2020-09-14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1F50FA-392C-45ED-8912-F73A27E00A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5D4D-FBD5-4798-9D76-527E330AD284}" type="datetimeFigureOut">
              <a:rPr lang="ko-KR" altLang="en-US" smtClean="0"/>
              <a:pPr/>
              <a:t>2020-09-14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50FA-392C-45ED-8912-F73A27E00A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F0C5D4D-FBD5-4798-9D76-527E330AD284}" type="datetimeFigureOut">
              <a:rPr lang="ko-KR" altLang="en-US" smtClean="0"/>
              <a:pPr/>
              <a:t>2020-09-14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51F50FA-392C-45ED-8912-F73A27E00A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5D4D-FBD5-4798-9D76-527E330AD284}" type="datetimeFigureOut">
              <a:rPr lang="ko-KR" altLang="en-US" smtClean="0"/>
              <a:pPr/>
              <a:t>2020-09-14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1F50FA-392C-45ED-8912-F73A27E00A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5D4D-FBD5-4798-9D76-527E330AD284}" type="datetimeFigureOut">
              <a:rPr lang="ko-KR" altLang="en-US" smtClean="0"/>
              <a:pPr/>
              <a:t>2020-09-14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51F50FA-392C-45ED-8912-F73A27E00A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F0C5D4D-FBD5-4798-9D76-527E330AD284}" type="datetimeFigureOut">
              <a:rPr lang="ko-KR" altLang="en-US" smtClean="0"/>
              <a:pPr/>
              <a:t>2020-09-14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51F50FA-392C-45ED-8912-F73A27E00A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F0C5D4D-FBD5-4798-9D76-527E330AD284}" type="datetimeFigureOut">
              <a:rPr lang="ko-KR" altLang="en-US" smtClean="0"/>
              <a:pPr/>
              <a:t>2020-09-14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51F50FA-392C-45ED-8912-F73A27E00A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5D4D-FBD5-4798-9D76-527E330AD284}" type="datetimeFigureOut">
              <a:rPr lang="ko-KR" altLang="en-US" smtClean="0"/>
              <a:pPr/>
              <a:t>2020-09-14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1F50FA-392C-45ED-8912-F73A27E00A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5D4D-FBD5-4798-9D76-527E330AD284}" type="datetimeFigureOut">
              <a:rPr lang="ko-KR" altLang="en-US" smtClean="0"/>
              <a:pPr/>
              <a:t>2020-09-14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1F50FA-392C-45ED-8912-F73A27E00A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5D4D-FBD5-4798-9D76-527E330AD284}" type="datetimeFigureOut">
              <a:rPr lang="ko-KR" altLang="en-US" smtClean="0"/>
              <a:pPr/>
              <a:t>2020-09-14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1F50FA-392C-45ED-8912-F73A27E00A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F0C5D4D-FBD5-4798-9D76-527E330AD284}" type="datetimeFigureOut">
              <a:rPr lang="ko-KR" altLang="en-US" smtClean="0"/>
              <a:pPr/>
              <a:t>2020-09-14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51F50FA-392C-45ED-8912-F73A27E00A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0C5D4D-FBD5-4798-9D76-527E330AD284}" type="datetimeFigureOut">
              <a:rPr lang="ko-KR" altLang="en-US" smtClean="0"/>
              <a:pPr/>
              <a:t>2020-09-14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1F50FA-392C-45ED-8912-F73A27E00A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800200"/>
          </a:xfrm>
        </p:spPr>
        <p:txBody>
          <a:bodyPr>
            <a:normAutofit/>
          </a:bodyPr>
          <a:lstStyle/>
          <a:p>
            <a:pPr algn="ctr"/>
            <a:r>
              <a:rPr lang="ko-KR" altLang="en-US" sz="4500" dirty="0" err="1" smtClean="0">
                <a:latin typeface="HY강B" pitchFamily="18" charset="-127"/>
                <a:ea typeface="HY강B" pitchFamily="18" charset="-127"/>
              </a:rPr>
              <a:t>사장교</a:t>
            </a:r>
            <a:r>
              <a:rPr lang="ko-KR" altLang="en-US" sz="4500" dirty="0" smtClean="0">
                <a:latin typeface="HY강B" pitchFamily="18" charset="-127"/>
                <a:ea typeface="HY강B" pitchFamily="18" charset="-127"/>
              </a:rPr>
              <a:t> 만들기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ko-KR" altLang="en-US" sz="3000" dirty="0" smtClean="0">
                <a:latin typeface="HY강B" pitchFamily="18" charset="-127"/>
                <a:ea typeface="HY강B" pitchFamily="18" charset="-127"/>
              </a:rPr>
              <a:t>㈜ </a:t>
            </a:r>
            <a:r>
              <a:rPr lang="ko-KR" altLang="en-US" sz="3000" dirty="0" err="1" smtClean="0">
                <a:latin typeface="HY강B" pitchFamily="18" charset="-127"/>
                <a:ea typeface="HY강B" pitchFamily="18" charset="-127"/>
              </a:rPr>
              <a:t>원교재사</a:t>
            </a:r>
            <a:endParaRPr lang="ko-KR" altLang="en-US" sz="30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0763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84368" y="119675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영상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QR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코드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4). </a:t>
            </a:r>
            <a:r>
              <a:rPr lang="ko-KR" altLang="en-US" sz="1900" dirty="0" err="1" smtClean="0">
                <a:latin typeface="HY강B" pitchFamily="18" charset="-127"/>
                <a:ea typeface="HY강B" pitchFamily="18" charset="-127"/>
              </a:rPr>
              <a:t>주탑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개를 겹쳐 붙인다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900" smtClean="0">
                <a:latin typeface="HY강B" pitchFamily="18" charset="-127"/>
                <a:ea typeface="HY강B" pitchFamily="18" charset="-127"/>
              </a:rPr>
              <a:t>    붙인 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후 </a:t>
            </a:r>
            <a:r>
              <a:rPr lang="ko-KR" altLang="en-US" sz="1900" dirty="0" err="1" smtClean="0">
                <a:latin typeface="HY강B" pitchFamily="18" charset="-127"/>
                <a:ea typeface="HY강B" pitchFamily="18" charset="-127"/>
              </a:rPr>
              <a:t>주탑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 상단에서 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5mm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밑을 펜으로 표시 한다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0" indent="0">
              <a:buNone/>
            </a:pPr>
            <a:endParaRPr lang="ko-KR" altLang="en-US" sz="20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5123" name="Picture 3" descr="C:\Users\원교재사(영업팀)\Desktop\주택모형A, 교량 사진 및 설명\사장교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09528"/>
            <a:ext cx="2880320" cy="4248472"/>
          </a:xfrm>
          <a:prstGeom prst="rect">
            <a:avLst/>
          </a:prstGeom>
          <a:noFill/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ko-KR" sz="4500" dirty="0" smtClean="0">
                <a:latin typeface="HY강B" pitchFamily="18" charset="-127"/>
                <a:ea typeface="HY강B" pitchFamily="18" charset="-127"/>
              </a:rPr>
              <a:t>4.</a:t>
            </a:r>
            <a:r>
              <a:rPr lang="ko-KR" altLang="en-US" sz="4500" dirty="0" smtClean="0">
                <a:latin typeface="HY강B" pitchFamily="18" charset="-127"/>
                <a:ea typeface="HY강B" pitchFamily="18" charset="-127"/>
              </a:rPr>
              <a:t> 만드는 과정</a:t>
            </a:r>
            <a:endParaRPr lang="ko-KR" altLang="en-US" sz="45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2411760" y="2492896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3635896" y="3212976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5). 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상판을 양쪽 끝에서 각각 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5mm, 70mm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를 자로 표시한다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 marL="0" indent="0">
              <a:buNone/>
            </a:pPr>
            <a:r>
              <a:rPr lang="en-US" altLang="ko-KR" sz="19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표시 후 상판 가운데에 중앙선을 미리 그려준다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19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ko-KR" sz="4500" dirty="0" smtClean="0">
                <a:latin typeface="HY강B" pitchFamily="18" charset="-127"/>
                <a:ea typeface="HY강B" pitchFamily="18" charset="-127"/>
              </a:rPr>
              <a:t>4.</a:t>
            </a:r>
            <a:r>
              <a:rPr lang="ko-KR" altLang="en-US" sz="4500" dirty="0" smtClean="0">
                <a:latin typeface="HY강B" pitchFamily="18" charset="-127"/>
                <a:ea typeface="HY강B" pitchFamily="18" charset="-127"/>
              </a:rPr>
              <a:t> 만드는 과정</a:t>
            </a:r>
            <a:endParaRPr lang="ko-KR" altLang="en-US" sz="45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26" name="Picture 2" descr="C:\Users\원교재사(영업팀)\Desktop\교량 캡쳐\트러스교\자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7986728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153400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6). </a:t>
            </a:r>
            <a:r>
              <a:rPr lang="ko-KR" altLang="en-US" sz="1900" dirty="0" err="1" smtClean="0">
                <a:latin typeface="HY강B" pitchFamily="18" charset="-127"/>
                <a:ea typeface="HY강B" pitchFamily="18" charset="-127"/>
              </a:rPr>
              <a:t>주탑과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 상판을 붙인다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    </a:t>
            </a:r>
            <a:r>
              <a:rPr lang="ko-KR" altLang="en-US" sz="1900" dirty="0" err="1" smtClean="0">
                <a:latin typeface="HY강B" pitchFamily="18" charset="-127"/>
                <a:ea typeface="HY강B" pitchFamily="18" charset="-127"/>
              </a:rPr>
              <a:t>주탑을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 상판에 표시해둔 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70mm 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위치에 오도록 붙인다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900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    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체크한 위치 가운데에 </a:t>
            </a:r>
            <a:r>
              <a:rPr lang="ko-KR" altLang="en-US" sz="1900" dirty="0" err="1" smtClean="0">
                <a:latin typeface="HY강B" pitchFamily="18" charset="-127"/>
                <a:ea typeface="HY강B" pitchFamily="18" charset="-127"/>
              </a:rPr>
              <a:t>주탑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 중앙을 맞춘다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 marL="0" indent="0">
              <a:buNone/>
            </a:pPr>
            <a:r>
              <a:rPr lang="en-US" altLang="ko-KR" sz="19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양쪽 똑같이 작업하면 된다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19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ko-KR" sz="4500" dirty="0" smtClean="0">
                <a:latin typeface="HY강B" pitchFamily="18" charset="-127"/>
                <a:ea typeface="HY강B" pitchFamily="18" charset="-127"/>
              </a:rPr>
              <a:t>4.</a:t>
            </a:r>
            <a:r>
              <a:rPr lang="ko-KR" altLang="en-US" sz="4500" dirty="0" smtClean="0">
                <a:latin typeface="HY강B" pitchFamily="18" charset="-127"/>
                <a:ea typeface="HY강B" pitchFamily="18" charset="-127"/>
              </a:rPr>
              <a:t> 만드는 과정</a:t>
            </a:r>
            <a:endParaRPr lang="ko-KR" altLang="en-US" sz="45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050" name="Picture 2" descr="C:\Users\원교재사(영업팀)\Desktop\교량 캡쳐\사장교\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01008"/>
            <a:ext cx="7106880" cy="25038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1534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7). </a:t>
            </a:r>
            <a:r>
              <a:rPr lang="ko-KR" altLang="en-US" sz="1900" dirty="0" err="1" smtClean="0">
                <a:latin typeface="HY강B" pitchFamily="18" charset="-127"/>
                <a:ea typeface="HY강B" pitchFamily="18" charset="-127"/>
              </a:rPr>
              <a:t>주탑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 설치 후 </a:t>
            </a:r>
            <a:r>
              <a:rPr lang="ko-KR" altLang="en-US" sz="1900" dirty="0" err="1" smtClean="0">
                <a:latin typeface="HY강B" pitchFamily="18" charset="-127"/>
                <a:ea typeface="HY강B" pitchFamily="18" charset="-127"/>
              </a:rPr>
              <a:t>주탑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 하단부에 교각기초를 붙인다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    ( 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교각기초를 붙일 때 가운데에 붙이면 된다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.)</a:t>
            </a:r>
            <a:endParaRPr lang="ko-KR" altLang="en-US" sz="19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8194" name="Picture 2" descr="C:\Users\원교재사(영업팀)\Desktop\주택모형A, 교량 사진 및 설명\사장교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08920"/>
            <a:ext cx="6784754" cy="3816424"/>
          </a:xfrm>
          <a:prstGeom prst="rect">
            <a:avLst/>
          </a:prstGeom>
          <a:noFill/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ko-KR" sz="4500" dirty="0" smtClean="0">
                <a:latin typeface="HY강B" pitchFamily="18" charset="-127"/>
                <a:ea typeface="HY강B" pitchFamily="18" charset="-127"/>
              </a:rPr>
              <a:t>4.</a:t>
            </a:r>
            <a:r>
              <a:rPr lang="ko-KR" altLang="en-US" sz="4500" dirty="0" smtClean="0">
                <a:latin typeface="HY강B" pitchFamily="18" charset="-127"/>
                <a:ea typeface="HY강B" pitchFamily="18" charset="-127"/>
              </a:rPr>
              <a:t> 만드는 과정</a:t>
            </a:r>
            <a:endParaRPr lang="ko-KR" altLang="en-US" sz="45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5436096" y="4725144"/>
            <a:ext cx="936104" cy="792088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2051720" y="4149080"/>
            <a:ext cx="10801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자유형 20"/>
          <p:cNvSpPr/>
          <p:nvPr/>
        </p:nvSpPr>
        <p:spPr>
          <a:xfrm>
            <a:off x="3329896" y="4122728"/>
            <a:ext cx="2611061" cy="26428"/>
          </a:xfrm>
          <a:custGeom>
            <a:avLst/>
            <a:gdLst>
              <a:gd name="connsiteX0" fmla="*/ 0 w 2611061"/>
              <a:gd name="connsiteY0" fmla="*/ 26428 h 26428"/>
              <a:gd name="connsiteX1" fmla="*/ 2611061 w 2611061"/>
              <a:gd name="connsiteY1" fmla="*/ 0 h 2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1061" h="26428">
                <a:moveTo>
                  <a:pt x="0" y="26428"/>
                </a:moveTo>
                <a:lnTo>
                  <a:pt x="2611061" y="0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자유형 22"/>
          <p:cNvSpPr/>
          <p:nvPr/>
        </p:nvSpPr>
        <p:spPr>
          <a:xfrm>
            <a:off x="6136523" y="4106872"/>
            <a:ext cx="1057109" cy="21142"/>
          </a:xfrm>
          <a:custGeom>
            <a:avLst/>
            <a:gdLst>
              <a:gd name="connsiteX0" fmla="*/ 0 w 1057109"/>
              <a:gd name="connsiteY0" fmla="*/ 21142 h 21142"/>
              <a:gd name="connsiteX1" fmla="*/ 1057109 w 1057109"/>
              <a:gd name="connsiteY1" fmla="*/ 0 h 2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7109" h="21142">
                <a:moveTo>
                  <a:pt x="0" y="21142"/>
                </a:moveTo>
                <a:lnTo>
                  <a:pt x="1057109" y="0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153400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8).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 탑에 교각 기초를 설치 후 상판에 표시해둔 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5mm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표시에 맞춰 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번 </a:t>
            </a:r>
            <a:endParaRPr lang="en-US" altLang="ko-KR" sz="1900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en-US" altLang="ko-KR" sz="19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설명에서 미리 만든 교각을 붙인다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en-US" altLang="ko-KR" sz="1900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    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양끝을 동일하게 붙이면 된다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19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9218" name="Picture 2" descr="C:\Users\원교재사(영업팀)\Desktop\주택모형A, 교량 사진 및 설명\사장교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36912"/>
            <a:ext cx="7056784" cy="3969441"/>
          </a:xfrm>
          <a:prstGeom prst="rect">
            <a:avLst/>
          </a:prstGeom>
          <a:noFill/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ko-KR" sz="4500" dirty="0" smtClean="0">
                <a:latin typeface="HY강B" pitchFamily="18" charset="-127"/>
                <a:ea typeface="HY강B" pitchFamily="18" charset="-127"/>
              </a:rPr>
              <a:t>4.</a:t>
            </a:r>
            <a:r>
              <a:rPr lang="ko-KR" altLang="en-US" sz="4500" dirty="0" smtClean="0">
                <a:latin typeface="HY강B" pitchFamily="18" charset="-127"/>
                <a:ea typeface="HY강B" pitchFamily="18" charset="-127"/>
              </a:rPr>
              <a:t> 만드는 과정</a:t>
            </a:r>
            <a:endParaRPr lang="ko-KR" altLang="en-US" sz="45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6660232" y="4293096"/>
            <a:ext cx="72008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V="1">
            <a:off x="2339752" y="429309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자유형 7"/>
          <p:cNvSpPr/>
          <p:nvPr/>
        </p:nvSpPr>
        <p:spPr>
          <a:xfrm>
            <a:off x="2320356" y="4011732"/>
            <a:ext cx="946113" cy="5285"/>
          </a:xfrm>
          <a:custGeom>
            <a:avLst/>
            <a:gdLst>
              <a:gd name="connsiteX0" fmla="*/ 0 w 946113"/>
              <a:gd name="connsiteY0" fmla="*/ 0 h 5285"/>
              <a:gd name="connsiteX1" fmla="*/ 946113 w 946113"/>
              <a:gd name="connsiteY1" fmla="*/ 5285 h 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6113" h="5285">
                <a:moveTo>
                  <a:pt x="0" y="0"/>
                </a:moveTo>
                <a:lnTo>
                  <a:pt x="946113" y="5285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3435607" y="4011732"/>
            <a:ext cx="2251644" cy="10571"/>
          </a:xfrm>
          <a:custGeom>
            <a:avLst/>
            <a:gdLst>
              <a:gd name="connsiteX0" fmla="*/ 0 w 2251644"/>
              <a:gd name="connsiteY0" fmla="*/ 10571 h 10571"/>
              <a:gd name="connsiteX1" fmla="*/ 2251644 w 2251644"/>
              <a:gd name="connsiteY1" fmla="*/ 0 h 1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51644" h="10571">
                <a:moveTo>
                  <a:pt x="0" y="10571"/>
                </a:moveTo>
                <a:lnTo>
                  <a:pt x="2251644" y="0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>
            <a:off x="5851103" y="3990590"/>
            <a:ext cx="956684" cy="15856"/>
          </a:xfrm>
          <a:custGeom>
            <a:avLst/>
            <a:gdLst>
              <a:gd name="connsiteX0" fmla="*/ 0 w 956684"/>
              <a:gd name="connsiteY0" fmla="*/ 15856 h 15856"/>
              <a:gd name="connsiteX1" fmla="*/ 956684 w 956684"/>
              <a:gd name="connsiteY1" fmla="*/ 0 h 1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6684" h="15856">
                <a:moveTo>
                  <a:pt x="0" y="15856"/>
                </a:moveTo>
                <a:lnTo>
                  <a:pt x="956684" y="0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8153400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9). 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마지막 단계로 케이블을 끝에서 부터 상판 옆면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(1)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에 맞춰서 순차적으로</a:t>
            </a:r>
            <a:endParaRPr lang="en-US" altLang="ko-KR" sz="1900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    붙인다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    상판 옆을 붙이고 난 후 </a:t>
            </a:r>
            <a:r>
              <a:rPr lang="ko-KR" altLang="en-US" sz="1900" dirty="0" err="1" smtClean="0">
                <a:latin typeface="HY강B" pitchFamily="18" charset="-127"/>
                <a:ea typeface="HY강B" pitchFamily="18" charset="-127"/>
              </a:rPr>
              <a:t>주탑과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 닿는 부위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(2)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도 붙인다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    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케이블을 다 붙이고 나면 조립은 완성이 된다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19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ko-KR" sz="4500" dirty="0" smtClean="0">
                <a:latin typeface="HY강B" pitchFamily="18" charset="-127"/>
                <a:ea typeface="HY강B" pitchFamily="18" charset="-127"/>
              </a:rPr>
              <a:t>4.</a:t>
            </a:r>
            <a:r>
              <a:rPr lang="ko-KR" altLang="en-US" sz="4500" dirty="0" smtClean="0">
                <a:latin typeface="HY강B" pitchFamily="18" charset="-127"/>
                <a:ea typeface="HY강B" pitchFamily="18" charset="-127"/>
              </a:rPr>
              <a:t> 만드는 과정</a:t>
            </a:r>
            <a:endParaRPr lang="ko-KR" altLang="en-US" sz="45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074" name="Picture 2" descr="C:\Users\원교재사(영업팀)\Desktop\교량 캡쳐\사장교\2020-9-7-17;50;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7562850" cy="3067050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2051720" y="414908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220072" y="321297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latin typeface="HY강B" pitchFamily="18" charset="-127"/>
                <a:ea typeface="HY강B" pitchFamily="18" charset="-127"/>
              </a:rPr>
              <a:t>5.</a:t>
            </a:r>
            <a:r>
              <a:rPr lang="ko-KR" altLang="en-US" sz="4500" dirty="0" smtClean="0">
                <a:latin typeface="HY강B" pitchFamily="18" charset="-127"/>
                <a:ea typeface="HY강B" pitchFamily="18" charset="-127"/>
              </a:rPr>
              <a:t> 완성</a:t>
            </a:r>
            <a:endParaRPr lang="ko-KR" altLang="en-US" sz="45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1266" name="Picture 2" descr="C:\Users\원교재사(영업팀)\Desktop\주택모형A, 교량 사진 및 설명\사장교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928658" cy="2664296"/>
          </a:xfrm>
          <a:prstGeom prst="rect">
            <a:avLst/>
          </a:prstGeom>
          <a:noFill/>
        </p:spPr>
      </p:pic>
      <p:pic>
        <p:nvPicPr>
          <p:cNvPr id="11267" name="Picture 3" descr="C:\Users\원교재사(영업팀)\Desktop\주택모형A, 교량 사진 및 설명\사장교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5277" y="4077072"/>
            <a:ext cx="6508723" cy="2780928"/>
          </a:xfrm>
          <a:prstGeom prst="rect">
            <a:avLst/>
          </a:prstGeom>
          <a:noFill/>
        </p:spPr>
      </p:pic>
      <p:sp>
        <p:nvSpPr>
          <p:cNvPr id="7" name="자유형 6"/>
          <p:cNvSpPr/>
          <p:nvPr/>
        </p:nvSpPr>
        <p:spPr>
          <a:xfrm>
            <a:off x="4190593" y="2699191"/>
            <a:ext cx="459644" cy="117357"/>
          </a:xfrm>
          <a:custGeom>
            <a:avLst/>
            <a:gdLst>
              <a:gd name="connsiteX0" fmla="*/ 459644 w 459644"/>
              <a:gd name="connsiteY0" fmla="*/ 117357 h 117357"/>
              <a:gd name="connsiteX1" fmla="*/ 0 w 459644"/>
              <a:gd name="connsiteY1" fmla="*/ 0 h 11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9644" h="117357">
                <a:moveTo>
                  <a:pt x="459644" y="117357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2411760" y="2276872"/>
            <a:ext cx="911955" cy="216783"/>
          </a:xfrm>
          <a:custGeom>
            <a:avLst/>
            <a:gdLst>
              <a:gd name="connsiteX0" fmla="*/ 911955 w 911955"/>
              <a:gd name="connsiteY0" fmla="*/ 216783 h 216783"/>
              <a:gd name="connsiteX1" fmla="*/ 26894 w 911955"/>
              <a:gd name="connsiteY1" fmla="*/ 35859 h 2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1955" h="216783">
                <a:moveTo>
                  <a:pt x="911955" y="216783"/>
                </a:moveTo>
                <a:cubicBezTo>
                  <a:pt x="455977" y="108391"/>
                  <a:pt x="0" y="0"/>
                  <a:pt x="26894" y="35859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>
            <a:off x="1672325" y="2158864"/>
            <a:ext cx="83127" cy="7335"/>
          </a:xfrm>
          <a:custGeom>
            <a:avLst/>
            <a:gdLst>
              <a:gd name="connsiteX0" fmla="*/ 0 w 83127"/>
              <a:gd name="connsiteY0" fmla="*/ 2445 h 7335"/>
              <a:gd name="connsiteX1" fmla="*/ 83127 w 83127"/>
              <a:gd name="connsiteY1" fmla="*/ 7335 h 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27" h="7335">
                <a:moveTo>
                  <a:pt x="0" y="2445"/>
                </a:moveTo>
                <a:cubicBezTo>
                  <a:pt x="26079" y="1222"/>
                  <a:pt x="52158" y="0"/>
                  <a:pt x="83127" y="7335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>
            <a:off x="4259050" y="5046314"/>
            <a:ext cx="146695" cy="4890"/>
          </a:xfrm>
          <a:custGeom>
            <a:avLst/>
            <a:gdLst>
              <a:gd name="connsiteX0" fmla="*/ 0 w 146695"/>
              <a:gd name="connsiteY0" fmla="*/ 0 h 4890"/>
              <a:gd name="connsiteX1" fmla="*/ 146695 w 146695"/>
              <a:gd name="connsiteY1" fmla="*/ 4890 h 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695" h="4890">
                <a:moveTo>
                  <a:pt x="0" y="0"/>
                </a:moveTo>
                <a:cubicBezTo>
                  <a:pt x="41971" y="1630"/>
                  <a:pt x="80682" y="1630"/>
                  <a:pt x="146695" y="4890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자유형 13"/>
          <p:cNvSpPr/>
          <p:nvPr/>
        </p:nvSpPr>
        <p:spPr>
          <a:xfrm>
            <a:off x="5535298" y="5036535"/>
            <a:ext cx="674798" cy="4890"/>
          </a:xfrm>
          <a:custGeom>
            <a:avLst/>
            <a:gdLst>
              <a:gd name="connsiteX0" fmla="*/ 0 w 674798"/>
              <a:gd name="connsiteY0" fmla="*/ 0 h 4890"/>
              <a:gd name="connsiteX1" fmla="*/ 674798 w 674798"/>
              <a:gd name="connsiteY1" fmla="*/ 4890 h 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4798" h="4890">
                <a:moveTo>
                  <a:pt x="0" y="0"/>
                </a:moveTo>
                <a:lnTo>
                  <a:pt x="674798" y="4890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연결선 17"/>
          <p:cNvCxnSpPr/>
          <p:nvPr/>
        </p:nvCxnSpPr>
        <p:spPr>
          <a:xfrm flipH="1">
            <a:off x="7236296" y="5013176"/>
            <a:ext cx="2880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latin typeface="HY강B" pitchFamily="18" charset="-127"/>
                <a:ea typeface="HY강B" pitchFamily="18" charset="-127"/>
              </a:rPr>
              <a:t>6.</a:t>
            </a:r>
            <a:r>
              <a:rPr lang="ko-KR" altLang="en-US" sz="4500" dirty="0" smtClean="0">
                <a:latin typeface="HY강B" pitchFamily="18" charset="-127"/>
                <a:ea typeface="HY강B" pitchFamily="18" charset="-127"/>
              </a:rPr>
              <a:t> 완성 후 꾸미기</a:t>
            </a:r>
            <a:endParaRPr lang="ko-KR" altLang="en-US" sz="45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5123" name="Picture 3" descr="C:\Users\원교재사(영업팀)\Desktop\교량 캡쳐\사장교\2020-9-7-18;33;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852936"/>
            <a:ext cx="6958247" cy="3888432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683568" y="1772816"/>
            <a:ext cx="748883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완성 후 교량을 사인펜을 이용하여 칠하거나 색지를 입혀 꾸미게 되면 더욱 더 예쁜 교량이 완성 된다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9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준비해둔 장식품으로 꾸미면 더욱 더 모양이 살아 난다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19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latin typeface="HY강B" pitchFamily="18" charset="-127"/>
                <a:ea typeface="HY강B" pitchFamily="18" charset="-127"/>
              </a:rPr>
              <a:t>7.</a:t>
            </a:r>
            <a:r>
              <a:rPr lang="ko-KR" altLang="en-US" sz="4500" dirty="0" smtClean="0">
                <a:latin typeface="HY강B" pitchFamily="18" charset="-127"/>
                <a:ea typeface="HY강B" pitchFamily="18" charset="-127"/>
              </a:rPr>
              <a:t> 평가</a:t>
            </a:r>
            <a:endParaRPr lang="ko-KR" altLang="en-US" sz="4500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="" xmlns:a16="http://schemas.microsoft.com/office/drawing/2014/main" id="{5C5F5322-2544-4DF1-93FB-1C8A09866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974990"/>
              </p:ext>
            </p:extLst>
          </p:nvPr>
        </p:nvGraphicFramePr>
        <p:xfrm>
          <a:off x="179512" y="1700808"/>
          <a:ext cx="8671817" cy="495303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34567">
                  <a:extLst>
                    <a:ext uri="{9D8B030D-6E8A-4147-A177-3AD203B41FA5}">
                      <a16:colId xmlns="" xmlns:a16="http://schemas.microsoft.com/office/drawing/2014/main" val="3719835437"/>
                    </a:ext>
                  </a:extLst>
                </a:gridCol>
                <a:gridCol w="4604050">
                  <a:extLst>
                    <a:ext uri="{9D8B030D-6E8A-4147-A177-3AD203B41FA5}">
                      <a16:colId xmlns="" xmlns:a16="http://schemas.microsoft.com/office/drawing/2014/main" val="3888806933"/>
                    </a:ext>
                  </a:extLst>
                </a:gridCol>
                <a:gridCol w="1044400">
                  <a:extLst>
                    <a:ext uri="{9D8B030D-6E8A-4147-A177-3AD203B41FA5}">
                      <a16:colId xmlns="" xmlns:a16="http://schemas.microsoft.com/office/drawing/2014/main" val="3889767733"/>
                    </a:ext>
                  </a:extLst>
                </a:gridCol>
                <a:gridCol w="1044400">
                  <a:extLst>
                    <a:ext uri="{9D8B030D-6E8A-4147-A177-3AD203B41FA5}">
                      <a16:colId xmlns="" xmlns:a16="http://schemas.microsoft.com/office/drawing/2014/main" val="160860833"/>
                    </a:ext>
                  </a:extLst>
                </a:gridCol>
                <a:gridCol w="1044400">
                  <a:extLst>
                    <a:ext uri="{9D8B030D-6E8A-4147-A177-3AD203B41FA5}">
                      <a16:colId xmlns="" xmlns:a16="http://schemas.microsoft.com/office/drawing/2014/main" val="322291151"/>
                    </a:ext>
                  </a:extLst>
                </a:gridCol>
              </a:tblGrid>
              <a:tr h="455613">
                <a:tc rowSpan="2"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번호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평가할 내용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평가 기준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57510"/>
                  </a:ext>
                </a:extLst>
              </a:tr>
              <a:tr h="4556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kern="1200" spc="-6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</a:t>
                      </a:r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kern="1200" spc="-6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kern="1200" spc="-6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89356141"/>
                  </a:ext>
                </a:extLst>
              </a:tr>
              <a:tr h="600399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ko-KR" altLang="en-US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실습 준비물을 </a:t>
                      </a:r>
                      <a:r>
                        <a:rPr kumimoji="1" lang="ko-KR" altLang="en-US" sz="2000" kern="1200" spc="-6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빠지지 않게 갖추었는가</a:t>
                      </a:r>
                      <a:r>
                        <a:rPr kumimoji="1" lang="en-US" altLang="ko-KR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?</a:t>
                      </a:r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9506350"/>
                  </a:ext>
                </a:extLst>
              </a:tr>
              <a:tr h="600399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ko-KR" altLang="en-US" sz="2000" kern="1200" spc="-6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순서에 맞게 조립을</a:t>
                      </a:r>
                      <a:r>
                        <a:rPr kumimoji="1" lang="ko-KR" altLang="en-US" sz="2000" kern="1200" spc="-6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2000" kern="1200" spc="-6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하였는가</a:t>
                      </a:r>
                      <a:r>
                        <a:rPr kumimoji="1" lang="en-US" altLang="ko-KR" sz="2000" kern="1200" spc="-6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?</a:t>
                      </a:r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kumimoji="1" lang="ko-KR" altLang="en-US" sz="2000" kern="1200" spc="-6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97522615"/>
                  </a:ext>
                </a:extLst>
              </a:tr>
              <a:tr h="600399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ko-KR" altLang="en-US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완성품의 </a:t>
                      </a:r>
                      <a:r>
                        <a:rPr kumimoji="1" lang="ko-KR" altLang="en-US" sz="2000" kern="1200" spc="-6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모양은 </a:t>
                      </a:r>
                      <a:r>
                        <a:rPr kumimoji="1" lang="ko-KR" altLang="en-US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적당한가</a:t>
                      </a:r>
                      <a:r>
                        <a:rPr kumimoji="1" lang="en-US" altLang="ko-KR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kumimoji="1" lang="ko-KR" altLang="en-US" sz="2000" kern="1200" spc="-6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60933236"/>
                  </a:ext>
                </a:extLst>
              </a:tr>
              <a:tr h="600399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ko-KR" altLang="en-US" sz="2000" kern="1200" spc="-6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주어진 </a:t>
                      </a:r>
                      <a:r>
                        <a:rPr kumimoji="1" lang="ko-KR" altLang="en-US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실습 시간 내에 완성하였는가</a:t>
                      </a:r>
                      <a:r>
                        <a:rPr kumimoji="1" lang="en-US" altLang="ko-KR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?</a:t>
                      </a:r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3221925"/>
                  </a:ext>
                </a:extLst>
              </a:tr>
              <a:tr h="82010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ko-KR" altLang="en-US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정리정돈을 </a:t>
                      </a:r>
                      <a:r>
                        <a:rPr kumimoji="1" lang="ko-KR" altLang="en-US" sz="2000" kern="1200" spc="-6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하며 </a:t>
                      </a:r>
                      <a:r>
                        <a:rPr kumimoji="1" lang="ko-KR" altLang="en-US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안전하게</a:t>
                      </a:r>
                      <a:r>
                        <a:rPr kumimoji="1" lang="en-US" altLang="ko-KR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/>
                      </a:r>
                      <a:br>
                        <a:rPr kumimoji="1" lang="en-US" altLang="ko-KR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kumimoji="1" lang="ko-KR" altLang="en-US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실습하였는가</a:t>
                      </a:r>
                      <a:r>
                        <a:rPr kumimoji="1" lang="en-US" altLang="ko-KR" sz="2000" kern="1200" spc="-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?</a:t>
                      </a:r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7092386"/>
                  </a:ext>
                </a:extLst>
              </a:tr>
              <a:tr h="82010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kern="1200" spc="-6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</a:t>
                      </a:r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kern="1200" spc="-6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총    점</a:t>
                      </a:r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kumimoji="1" lang="ko-KR" altLang="en-US" sz="2000" kern="1200" spc="-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500" dirty="0" smtClean="0">
                <a:latin typeface="HY강B" pitchFamily="18" charset="-127"/>
                <a:ea typeface="HY강B" pitchFamily="18" charset="-127"/>
              </a:rPr>
              <a:t>목</a:t>
            </a:r>
            <a:r>
              <a:rPr lang="en-US" altLang="ko-KR" sz="4500" dirty="0" smtClean="0">
                <a:latin typeface="HY강B" pitchFamily="18" charset="-127"/>
                <a:ea typeface="HY강B" pitchFamily="18" charset="-127"/>
              </a:rPr>
              <a:t>		</a:t>
            </a:r>
            <a:r>
              <a:rPr lang="ko-KR" altLang="en-US" sz="4500" dirty="0" smtClean="0">
                <a:latin typeface="HY강B" pitchFamily="18" charset="-127"/>
                <a:ea typeface="HY강B" pitchFamily="18" charset="-127"/>
              </a:rPr>
              <a:t>차</a:t>
            </a:r>
            <a:endParaRPr lang="ko-KR" altLang="en-US" sz="45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816224"/>
            <a:ext cx="8153400" cy="413305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ko-KR" altLang="en-US" sz="3500" dirty="0" smtClean="0">
                <a:latin typeface="HY강B" pitchFamily="18" charset="-127"/>
                <a:ea typeface="HY강B" pitchFamily="18" charset="-127"/>
              </a:rPr>
              <a:t>사장교란</a:t>
            </a:r>
            <a:r>
              <a:rPr lang="en-US" altLang="ko-KR" sz="3500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pPr marL="514350" indent="-514350">
              <a:buAutoNum type="arabicPeriod"/>
            </a:pPr>
            <a:r>
              <a:rPr lang="ko-KR" altLang="en-US" sz="3500" dirty="0" smtClean="0">
                <a:latin typeface="HY강B" pitchFamily="18" charset="-127"/>
                <a:ea typeface="HY강B" pitchFamily="18" charset="-127"/>
              </a:rPr>
              <a:t>실습 시 유의 사항</a:t>
            </a:r>
            <a:endParaRPr lang="en-US" altLang="ko-KR" sz="3500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AutoNum type="arabicPeriod"/>
            </a:pPr>
            <a:r>
              <a:rPr lang="ko-KR" altLang="en-US" sz="3500" dirty="0" smtClean="0">
                <a:latin typeface="HY강B" pitchFamily="18" charset="-127"/>
                <a:ea typeface="HY강B" pitchFamily="18" charset="-127"/>
              </a:rPr>
              <a:t>준비물 확인 </a:t>
            </a:r>
            <a:endParaRPr lang="en-US" altLang="ko-KR" sz="3500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AutoNum type="arabicPeriod"/>
            </a:pPr>
            <a:r>
              <a:rPr lang="ko-KR" altLang="en-US" sz="3500" dirty="0" smtClean="0">
                <a:latin typeface="HY강B" pitchFamily="18" charset="-127"/>
                <a:ea typeface="HY강B" pitchFamily="18" charset="-127"/>
              </a:rPr>
              <a:t>만드는 과정</a:t>
            </a:r>
            <a:endParaRPr lang="en-US" altLang="ko-KR" sz="3500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AutoNum type="arabicPeriod"/>
            </a:pPr>
            <a:r>
              <a:rPr lang="ko-KR" altLang="en-US" sz="3500" dirty="0" smtClean="0">
                <a:latin typeface="HY강B" pitchFamily="18" charset="-127"/>
                <a:ea typeface="HY강B" pitchFamily="18" charset="-127"/>
              </a:rPr>
              <a:t>완성</a:t>
            </a:r>
            <a:endParaRPr lang="en-US" altLang="ko-KR" sz="3500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AutoNum type="arabicPeriod"/>
            </a:pPr>
            <a:r>
              <a:rPr lang="ko-KR" altLang="en-US" sz="3500" dirty="0" smtClean="0">
                <a:latin typeface="HY강B" pitchFamily="18" charset="-127"/>
                <a:ea typeface="HY강B" pitchFamily="18" charset="-127"/>
              </a:rPr>
              <a:t>완성 후 꾸미기  </a:t>
            </a:r>
            <a:endParaRPr lang="en-US" altLang="ko-KR" sz="3500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AutoNum type="arabicPeriod"/>
            </a:pPr>
            <a:r>
              <a:rPr lang="ko-KR" altLang="en-US" sz="3500" dirty="0" smtClean="0">
                <a:latin typeface="HY강B" pitchFamily="18" charset="-127"/>
                <a:ea typeface="HY강B" pitchFamily="18" charset="-127"/>
              </a:rPr>
              <a:t>평가</a:t>
            </a:r>
            <a:endParaRPr lang="ko-KR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28700" indent="-1028700"/>
            <a:r>
              <a:rPr lang="en-US" altLang="ko-KR" sz="4500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4500" dirty="0" smtClean="0">
                <a:latin typeface="HY강B" pitchFamily="18" charset="-127"/>
                <a:ea typeface="HY강B" pitchFamily="18" charset="-127"/>
              </a:rPr>
              <a:t>사장교란</a:t>
            </a:r>
            <a:r>
              <a:rPr lang="en-US" altLang="ko-KR" sz="4500" dirty="0" smtClean="0">
                <a:latin typeface="HY강B" pitchFamily="18" charset="-127"/>
                <a:ea typeface="HY강B" pitchFamily="18" charset="-127"/>
              </a:rPr>
              <a:t>?</a:t>
            </a:r>
            <a:endParaRPr lang="ko-KR" altLang="en-US" sz="45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816224"/>
            <a:ext cx="8279832" cy="470912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arabicParenR"/>
            </a:pPr>
            <a:r>
              <a:rPr lang="ko-KR" altLang="en-US" sz="28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주탑에서</a:t>
            </a:r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비스듬히 뻗친 줄로 다리 상판과 </a:t>
            </a:r>
            <a:r>
              <a:rPr lang="ko-KR" altLang="en-US" sz="28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주탑을</a:t>
            </a:r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고정하는 교량</a:t>
            </a:r>
            <a:endParaRPr lang="en-US" altLang="ko-KR" sz="28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514350" indent="-514350">
              <a:buNone/>
            </a:pPr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endParaRPr lang="en-US" altLang="ko-KR" sz="28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514350" indent="-514350">
              <a:buNone/>
            </a:pPr>
            <a:r>
              <a:rPr lang="en-US" altLang="ko-KR" sz="2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r>
              <a:rPr lang="ko-KR" altLang="en-US" sz="2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예</a:t>
            </a:r>
            <a:r>
              <a:rPr lang="en-US" altLang="ko-KR" sz="2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r>
              <a:rPr lang="ko-KR" altLang="en-US" sz="2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서해대교 </a:t>
            </a:r>
            <a:r>
              <a:rPr lang="en-US" altLang="ko-KR" sz="2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                        </a:t>
            </a:r>
            <a:r>
              <a:rPr lang="ko-KR" altLang="en-US" sz="2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올림픽대교</a:t>
            </a:r>
            <a:r>
              <a:rPr lang="en-US" altLang="ko-KR" sz="2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r>
              <a:rPr lang="ko-KR" altLang="en-US" sz="2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pPr marL="0" indent="0">
              <a:buNone/>
            </a:pPr>
            <a:endParaRPr lang="en-US" altLang="ko-KR" sz="28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026" name="Picture 2" descr="C:\Users\원교재사(영업팀)\Desktop\서해대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05064"/>
            <a:ext cx="4248472" cy="2749939"/>
          </a:xfrm>
          <a:prstGeom prst="rect">
            <a:avLst/>
          </a:prstGeom>
          <a:noFill/>
        </p:spPr>
      </p:pic>
      <p:pic>
        <p:nvPicPr>
          <p:cNvPr id="4" name="Picture 2" descr="C:\Users\원교재사(영업팀)\Desktop\교량 캡쳐\올림픽대교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05064"/>
            <a:ext cx="4680520" cy="2744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72565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28700" indent="-1028700"/>
            <a:r>
              <a:rPr lang="en-US" altLang="ko-KR" sz="45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4500" dirty="0" smtClean="0">
                <a:latin typeface="HY강B" pitchFamily="18" charset="-127"/>
                <a:ea typeface="HY강B" pitchFamily="18" charset="-127"/>
              </a:rPr>
              <a:t>실습 시 유의사항 </a:t>
            </a:r>
            <a:endParaRPr lang="ko-KR" altLang="en-US" sz="45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2420888"/>
            <a:ext cx="8279832" cy="3484984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arabicParenR"/>
            </a:pPr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설명서를 반드시 먼저 읽고 시작한다</a:t>
            </a:r>
            <a:r>
              <a:rPr lang="en-US" altLang="ko-KR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571500" indent="-571500">
              <a:buFont typeface="+mj-lt"/>
              <a:buAutoNum type="arabicParenR"/>
            </a:pPr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안전사고에 유의하여 실습을 진행한다</a:t>
            </a:r>
            <a:r>
              <a:rPr lang="en-US" altLang="ko-KR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571500" indent="-571500">
              <a:buFont typeface="+mj-lt"/>
              <a:buAutoNum type="arabicParenR"/>
            </a:pPr>
            <a:r>
              <a:rPr lang="ko-KR" altLang="en-US" sz="28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우드락</a:t>
            </a:r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접착제 사용시 눈에 들어가지 않도록 주의한다</a:t>
            </a:r>
            <a:r>
              <a:rPr lang="en-US" altLang="ko-KR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571500" indent="-571500">
              <a:buFont typeface="+mj-lt"/>
              <a:buAutoNum type="arabicParenR"/>
            </a:pPr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실습 후에 정리정돈을 한다</a:t>
            </a:r>
            <a:r>
              <a:rPr lang="en-US" altLang="ko-KR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28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571500" indent="-571500">
              <a:buFont typeface="+mj-lt"/>
              <a:buAutoNum type="arabicParenR"/>
            </a:pPr>
            <a:r>
              <a:rPr lang="ko-KR" altLang="en-US" sz="28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우드락</a:t>
            </a:r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접착제 사용시 종이에 적당량을 덜어낸 후에 막대로 찍어 사용한다</a:t>
            </a:r>
            <a:r>
              <a:rPr lang="en-US" altLang="ko-KR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</a:p>
          <a:p>
            <a:pPr marL="0" indent="0">
              <a:buNone/>
            </a:pPr>
            <a:endParaRPr lang="en-US" altLang="ko-KR" sz="28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725657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28700" indent="-1028700"/>
            <a:r>
              <a:rPr lang="en-US" altLang="ko-KR" sz="4500" dirty="0" smtClean="0">
                <a:latin typeface="HY강B" pitchFamily="18" charset="-127"/>
                <a:ea typeface="HY강B" pitchFamily="18" charset="-127"/>
              </a:rPr>
              <a:t> 3. </a:t>
            </a:r>
            <a:r>
              <a:rPr lang="ko-KR" altLang="en-US" sz="4500" dirty="0" smtClean="0">
                <a:latin typeface="HY강B" pitchFamily="18" charset="-127"/>
                <a:ea typeface="HY강B" pitchFamily="18" charset="-127"/>
              </a:rPr>
              <a:t>준비물 확인</a:t>
            </a:r>
            <a:endParaRPr lang="ko-KR" altLang="en-US" sz="45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8352928" cy="3600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준비물을 펼쳐 수량이 맞는지 확인한다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.             *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실습시간  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시간</a:t>
            </a:r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Font typeface="+mj-lt"/>
              <a:buAutoNum type="arabicParenR"/>
            </a:pPr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Font typeface="+mj-lt"/>
              <a:buAutoNum type="arabicParenR"/>
            </a:pPr>
            <a:r>
              <a:rPr lang="ko-KR" altLang="en-US" sz="2000" dirty="0" err="1" smtClean="0">
                <a:latin typeface="HY강B" pitchFamily="18" charset="-127"/>
                <a:ea typeface="HY강B" pitchFamily="18" charset="-127"/>
              </a:rPr>
              <a:t>구성품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케이블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 4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개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중앙 케이블 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개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000" dirty="0" err="1" smtClean="0">
                <a:latin typeface="HY강B" pitchFamily="18" charset="-127"/>
                <a:ea typeface="HY강B" pitchFamily="18" charset="-127"/>
              </a:rPr>
              <a:t>주탑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4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개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교각 기초 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8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개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교각 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8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개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상판 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개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000" dirty="0" err="1" smtClean="0">
                <a:latin typeface="HY강B" pitchFamily="18" charset="-127"/>
                <a:ea typeface="HY강B" pitchFamily="18" charset="-127"/>
              </a:rPr>
              <a:t>우드락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접착제 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개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)</a:t>
            </a:r>
          </a:p>
          <a:p>
            <a:pPr marL="514350" indent="-514350">
              <a:buNone/>
            </a:pP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                                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                     </a:t>
            </a:r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 *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기타 준비물 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	   </a:t>
            </a:r>
            <a:r>
              <a:rPr lang="ko-KR" altLang="en-US" sz="2000" dirty="0" err="1" smtClean="0">
                <a:latin typeface="HY강B" pitchFamily="18" charset="-127"/>
                <a:ea typeface="HY강B" pitchFamily="18" charset="-127"/>
              </a:rPr>
              <a:t>강철자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완성 후 꾸밀 수 있는 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12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색 사인펜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또는 완성 후 </a:t>
            </a:r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       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꾸밀 수 있는 장식품</a:t>
            </a:r>
          </a:p>
          <a:p>
            <a:pPr>
              <a:buNone/>
            </a:pPr>
            <a:endParaRPr lang="ko-KR" altLang="en-US" sz="20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28700" indent="-1028700"/>
            <a:r>
              <a:rPr lang="en-US" altLang="ko-KR" sz="4500" dirty="0" smtClean="0">
                <a:latin typeface="HY강B" pitchFamily="18" charset="-127"/>
                <a:ea typeface="HY강B" pitchFamily="18" charset="-127"/>
              </a:rPr>
              <a:t> 3. </a:t>
            </a:r>
            <a:r>
              <a:rPr lang="ko-KR" altLang="en-US" sz="4500" dirty="0" smtClean="0">
                <a:latin typeface="HY강B" pitchFamily="18" charset="-127"/>
                <a:ea typeface="HY강B" pitchFamily="18" charset="-127"/>
              </a:rPr>
              <a:t>준비물 확인</a:t>
            </a:r>
            <a:endParaRPr lang="ko-KR" altLang="en-US" sz="45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098" name="Picture 2" descr="C:\Users\원교재사(영업팀)\Desktop\교량 캡쳐\사장교\구성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253370" cy="2520280"/>
          </a:xfrm>
          <a:prstGeom prst="rect">
            <a:avLst/>
          </a:prstGeom>
          <a:noFill/>
        </p:spPr>
      </p:pic>
      <p:pic>
        <p:nvPicPr>
          <p:cNvPr id="4099" name="Picture 3" descr="C:\Users\원교재사(영업팀)\Desktop\교량 캡쳐\사장교\주탑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116322"/>
            <a:ext cx="4710061" cy="2741678"/>
          </a:xfrm>
          <a:prstGeom prst="rect">
            <a:avLst/>
          </a:prstGeom>
          <a:noFill/>
        </p:spPr>
      </p:pic>
      <p:pic>
        <p:nvPicPr>
          <p:cNvPr id="4100" name="Picture 4" descr="C:\Users\원교재사(영업팀)\Desktop\교량 캡쳐\사장교\기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204864"/>
            <a:ext cx="4171298" cy="1480138"/>
          </a:xfrm>
          <a:prstGeom prst="rect">
            <a:avLst/>
          </a:prstGeom>
          <a:noFill/>
        </p:spPr>
      </p:pic>
      <p:pic>
        <p:nvPicPr>
          <p:cNvPr id="4101" name="Picture 5" descr="C:\Users\원교재사(영업팀)\Desktop\교량 캡쳐\사장교\교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682048"/>
            <a:ext cx="3456384" cy="21759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357301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36450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707904" y="206084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36450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06084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51720" y="206084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923928" y="170080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구성품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latin typeface="HY강B" pitchFamily="18" charset="-127"/>
                <a:ea typeface="HY강B" pitchFamily="18" charset="-127"/>
              </a:rPr>
              <a:t>4.</a:t>
            </a:r>
            <a:r>
              <a:rPr lang="ko-KR" altLang="en-US" sz="4500" dirty="0" smtClean="0">
                <a:latin typeface="HY강B" pitchFamily="18" charset="-127"/>
                <a:ea typeface="HY강B" pitchFamily="18" charset="-127"/>
              </a:rPr>
              <a:t> 만드는 과정</a:t>
            </a:r>
            <a:endParaRPr lang="ko-KR" altLang="en-US" sz="45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7227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1). 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교각을 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개 겹쳐 붙인다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 marL="0" indent="0">
              <a:buNone/>
            </a:pP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    8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개를 전부 겹쳐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만들게 되면 총 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4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개의 교각이 나온다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2000" dirty="0" smtClean="0">
              <a:latin typeface="HY강B" pitchFamily="18" charset="-127"/>
              <a:ea typeface="HY강B" pitchFamily="18" charset="-127"/>
            </a:endParaRPr>
          </a:p>
          <a:p>
            <a:endParaRPr lang="ko-KR" altLang="en-US" sz="20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6146" name="Picture 2" descr="C:\Users\원교재사(영업팀)\Desktop\교량 캡쳐\트러스교\KakaoTalk_20200907_205312677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80928"/>
            <a:ext cx="6336704" cy="35643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2). 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붙인 교각을 교각 기초에 수직으로 붙인다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900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    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여기에서 주의해야 할 점은 기초에 붙일 때 중간에 붙이지 않는다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    ( 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그림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1  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참조 왼쪽 안에서 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5mm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정도 간격을 띄고 붙인다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.)</a:t>
            </a:r>
            <a:endParaRPr lang="ko-KR" altLang="en-US" sz="19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ko-KR" sz="4500" dirty="0" smtClean="0">
                <a:latin typeface="HY강B" pitchFamily="18" charset="-127"/>
                <a:ea typeface="HY강B" pitchFamily="18" charset="-127"/>
              </a:rPr>
              <a:t>4.</a:t>
            </a:r>
            <a:r>
              <a:rPr lang="ko-KR" altLang="en-US" sz="4500" dirty="0" smtClean="0">
                <a:latin typeface="HY강B" pitchFamily="18" charset="-127"/>
                <a:ea typeface="HY강B" pitchFamily="18" charset="-127"/>
              </a:rPr>
              <a:t> 만드는 과정</a:t>
            </a:r>
            <a:endParaRPr lang="ko-KR" altLang="en-US" sz="45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26" name="Picture 2" descr="C:\Users\원교재사(영업팀)\Desktop\교량 캡쳐\KakaoTalk_20200904_160711434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140968"/>
            <a:ext cx="6120000" cy="3442500"/>
          </a:xfrm>
          <a:prstGeom prst="rect">
            <a:avLst/>
          </a:prstGeom>
          <a:noFill/>
        </p:spPr>
      </p:pic>
      <p:sp>
        <p:nvSpPr>
          <p:cNvPr id="8" name="타원 7"/>
          <p:cNvSpPr/>
          <p:nvPr/>
        </p:nvSpPr>
        <p:spPr>
          <a:xfrm>
            <a:off x="4067944" y="4581128"/>
            <a:ext cx="576064" cy="64807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419872" y="58772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그림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534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3). 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붙인 교각을 서로 가까운 방향으로 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개씩 서로 붙여 준다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    2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개씩 다 붙이면 교각 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1900" dirty="0" smtClean="0">
                <a:latin typeface="HY강B" pitchFamily="18" charset="-127"/>
                <a:ea typeface="HY강B" pitchFamily="18" charset="-127"/>
              </a:rPr>
              <a:t>세트가 나온다</a:t>
            </a:r>
            <a:r>
              <a:rPr lang="en-US" altLang="ko-KR" sz="1900" dirty="0" smtClean="0">
                <a:latin typeface="HY강B" pitchFamily="18" charset="-127"/>
                <a:ea typeface="HY강B" pitchFamily="18" charset="-127"/>
              </a:rPr>
              <a:t>.</a:t>
            </a: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ko-KR" sz="4500" dirty="0" smtClean="0">
                <a:latin typeface="HY강B" pitchFamily="18" charset="-127"/>
                <a:ea typeface="HY강B" pitchFamily="18" charset="-127"/>
              </a:rPr>
              <a:t>4.</a:t>
            </a:r>
            <a:r>
              <a:rPr lang="ko-KR" altLang="en-US" sz="4500" dirty="0" smtClean="0">
                <a:latin typeface="HY강B" pitchFamily="18" charset="-127"/>
                <a:ea typeface="HY강B" pitchFamily="18" charset="-127"/>
              </a:rPr>
              <a:t> 만드는 과정</a:t>
            </a:r>
            <a:endParaRPr lang="ko-KR" altLang="en-US" sz="45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050" name="Picture 2" descr="C:\Users\원교재사(영업팀)\Desktop\교량 캡쳐\KakaoTalk_20200904_160711434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866821"/>
            <a:ext cx="6120000" cy="34424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1070</TotalTime>
  <Words>511</Words>
  <Application>Microsoft Office PowerPoint</Application>
  <PresentationFormat>화면 슬라이드 쇼(4:3)</PresentationFormat>
  <Paragraphs>106</Paragraphs>
  <Slides>18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가을</vt:lpstr>
      <vt:lpstr>사장교 만들기 </vt:lpstr>
      <vt:lpstr>목  차</vt:lpstr>
      <vt:lpstr>1. 사장교란?</vt:lpstr>
      <vt:lpstr>2. 실습 시 유의사항 </vt:lpstr>
      <vt:lpstr> 3. 준비물 확인</vt:lpstr>
      <vt:lpstr> 3. 준비물 확인</vt:lpstr>
      <vt:lpstr>4. 만드는 과정</vt:lpstr>
      <vt:lpstr>4. 만드는 과정</vt:lpstr>
      <vt:lpstr>4. 만드는 과정</vt:lpstr>
      <vt:lpstr>4. 만드는 과정</vt:lpstr>
      <vt:lpstr>4. 만드는 과정</vt:lpstr>
      <vt:lpstr>4. 만드는 과정</vt:lpstr>
      <vt:lpstr>4. 만드는 과정</vt:lpstr>
      <vt:lpstr>4. 만드는 과정</vt:lpstr>
      <vt:lpstr>4. 만드는 과정</vt:lpstr>
      <vt:lpstr>5. 완성</vt:lpstr>
      <vt:lpstr>6. 완성 후 꾸미기</vt:lpstr>
      <vt:lpstr>7. 평가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사장교 만들기 </dc:title>
  <dc:creator>원교재사(영업팀)</dc:creator>
  <cp:lastModifiedBy>wonn</cp:lastModifiedBy>
  <cp:revision>145</cp:revision>
  <dcterms:created xsi:type="dcterms:W3CDTF">2020-09-02T02:57:29Z</dcterms:created>
  <dcterms:modified xsi:type="dcterms:W3CDTF">2020-09-14T01:41:09Z</dcterms:modified>
</cp:coreProperties>
</file>