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0" r:id="rId3"/>
    <p:sldId id="282" r:id="rId4"/>
    <p:sldId id="285" r:id="rId5"/>
    <p:sldId id="286" r:id="rId6"/>
    <p:sldId id="288" r:id="rId7"/>
    <p:sldId id="289" r:id="rId8"/>
    <p:sldId id="300" r:id="rId9"/>
    <p:sldId id="261" r:id="rId10"/>
    <p:sldId id="262" r:id="rId11"/>
    <p:sldId id="263" r:id="rId12"/>
    <p:sldId id="290" r:id="rId13"/>
    <p:sldId id="291" r:id="rId14"/>
    <p:sldId id="293" r:id="rId15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20B90-943F-4BB2-A42B-561733381069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CD7C7-DECC-497A-AB81-B231087CEBF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ko-KR" altLang="en-US" dirty="0" smtClean="0"/>
          </a:p>
        </p:txBody>
      </p:sp>
      <p:sp>
        <p:nvSpPr>
          <p:cNvPr id="3994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47A72-DDB3-4ED1-894C-B12A2CADBFAC}" type="slidenum">
              <a:rPr lang="ko-KR" altLang="en-US" smtClean="0">
                <a:latin typeface="굴림" charset="-127"/>
                <a:ea typeface="굴림" charset="-127"/>
              </a:rPr>
              <a:pPr/>
              <a:t>8</a:t>
            </a:fld>
            <a:endParaRPr lang="ko-KR" altLang="en-US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980C7-0E40-4FFF-821C-8253B45449EB}" type="datetimeFigureOut">
              <a:rPr lang="ko-KR" altLang="en-US" smtClean="0"/>
              <a:pPr/>
              <a:t>2015-01-29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EB932-C6C6-4587-8901-7D34A45B65F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완성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142984"/>
            <a:ext cx="7143800" cy="3929066"/>
          </a:xfrm>
          <a:prstGeom prst="rect">
            <a:avLst/>
          </a:prstGeom>
        </p:spPr>
      </p:pic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57290" y="4429132"/>
            <a:ext cx="6400800" cy="1752600"/>
          </a:xfrm>
        </p:spPr>
        <p:txBody>
          <a:bodyPr>
            <a:normAutofit/>
          </a:bodyPr>
          <a:lstStyle/>
          <a:p>
            <a:endParaRPr lang="en-US" altLang="ko-KR" dirty="0" smtClean="0">
              <a:solidFill>
                <a:schemeClr val="tx1"/>
              </a:solidFill>
            </a:endParaRPr>
          </a:p>
          <a:p>
            <a:r>
              <a:rPr lang="ko-KR" altLang="en-US" dirty="0" smtClean="0">
                <a:solidFill>
                  <a:schemeClr val="tx1"/>
                </a:solidFill>
              </a:rPr>
              <a:t>영도다리 만들기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928926" y="571480"/>
            <a:ext cx="3816424" cy="1470025"/>
          </a:xfrm>
        </p:spPr>
        <p:txBody>
          <a:bodyPr/>
          <a:lstStyle/>
          <a:p>
            <a:r>
              <a:rPr lang="ko-KR" altLang="en-US" dirty="0" smtClean="0"/>
              <a:t>스팀박스</a:t>
            </a:r>
            <a:endParaRPr lang="ko-KR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 descr="재단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14422"/>
            <a:ext cx="9144000" cy="44424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692696"/>
            <a:ext cx="208823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기둥 만들기</a:t>
            </a:r>
            <a:endParaRPr lang="ko-KR" altLang="en-US" sz="2800" dirty="0"/>
          </a:p>
        </p:txBody>
      </p:sp>
      <p:sp>
        <p:nvSpPr>
          <p:cNvPr id="52" name="TextBox 51"/>
          <p:cNvSpPr txBox="1"/>
          <p:nvPr/>
        </p:nvSpPr>
        <p:spPr>
          <a:xfrm>
            <a:off x="714348" y="4643446"/>
            <a:ext cx="1357322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페이퍼</a:t>
            </a:r>
            <a:r>
              <a:rPr lang="en-US" altLang="ko-KR" sz="1200" dirty="0" smtClean="0"/>
              <a:t> B</a:t>
            </a:r>
            <a:endParaRPr lang="ko-KR" altLang="en-US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4000496" y="4643446"/>
            <a:ext cx="3429024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페이퍼 </a:t>
            </a:r>
            <a:r>
              <a:rPr lang="en-US" altLang="ko-KR" sz="1200" dirty="0" smtClean="0"/>
              <a:t>B</a:t>
            </a:r>
            <a:r>
              <a:rPr lang="ko-KR" altLang="en-US" sz="1200" dirty="0" smtClean="0"/>
              <a:t>를 재단하여 기둥과 </a:t>
            </a:r>
            <a:r>
              <a:rPr lang="ko-KR" altLang="en-US" sz="1200" dirty="0" err="1" smtClean="0"/>
              <a:t>기둥보를</a:t>
            </a:r>
            <a:r>
              <a:rPr lang="ko-KR" altLang="en-US" sz="1200" dirty="0" smtClean="0"/>
              <a:t>  만든다</a:t>
            </a:r>
            <a:r>
              <a:rPr lang="en-US" altLang="ko-KR" sz="1200" dirty="0" smtClean="0"/>
              <a:t>. 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조립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785794"/>
            <a:ext cx="9144000" cy="4442460"/>
          </a:xfrm>
          <a:prstGeom prst="rect">
            <a:avLst/>
          </a:prstGeom>
        </p:spPr>
      </p:pic>
      <p:pic>
        <p:nvPicPr>
          <p:cNvPr id="12" name="그림 11" descr="조립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07770"/>
            <a:ext cx="3571867" cy="27927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3608" y="692696"/>
            <a:ext cx="208823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조립 과정</a:t>
            </a:r>
            <a:endParaRPr lang="ko-KR" alt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14282" y="3786190"/>
            <a:ext cx="2214578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① 기둥에 </a:t>
            </a:r>
            <a:r>
              <a:rPr lang="ko-KR" altLang="en-US" sz="1200" dirty="0" err="1" smtClean="0"/>
              <a:t>기둥보를</a:t>
            </a:r>
            <a:r>
              <a:rPr lang="ko-KR" altLang="en-US" sz="1200" dirty="0" smtClean="0"/>
              <a:t> 붙인다</a:t>
            </a:r>
            <a:r>
              <a:rPr lang="en-US" altLang="ko-KR" sz="1200" dirty="0" smtClean="0"/>
              <a:t>. </a:t>
            </a:r>
            <a:endParaRPr lang="ko-KR" alt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57686" y="5500702"/>
            <a:ext cx="421484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② 다리 입구에 기둥 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개를 연결하고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상판을 붙인다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기둥 끝 사이에 </a:t>
            </a:r>
            <a:r>
              <a:rPr lang="ko-KR" altLang="en-US" sz="1200" dirty="0" err="1" smtClean="0"/>
              <a:t>육각축을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연결한다</a:t>
            </a:r>
            <a:r>
              <a:rPr lang="en-US" altLang="ko-KR" sz="1200" dirty="0" smtClean="0"/>
              <a:t>. 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조립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42984"/>
            <a:ext cx="9144000" cy="44424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043608" y="692696"/>
            <a:ext cx="2304256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조립 과정</a:t>
            </a:r>
            <a:endParaRPr lang="ko-KR" alt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2500298" y="5500702"/>
            <a:ext cx="421484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③ 다리 입구의 </a:t>
            </a:r>
            <a:r>
              <a:rPr lang="ko-KR" altLang="en-US" sz="1200" dirty="0" err="1" smtClean="0"/>
              <a:t>육각축과</a:t>
            </a:r>
            <a:r>
              <a:rPr lang="ko-KR" altLang="en-US" sz="1200" dirty="0" smtClean="0"/>
              <a:t> 기둥 꼭대기의 </a:t>
            </a:r>
            <a:r>
              <a:rPr lang="ko-KR" altLang="en-US" sz="1200" dirty="0" err="1" smtClean="0"/>
              <a:t>육각축</a:t>
            </a:r>
            <a:r>
              <a:rPr lang="en-US" altLang="ko-KR" sz="1200" dirty="0" smtClean="0"/>
              <a:t>, </a:t>
            </a:r>
            <a:r>
              <a:rPr lang="ko-KR" altLang="en-US" sz="1200" dirty="0" smtClean="0"/>
              <a:t>다리 상판 끝의 구멍에 실 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가닥을 연결한다</a:t>
            </a:r>
            <a:r>
              <a:rPr lang="en-US" altLang="ko-KR" sz="1200" dirty="0" smtClean="0"/>
              <a:t>.  </a:t>
            </a:r>
            <a:endParaRPr lang="ko-KR" alt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그림 31" descr="완성도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00098" y="1857364"/>
            <a:ext cx="5827501" cy="3429024"/>
          </a:xfrm>
          <a:prstGeom prst="rect">
            <a:avLst/>
          </a:prstGeom>
        </p:spPr>
      </p:pic>
      <p:pic>
        <p:nvPicPr>
          <p:cNvPr id="27" name="그림 26" descr="완성도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1428736"/>
            <a:ext cx="5734646" cy="42148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1560" y="529516"/>
            <a:ext cx="217449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완성도</a:t>
            </a:r>
            <a:endParaRPr lang="ko-KR" alt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동작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43372" y="1428736"/>
            <a:ext cx="5286412" cy="32861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181730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동작</a:t>
            </a:r>
            <a:endParaRPr lang="ko-KR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5786454"/>
            <a:ext cx="2595138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손잡이를 돌리면 상판이 움직인다</a:t>
            </a:r>
            <a:r>
              <a:rPr lang="en-US" altLang="ko-KR" sz="1200" dirty="0" smtClean="0"/>
              <a:t>. 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5857884" y="5786454"/>
            <a:ext cx="2571768" cy="276999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부산의 영도다리를 연상케 한다</a:t>
            </a:r>
            <a:r>
              <a:rPr lang="en-US" altLang="ko-KR" sz="1200" dirty="0" smtClean="0"/>
              <a:t>.</a:t>
            </a:r>
            <a:endParaRPr lang="ko-KR" altLang="en-US" sz="1200" dirty="0"/>
          </a:p>
        </p:txBody>
      </p:sp>
      <p:pic>
        <p:nvPicPr>
          <p:cNvPr id="14" name="그림 13" descr="동작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42908" y="1214422"/>
            <a:ext cx="5429256" cy="42929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348880"/>
            <a:ext cx="4032448" cy="1415772"/>
          </a:xfrm>
          <a:prstGeom prst="rect">
            <a:avLst/>
          </a:prstGeom>
          <a:noFill/>
          <a:ln>
            <a:solidFill>
              <a:srgbClr val="00B0F0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 기계요소와 만능카드를 이용하여 나만의 기계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자동차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로봇</a:t>
            </a:r>
            <a:r>
              <a:rPr lang="en-US" altLang="ko-KR" b="1" dirty="0" smtClean="0"/>
              <a:t>,</a:t>
            </a:r>
            <a:r>
              <a:rPr lang="ko-KR" altLang="en-US" b="1" dirty="0" smtClean="0"/>
              <a:t>배등 기타</a:t>
            </a:r>
            <a:r>
              <a:rPr lang="en-US" altLang="ko-KR" b="1" dirty="0" smtClean="0"/>
              <a:t>)</a:t>
            </a:r>
            <a:r>
              <a:rPr lang="ko-KR" altLang="en-US" b="1" dirty="0" smtClean="0"/>
              <a:t>를 창의적으로 만드는 </a:t>
            </a:r>
            <a:endParaRPr lang="ko-KR" altLang="en-US" dirty="0" smtClean="0"/>
          </a:p>
          <a:p>
            <a:r>
              <a:rPr lang="ko-KR" altLang="en-US" sz="3200" dirty="0" smtClean="0"/>
              <a:t>스팀박스</a:t>
            </a:r>
            <a:r>
              <a:rPr lang="en-US" altLang="ko-KR" sz="3200" dirty="0" smtClean="0"/>
              <a:t>(STEAM Box)</a:t>
            </a:r>
            <a:endParaRPr lang="ko-KR" alt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172819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dirty="0" smtClean="0"/>
              <a:t>들어가기</a:t>
            </a:r>
            <a:endParaRPr lang="ko-KR" altLang="en-US" sz="2400" dirty="0"/>
          </a:p>
        </p:txBody>
      </p:sp>
      <p:sp>
        <p:nvSpPr>
          <p:cNvPr id="6" name="직사각형 5"/>
          <p:cNvSpPr/>
          <p:nvPr/>
        </p:nvSpPr>
        <p:spPr>
          <a:xfrm>
            <a:off x="755576" y="4725144"/>
            <a:ext cx="7992888" cy="160043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ko-KR" altLang="en-US" b="1" dirty="0" smtClean="0"/>
              <a:t>□ 스팀박스의 정의</a:t>
            </a:r>
            <a:endParaRPr lang="en-US" altLang="ko-KR" b="1" dirty="0" smtClean="0"/>
          </a:p>
          <a:p>
            <a:r>
              <a:rPr lang="ko-KR" altLang="en-US" sz="1600" dirty="0" smtClean="0"/>
              <a:t>○ ‘간단한 기계요소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기어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바퀴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축</a:t>
            </a:r>
            <a:r>
              <a:rPr lang="en-US" altLang="ko-KR" sz="1600" dirty="0" smtClean="0"/>
              <a:t>, </a:t>
            </a:r>
            <a:r>
              <a:rPr lang="ko-KR" altLang="en-US" sz="1600" dirty="0" err="1" smtClean="0"/>
              <a:t>마찰차</a:t>
            </a:r>
            <a:r>
              <a:rPr lang="ko-KR" altLang="en-US" sz="1600" dirty="0" smtClean="0"/>
              <a:t> 등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와 기구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운동 방법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장치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를 </a:t>
            </a:r>
            <a:endParaRPr lang="en-US" altLang="ko-KR" sz="1600" dirty="0" smtClean="0"/>
          </a:p>
          <a:p>
            <a:r>
              <a:rPr lang="en-US" altLang="ko-KR" sz="1600" dirty="0" smtClean="0"/>
              <a:t>    </a:t>
            </a:r>
            <a:r>
              <a:rPr lang="ko-KR" altLang="en-US" sz="1600" dirty="0" smtClean="0"/>
              <a:t>이용하여 기계적 일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운동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작동</a:t>
            </a:r>
            <a:r>
              <a:rPr lang="en-US" altLang="ko-KR" sz="1600" dirty="0" smtClean="0"/>
              <a:t>)</a:t>
            </a:r>
            <a:r>
              <a:rPr lang="ko-KR" altLang="en-US" sz="1600" dirty="0" smtClean="0"/>
              <a:t>을 하는 제품을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en-US" altLang="ko-KR" sz="1600" dirty="0" smtClean="0"/>
              <a:t>   </a:t>
            </a:r>
            <a:r>
              <a:rPr lang="ko-KR" altLang="en-US" sz="1600" dirty="0" smtClean="0"/>
              <a:t> 창의적으로 꾸민다는 것’을 의미함</a:t>
            </a:r>
          </a:p>
          <a:p>
            <a:r>
              <a:rPr lang="ko-KR" altLang="en-US" sz="1600" dirty="0" smtClean="0"/>
              <a:t>○ 과학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기술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공학</a:t>
            </a:r>
            <a:r>
              <a:rPr lang="en-US" altLang="ko-KR" sz="1600" dirty="0" smtClean="0"/>
              <a:t>,</a:t>
            </a:r>
            <a:r>
              <a:rPr lang="ko-KR" altLang="en-US" sz="1600" dirty="0" smtClean="0"/>
              <a:t>예술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수학 등의 융합적 학습 능력 배양에 새롭게 나타난 </a:t>
            </a:r>
            <a:r>
              <a:rPr lang="ko-KR" altLang="en-US" sz="1600" dirty="0" err="1" smtClean="0"/>
              <a:t>브렌드</a:t>
            </a:r>
            <a:r>
              <a:rPr lang="en-US" altLang="ko-KR" sz="1600" dirty="0" smtClean="0"/>
              <a:t/>
            </a:r>
            <a:br>
              <a:rPr lang="en-US" altLang="ko-KR" sz="1600" dirty="0" smtClean="0"/>
            </a:br>
            <a:r>
              <a:rPr lang="ko-KR" altLang="en-US" sz="1600" dirty="0" smtClean="0"/>
              <a:t>    </a:t>
            </a:r>
            <a:r>
              <a:rPr lang="en-US" altLang="ko-KR" sz="1600" dirty="0" smtClean="0"/>
              <a:t>(STEAM)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827584" y="692696"/>
            <a:ext cx="1107996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ko-KR" altLang="en-US" b="1" dirty="0" smtClean="0"/>
              <a:t>학습목표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827584" y="1124744"/>
            <a:ext cx="72728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1. </a:t>
            </a:r>
            <a:r>
              <a:rPr lang="ko-KR" altLang="en-US" dirty="0" smtClean="0"/>
              <a:t>여러 가지 기계요소의 원리를 이해할 수 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en-US" altLang="ko-KR" b="1" dirty="0" smtClean="0"/>
              <a:t>2. </a:t>
            </a:r>
            <a:r>
              <a:rPr lang="ko-KR" altLang="en-US" dirty="0" smtClean="0"/>
              <a:t>기계의 기본 운동을 설명할 수 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en-US" altLang="ko-KR" b="1" dirty="0" smtClean="0"/>
              <a:t>3. </a:t>
            </a:r>
            <a:r>
              <a:rPr lang="ko-KR" altLang="en-US" dirty="0" smtClean="0"/>
              <a:t>캠 전동의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크랭크축의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지렛대의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기어 전동의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도르래의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링크 장치의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마찰 전동의 원리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로프 및 벨트 전동의 원리 등을 응용하여 움직이는 물체를 구상하고 만들 수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043608" y="3413899"/>
            <a:ext cx="7056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⊙ </a:t>
            </a:r>
            <a:r>
              <a:rPr lang="ko-KR" altLang="en-US" b="1" dirty="0" smtClean="0"/>
              <a:t>내가 만들 스팀박스는</a:t>
            </a:r>
            <a:endParaRPr lang="ko-KR" altLang="en-US" dirty="0" smtClean="0"/>
          </a:p>
          <a:p>
            <a:r>
              <a:rPr lang="ko-KR" altLang="en-US" dirty="0" smtClean="0"/>
              <a:t>가</a:t>
            </a:r>
            <a:r>
              <a:rPr lang="en-US" altLang="ko-KR" dirty="0" smtClean="0"/>
              <a:t>. </a:t>
            </a:r>
            <a:r>
              <a:rPr lang="ko-KR" altLang="en-US" dirty="0" smtClean="0"/>
              <a:t>수동으로 움직이는 물체입니다</a:t>
            </a:r>
            <a:r>
              <a:rPr lang="en-US" altLang="ko-KR" dirty="0" smtClean="0"/>
              <a:t>. </a:t>
            </a:r>
            <a:endParaRPr lang="ko-KR" altLang="en-US" dirty="0" smtClean="0"/>
          </a:p>
          <a:p>
            <a:r>
              <a:rPr lang="ko-KR" altLang="en-US" dirty="0" smtClean="0"/>
              <a:t>나</a:t>
            </a:r>
            <a:r>
              <a:rPr lang="en-US" altLang="ko-KR" dirty="0" smtClean="0"/>
              <a:t>. </a:t>
            </a:r>
            <a:r>
              <a:rPr lang="ko-KR" altLang="en-US" b="1" u="sng" dirty="0" smtClean="0"/>
              <a:t>운동 전달 방식을 스스로 결정</a:t>
            </a:r>
            <a:r>
              <a:rPr lang="ko-KR" altLang="en-US" dirty="0" smtClean="0"/>
              <a:t>하고 제작해야 합니다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en-US" altLang="ko-KR" dirty="0" smtClean="0"/>
              <a:t>( </a:t>
            </a:r>
            <a:r>
              <a:rPr lang="ko-KR" altLang="en-US" dirty="0" smtClean="0"/>
              <a:t>캠이나 크랭크를 이용한 전달 방식을 권장 합니다</a:t>
            </a:r>
            <a:r>
              <a:rPr lang="en-US" altLang="ko-KR" dirty="0" smtClean="0"/>
              <a:t>.)</a:t>
            </a:r>
            <a:endParaRPr lang="ko-KR" altLang="en-US" dirty="0" smtClean="0"/>
          </a:p>
          <a:p>
            <a:r>
              <a:rPr lang="ko-KR" altLang="en-US" dirty="0" smtClean="0"/>
              <a:t>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오토마타는 창의적이며 </a:t>
            </a:r>
            <a:r>
              <a:rPr lang="ko-KR" altLang="en-US" dirty="0" err="1" smtClean="0"/>
              <a:t>유머러스한</a:t>
            </a:r>
            <a:r>
              <a:rPr lang="ko-KR" altLang="en-US" dirty="0" smtClean="0"/>
              <a:t> 모습을 갖고 있어야 합니다</a:t>
            </a:r>
            <a:r>
              <a:rPr lang="en-US" altLang="ko-KR" dirty="0" smtClean="0"/>
              <a:t>.</a:t>
            </a:r>
            <a:endParaRPr lang="ko-KR" altLang="en-US" dirty="0" smtClean="0"/>
          </a:p>
          <a:p>
            <a:r>
              <a:rPr lang="ko-KR" altLang="en-US" dirty="0" smtClean="0"/>
              <a:t>라</a:t>
            </a:r>
            <a:r>
              <a:rPr lang="en-US" altLang="ko-KR" dirty="0" smtClean="0"/>
              <a:t>. </a:t>
            </a:r>
            <a:r>
              <a:rPr lang="ko-KR" altLang="en-US" dirty="0" err="1" smtClean="0"/>
              <a:t>우드락</a:t>
            </a:r>
            <a:r>
              <a:rPr lang="ko-KR" altLang="en-US" dirty="0" smtClean="0"/>
              <a:t> 외 다른 재료의 사용은 부분적으로 허용합니다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374669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smtClean="0"/>
              <a:t>스팀박스의 </a:t>
            </a:r>
            <a:r>
              <a:rPr lang="ko-KR" altLang="en-US" sz="2400" dirty="0" smtClean="0"/>
              <a:t>구성 및 기능</a:t>
            </a:r>
            <a:endParaRPr lang="ko-KR" altLang="en-US" sz="2400" dirty="0"/>
          </a:p>
        </p:txBody>
      </p:sp>
      <p:grpSp>
        <p:nvGrpSpPr>
          <p:cNvPr id="2" name="그룹 10"/>
          <p:cNvGrpSpPr/>
          <p:nvPr/>
        </p:nvGrpSpPr>
        <p:grpSpPr>
          <a:xfrm>
            <a:off x="755576" y="1196752"/>
            <a:ext cx="7416824" cy="5368150"/>
            <a:chOff x="755576" y="1196752"/>
            <a:chExt cx="7416824" cy="5368150"/>
          </a:xfrm>
        </p:grpSpPr>
        <p:pic>
          <p:nvPicPr>
            <p:cNvPr id="1026" name="Picture 2" descr="C:\Users\user-77\Documents\2014\메카니\만능카드.jpg"/>
            <p:cNvPicPr>
              <a:picLocks noChangeAspect="1" noChangeArrowheads="1"/>
            </p:cNvPicPr>
            <p:nvPr/>
          </p:nvPicPr>
          <p:blipFill>
            <a:blip r:embed="rId2" cstate="print"/>
            <a:srcRect l="9838" t="13951" r="9051" b="13950"/>
            <a:stretch>
              <a:fillRect/>
            </a:stretch>
          </p:blipFill>
          <p:spPr bwMode="auto">
            <a:xfrm>
              <a:off x="755576" y="1772816"/>
              <a:ext cx="7416824" cy="3168352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755576" y="1196752"/>
              <a:ext cx="2316226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dirty="0" smtClean="0"/>
                <a:t>1. </a:t>
              </a:r>
              <a:r>
                <a:rPr lang="ko-KR" altLang="en-US" dirty="0" smtClean="0"/>
                <a:t>스팀박스 페이퍼</a:t>
              </a:r>
              <a:endParaRPr lang="ko-KR" alt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591624" y="4931876"/>
              <a:ext cx="576064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/>
                <a:t>A</a:t>
              </a:r>
              <a:r>
                <a:rPr lang="ko-KR" altLang="en-US" sz="1600" dirty="0" smtClean="0"/>
                <a:t>형</a:t>
              </a:r>
              <a:endParaRPr lang="ko-KR" alt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183912" y="4931876"/>
              <a:ext cx="576064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/>
                <a:t>B</a:t>
              </a:r>
              <a:r>
                <a:rPr lang="ko-KR" altLang="en-US" sz="1600" dirty="0" smtClean="0"/>
                <a:t>형</a:t>
              </a:r>
              <a:endParaRPr lang="ko-KR" alt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804248" y="4931876"/>
              <a:ext cx="576064" cy="33855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dirty="0" smtClean="0"/>
                <a:t>c</a:t>
              </a:r>
              <a:r>
                <a:rPr lang="ko-KR" altLang="en-US" sz="1600" dirty="0" smtClean="0"/>
                <a:t>형</a:t>
              </a:r>
              <a:endParaRPr lang="ko-KR" alt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55576" y="5418348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A</a:t>
              </a:r>
              <a:r>
                <a:rPr lang="ko-KR" altLang="en-US" sz="1600" dirty="0" smtClean="0"/>
                <a:t>형 </a:t>
              </a:r>
              <a:r>
                <a:rPr lang="en-US" altLang="ko-KR" sz="1600" dirty="0" smtClean="0"/>
                <a:t>:</a:t>
              </a:r>
              <a:r>
                <a:rPr lang="ko-KR" altLang="en-US" sz="1600" dirty="0" smtClean="0"/>
                <a:t> 몸체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바디</a:t>
              </a:r>
              <a:r>
                <a:rPr lang="en-US" altLang="ko-KR" sz="1600" dirty="0" smtClean="0"/>
                <a:t>)</a:t>
              </a:r>
              <a:r>
                <a:rPr lang="ko-KR" altLang="en-US" sz="1600" dirty="0" smtClean="0"/>
                <a:t>를 만든다</a:t>
              </a:r>
              <a:r>
                <a:rPr lang="en-US" altLang="ko-KR" sz="1600" dirty="0" smtClean="0"/>
                <a:t>. </a:t>
              </a:r>
              <a:r>
                <a:rPr lang="ko-KR" altLang="en-US" sz="1600" dirty="0" smtClean="0"/>
                <a:t>만들고자 하는 크기를 조절할 수 있다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55576" y="5822348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B</a:t>
              </a:r>
              <a:r>
                <a:rPr lang="ko-KR" altLang="en-US" sz="1600" dirty="0" smtClean="0"/>
                <a:t>형 </a:t>
              </a:r>
              <a:r>
                <a:rPr lang="en-US" altLang="ko-KR" sz="1600" dirty="0" smtClean="0"/>
                <a:t>: </a:t>
              </a:r>
              <a:r>
                <a:rPr lang="ko-KR" altLang="en-US" sz="1600" dirty="0" smtClean="0"/>
                <a:t>기둥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보</a:t>
              </a:r>
              <a:r>
                <a:rPr lang="en-US" altLang="ko-KR" sz="1600" dirty="0" smtClean="0"/>
                <a:t>, </a:t>
              </a:r>
              <a:r>
                <a:rPr lang="ko-KR" altLang="en-US" sz="1600" dirty="0" err="1" smtClean="0"/>
                <a:t>브래킷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스프링</a:t>
              </a:r>
              <a:r>
                <a:rPr lang="en-US" altLang="ko-KR" sz="1600" dirty="0" smtClean="0"/>
                <a:t>, </a:t>
              </a:r>
              <a:r>
                <a:rPr lang="ko-KR" altLang="en-US" sz="1600" dirty="0" err="1" smtClean="0"/>
                <a:t>보강재</a:t>
              </a:r>
              <a:r>
                <a:rPr lang="ko-KR" altLang="en-US" sz="1600" dirty="0" smtClean="0"/>
                <a:t> 등으로 사용할 수 있다</a:t>
              </a:r>
              <a:r>
                <a:rPr lang="en-US" altLang="ko-KR" sz="1600" dirty="0" smtClean="0"/>
                <a:t>.</a:t>
              </a:r>
              <a:r>
                <a:rPr lang="ko-KR" altLang="en-US" sz="1600" dirty="0" smtClean="0"/>
                <a:t> </a:t>
              </a:r>
              <a:endParaRPr lang="ko-KR" alt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55576" y="6226348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ko-KR" sz="1600" dirty="0" smtClean="0"/>
                <a:t>C</a:t>
              </a:r>
              <a:r>
                <a:rPr lang="ko-KR" altLang="en-US" sz="1600" dirty="0" smtClean="0"/>
                <a:t>형 </a:t>
              </a:r>
              <a:r>
                <a:rPr lang="en-US" altLang="ko-KR" sz="1600" dirty="0" smtClean="0"/>
                <a:t>: </a:t>
              </a:r>
              <a:r>
                <a:rPr lang="ko-KR" altLang="en-US" sz="1600" dirty="0" smtClean="0"/>
                <a:t>기둥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보 등에 </a:t>
              </a:r>
              <a:r>
                <a:rPr lang="ko-KR" altLang="en-US" sz="1600" dirty="0" err="1" smtClean="0"/>
                <a:t>보강재로</a:t>
              </a:r>
              <a:r>
                <a:rPr lang="ko-KR" altLang="en-US" sz="1600" dirty="0" smtClean="0"/>
                <a:t> 사용할 수 있다</a:t>
              </a:r>
              <a:r>
                <a:rPr lang="en-US" altLang="ko-KR" sz="1600" dirty="0" smtClean="0"/>
                <a:t>.(</a:t>
              </a:r>
              <a:r>
                <a:rPr lang="ko-KR" altLang="en-US" sz="1600" dirty="0" smtClean="0"/>
                <a:t>몸체로도 활용 가능</a:t>
              </a:r>
              <a:r>
                <a:rPr lang="en-US" altLang="ko-KR" sz="1600" dirty="0" smtClean="0"/>
                <a:t>)  </a:t>
              </a:r>
              <a:endParaRPr lang="ko-KR" altLang="en-US" sz="1600" dirty="0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412776"/>
            <a:ext cx="151216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기계요소</a:t>
            </a:r>
            <a:endParaRPr lang="ko-KR" altLang="en-US" dirty="0"/>
          </a:p>
        </p:txBody>
      </p:sp>
      <p:grpSp>
        <p:nvGrpSpPr>
          <p:cNvPr id="3" name="그룹 2"/>
          <p:cNvGrpSpPr/>
          <p:nvPr/>
        </p:nvGrpSpPr>
        <p:grpSpPr>
          <a:xfrm>
            <a:off x="899592" y="1916832"/>
            <a:ext cx="7188799" cy="1819945"/>
            <a:chOff x="1199625" y="2060848"/>
            <a:chExt cx="7188799" cy="1819945"/>
          </a:xfrm>
        </p:grpSpPr>
        <p:pic>
          <p:nvPicPr>
            <p:cNvPr id="4" name="Picture 3" descr="D:\2012설명서\복합운동장치\복합운동장치3-3\마찰차 및 크랭크.png"/>
            <p:cNvPicPr>
              <a:picLocks noChangeAspect="1" noChangeArrowheads="1"/>
            </p:cNvPicPr>
            <p:nvPr/>
          </p:nvPicPr>
          <p:blipFill>
            <a:blip r:embed="rId2" cstate="print"/>
            <a:srcRect l="30313" t="53188" r="33463" b="27682"/>
            <a:stretch>
              <a:fillRect/>
            </a:stretch>
          </p:blipFill>
          <p:spPr bwMode="auto">
            <a:xfrm>
              <a:off x="1199625" y="2060848"/>
              <a:ext cx="6900768" cy="18002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475656" y="3573016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타원 캠</a:t>
              </a:r>
              <a:endParaRPr lang="ko-KR" altLang="en-US" sz="14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131840" y="3573016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중 </a:t>
              </a:r>
              <a:r>
                <a:rPr lang="ko-KR" altLang="en-US" sz="1400" dirty="0" err="1" smtClean="0"/>
                <a:t>마찰차</a:t>
              </a:r>
              <a:endParaRPr lang="ko-KR" alt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11993" y="3573016"/>
              <a:ext cx="10681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소 </a:t>
              </a:r>
              <a:r>
                <a:rPr lang="ko-KR" altLang="en-US" sz="1400" dirty="0" err="1" smtClean="0"/>
                <a:t>마찰차</a:t>
              </a:r>
              <a:endParaRPr lang="ko-KR" altLang="en-US" sz="14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940152" y="3573016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달팽이 캠</a:t>
              </a:r>
              <a:endParaRPr lang="ko-KR" altLang="en-US" sz="14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48264" y="3573016"/>
              <a:ext cx="14401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손잡이 크랭크</a:t>
              </a:r>
              <a:endParaRPr lang="ko-KR" altLang="en-US" sz="1400" dirty="0"/>
            </a:p>
          </p:txBody>
        </p:sp>
      </p:grpSp>
      <p:grpSp>
        <p:nvGrpSpPr>
          <p:cNvPr id="10" name="그룹 11"/>
          <p:cNvGrpSpPr/>
          <p:nvPr/>
        </p:nvGrpSpPr>
        <p:grpSpPr>
          <a:xfrm>
            <a:off x="1331640" y="4509120"/>
            <a:ext cx="6120680" cy="532593"/>
            <a:chOff x="1331640" y="4509120"/>
            <a:chExt cx="6120680" cy="532593"/>
          </a:xfrm>
        </p:grpSpPr>
        <p:pic>
          <p:nvPicPr>
            <p:cNvPr id="2050" name="Picture 2" descr="C:\Users\user-77\Documents\2014\메카니\육각축.jpg"/>
            <p:cNvPicPr>
              <a:picLocks noChangeAspect="1" noChangeArrowheads="1"/>
            </p:cNvPicPr>
            <p:nvPr/>
          </p:nvPicPr>
          <p:blipFill>
            <a:blip r:embed="rId3" cstate="print"/>
            <a:srcRect l="16925" t="40169" r="16138" b="53277"/>
            <a:stretch>
              <a:fillRect/>
            </a:stretch>
          </p:blipFill>
          <p:spPr bwMode="auto">
            <a:xfrm>
              <a:off x="1331640" y="4509120"/>
              <a:ext cx="6120680" cy="288032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067944" y="4733936"/>
              <a:ext cx="10801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err="1" smtClean="0"/>
                <a:t>육각축</a:t>
              </a:r>
              <a:endParaRPr lang="ko-KR" altLang="en-US" sz="1400" dirty="0"/>
            </a:p>
          </p:txBody>
        </p:sp>
      </p:grpSp>
      <p:grpSp>
        <p:nvGrpSpPr>
          <p:cNvPr id="12" name="그룹 14"/>
          <p:cNvGrpSpPr/>
          <p:nvPr/>
        </p:nvGrpSpPr>
        <p:grpSpPr>
          <a:xfrm>
            <a:off x="1403648" y="5373216"/>
            <a:ext cx="6048672" cy="512848"/>
            <a:chOff x="1403648" y="5373216"/>
            <a:chExt cx="6048672" cy="512848"/>
          </a:xfrm>
        </p:grpSpPr>
        <p:pic>
          <p:nvPicPr>
            <p:cNvPr id="2051" name="Picture 3" descr="C:\Users\user-77\Documents\2014\메카니\빨대5.jpg"/>
            <p:cNvPicPr>
              <a:picLocks noChangeAspect="1" noChangeArrowheads="1"/>
            </p:cNvPicPr>
            <p:nvPr/>
          </p:nvPicPr>
          <p:blipFill>
            <a:blip r:embed="rId4" cstate="print"/>
            <a:srcRect l="11413" t="63109" r="22438" b="30337"/>
            <a:stretch>
              <a:fillRect/>
            </a:stretch>
          </p:blipFill>
          <p:spPr bwMode="auto">
            <a:xfrm>
              <a:off x="1403648" y="5373216"/>
              <a:ext cx="6048672" cy="288032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4067944" y="5578287"/>
              <a:ext cx="12241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smtClean="0"/>
                <a:t>파이프</a:t>
              </a:r>
              <a:r>
                <a:rPr lang="en-US" altLang="ko-KR" sz="1400" dirty="0" smtClean="0"/>
                <a:t>(</a:t>
              </a:r>
              <a:r>
                <a:rPr lang="ko-KR" altLang="en-US" sz="1400" dirty="0" smtClean="0"/>
                <a:t>빨대</a:t>
              </a:r>
              <a:r>
                <a:rPr lang="en-US" altLang="ko-KR" sz="1400" dirty="0" smtClean="0"/>
                <a:t>)</a:t>
              </a:r>
              <a:endParaRPr lang="ko-KR" altLang="en-US" sz="1400" dirty="0"/>
            </a:p>
          </p:txBody>
        </p:sp>
      </p:grpSp>
      <p:sp>
        <p:nvSpPr>
          <p:cNvPr id="17" name="타원 16"/>
          <p:cNvSpPr/>
          <p:nvPr/>
        </p:nvSpPr>
        <p:spPr>
          <a:xfrm>
            <a:off x="7327560" y="5436432"/>
            <a:ext cx="72008" cy="14401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err="1" smtClean="0"/>
              <a:t>ㅁ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14348" y="500042"/>
            <a:ext cx="367525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smtClean="0"/>
              <a:t>스팀박스의 </a:t>
            </a:r>
            <a:r>
              <a:rPr lang="ko-KR" altLang="en-US" sz="2400" dirty="0" smtClean="0"/>
              <a:t>구성 및 기능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683568" y="1268760"/>
            <a:ext cx="6696744" cy="5337884"/>
            <a:chOff x="683568" y="1268760"/>
            <a:chExt cx="6696744" cy="5337884"/>
          </a:xfrm>
        </p:grpSpPr>
        <p:pic>
          <p:nvPicPr>
            <p:cNvPr id="2050" name="Picture 2" descr="C:\Users\user-77\Documents\2014\메카니\캠응용(크랭크).jpg"/>
            <p:cNvPicPr>
              <a:picLocks noChangeAspect="1" noChangeArrowheads="1"/>
            </p:cNvPicPr>
            <p:nvPr/>
          </p:nvPicPr>
          <p:blipFill>
            <a:blip r:embed="rId2" cstate="print"/>
            <a:srcRect l="13775" t="43162" r="67325" b="31194"/>
            <a:stretch>
              <a:fillRect/>
            </a:stretch>
          </p:blipFill>
          <p:spPr bwMode="auto">
            <a:xfrm>
              <a:off x="1043608" y="1268760"/>
              <a:ext cx="1728192" cy="1080120"/>
            </a:xfrm>
            <a:prstGeom prst="rect">
              <a:avLst/>
            </a:prstGeom>
            <a:noFill/>
          </p:spPr>
        </p:pic>
        <p:pic>
          <p:nvPicPr>
            <p:cNvPr id="2051" name="Picture 3" descr="C:\Users\user-77\Documents\2014\메카니\캠응용(크랭크).jpg"/>
            <p:cNvPicPr>
              <a:picLocks noChangeAspect="1" noChangeArrowheads="1"/>
            </p:cNvPicPr>
            <p:nvPr/>
          </p:nvPicPr>
          <p:blipFill>
            <a:blip r:embed="rId2" cstate="print"/>
            <a:srcRect l="37400" t="44871" r="29525" b="31194"/>
            <a:stretch>
              <a:fillRect/>
            </a:stretch>
          </p:blipFill>
          <p:spPr bwMode="auto">
            <a:xfrm>
              <a:off x="4355976" y="1412776"/>
              <a:ext cx="3024336" cy="1008112"/>
            </a:xfrm>
            <a:prstGeom prst="rect">
              <a:avLst/>
            </a:prstGeom>
            <a:noFill/>
          </p:spPr>
        </p:pic>
        <p:pic>
          <p:nvPicPr>
            <p:cNvPr id="2052" name="Picture 4" descr="C:\Users\user-77\Documents\2014\메카니\마찰자응용(기어).jpg"/>
            <p:cNvPicPr>
              <a:picLocks noChangeAspect="1" noChangeArrowheads="1"/>
            </p:cNvPicPr>
            <p:nvPr/>
          </p:nvPicPr>
          <p:blipFill>
            <a:blip r:embed="rId3" cstate="print"/>
            <a:srcRect l="24800" t="27775" r="43700" b="20937"/>
            <a:stretch>
              <a:fillRect/>
            </a:stretch>
          </p:blipFill>
          <p:spPr bwMode="auto">
            <a:xfrm>
              <a:off x="683568" y="3789040"/>
              <a:ext cx="2880320" cy="2160240"/>
            </a:xfrm>
            <a:prstGeom prst="rect">
              <a:avLst/>
            </a:prstGeom>
            <a:noFill/>
          </p:spPr>
        </p:pic>
        <p:pic>
          <p:nvPicPr>
            <p:cNvPr id="2054" name="Picture 6" descr="C:\Users\user-77\Documents\2014\메카니\푸시로드.jpg"/>
            <p:cNvPicPr>
              <a:picLocks noChangeAspect="1" noChangeArrowheads="1"/>
            </p:cNvPicPr>
            <p:nvPr/>
          </p:nvPicPr>
          <p:blipFill>
            <a:blip r:embed="rId4" cstate="print"/>
            <a:srcRect l="19288" t="7260" r="50000" b="22646"/>
            <a:stretch>
              <a:fillRect/>
            </a:stretch>
          </p:blipFill>
          <p:spPr bwMode="auto">
            <a:xfrm>
              <a:off x="4572000" y="2852936"/>
              <a:ext cx="2808312" cy="2952328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115616" y="2564904"/>
              <a:ext cx="21602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err="1" smtClean="0"/>
                <a:t>타원캠을</a:t>
              </a:r>
              <a:r>
                <a:rPr lang="ko-KR" altLang="en-US" dirty="0" smtClean="0"/>
                <a:t> 손잡이로</a:t>
              </a:r>
              <a:endParaRPr lang="ko-KR" alt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59632" y="6237312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err="1" smtClean="0"/>
                <a:t>마찰차로</a:t>
              </a:r>
              <a:r>
                <a:rPr lang="ko-KR" altLang="en-US" dirty="0" smtClean="0"/>
                <a:t> 기어로</a:t>
              </a:r>
              <a:endParaRPr lang="ko-KR" alt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76056" y="6237312"/>
              <a:ext cx="1691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dirty="0" smtClean="0"/>
                <a:t>캠을 크랭크로</a:t>
              </a:r>
              <a:endParaRPr lang="ko-KR" altLang="en-US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55576" y="548680"/>
            <a:ext cx="201622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기계요소의 예</a:t>
            </a:r>
            <a:endParaRPr lang="ko-KR" alt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755576" y="1268760"/>
            <a:ext cx="7451992" cy="4389667"/>
            <a:chOff x="755576" y="1268760"/>
            <a:chExt cx="7451992" cy="4389667"/>
          </a:xfrm>
        </p:grpSpPr>
        <p:sp>
          <p:nvSpPr>
            <p:cNvPr id="2" name="TextBox 1"/>
            <p:cNvSpPr txBox="1"/>
            <p:nvPr/>
          </p:nvSpPr>
          <p:spPr>
            <a:xfrm>
              <a:off x="755576" y="1268760"/>
              <a:ext cx="7416824" cy="58477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1. </a:t>
              </a:r>
              <a:r>
                <a:rPr lang="ko-KR" altLang="en-US" sz="1600" dirty="0" smtClean="0"/>
                <a:t>타원 캠</a:t>
              </a:r>
              <a:r>
                <a:rPr lang="en-US" altLang="ko-KR" sz="1600" dirty="0" smtClean="0"/>
                <a:t>(cam):</a:t>
              </a:r>
              <a:r>
                <a:rPr lang="ko-KR" altLang="en-US" sz="1600" dirty="0" smtClean="0"/>
                <a:t> 회전 운동을 직선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왕복</a:t>
              </a:r>
              <a:r>
                <a:rPr lang="en-US" altLang="ko-KR" sz="1600" dirty="0" smtClean="0"/>
                <a:t>) </a:t>
              </a:r>
              <a:r>
                <a:rPr lang="ko-KR" altLang="en-US" sz="1600" dirty="0" smtClean="0"/>
                <a:t>운동으로 바꾼다</a:t>
              </a:r>
              <a:r>
                <a:rPr lang="en-US" altLang="ko-KR" sz="1600" dirty="0" smtClean="0"/>
                <a:t>.</a:t>
              </a:r>
              <a:br>
                <a:rPr lang="en-US" altLang="ko-KR" sz="1600" dirty="0" smtClean="0"/>
              </a:br>
              <a:endParaRPr lang="ko-KR" altLang="en-US" sz="16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55576" y="1936169"/>
              <a:ext cx="7416824" cy="83099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2. </a:t>
              </a:r>
              <a:r>
                <a:rPr lang="ko-KR" altLang="en-US" sz="1600" dirty="0" err="1" smtClean="0"/>
                <a:t>마찰차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캠</a:t>
              </a:r>
              <a:r>
                <a:rPr lang="en-US" altLang="ko-KR" sz="1600" dirty="0" smtClean="0"/>
                <a:t>,</a:t>
              </a:r>
              <a:r>
                <a:rPr lang="ko-KR" altLang="en-US" sz="1600" dirty="0" smtClean="0"/>
                <a:t>바퀴</a:t>
              </a:r>
              <a:r>
                <a:rPr lang="en-US" altLang="ko-KR" sz="1600" dirty="0" smtClean="0"/>
                <a:t>):</a:t>
              </a:r>
              <a:r>
                <a:rPr lang="ko-KR" altLang="en-US" sz="1600" dirty="0" smtClean="0"/>
                <a:t> 타원 캠이나 달팽이 캠에 닿는 면에 의해 회전 운동 및 직선</a:t>
              </a:r>
              <a:r>
                <a:rPr lang="en-US" altLang="ko-KR" sz="1600" dirty="0" smtClean="0"/>
                <a:t/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                 (</a:t>
              </a:r>
              <a:r>
                <a:rPr lang="ko-KR" altLang="en-US" sz="1600" dirty="0" smtClean="0"/>
                <a:t>왕복</a:t>
              </a:r>
              <a:r>
                <a:rPr lang="en-US" altLang="ko-KR" sz="1600" dirty="0" smtClean="0"/>
                <a:t>) </a:t>
              </a:r>
              <a:r>
                <a:rPr lang="ko-KR" altLang="en-US" sz="1600" dirty="0" smtClean="0"/>
                <a:t>운동으로 바꾼다</a:t>
              </a:r>
              <a:r>
                <a:rPr lang="en-US" altLang="ko-KR" sz="1600" dirty="0" smtClean="0"/>
                <a:t>.</a:t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                 </a:t>
              </a:r>
              <a:r>
                <a:rPr lang="ko-KR" altLang="en-US" sz="1600" dirty="0" smtClean="0"/>
                <a:t>바퀴로도 사용할 수 있다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4368" y="2868451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3. </a:t>
              </a:r>
              <a:r>
                <a:rPr lang="ko-KR" altLang="en-US" sz="1600" dirty="0" smtClean="0"/>
                <a:t>달팽이 캠</a:t>
              </a:r>
              <a:r>
                <a:rPr lang="en-US" altLang="ko-KR" sz="1600" dirty="0" smtClean="0"/>
                <a:t>(cam): </a:t>
              </a:r>
              <a:r>
                <a:rPr lang="ko-KR" altLang="en-US" sz="1600" dirty="0" smtClean="0"/>
                <a:t>회전 운동을 급격하게 직선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왕복</a:t>
              </a:r>
              <a:r>
                <a:rPr lang="en-US" altLang="ko-KR" sz="1600" dirty="0" smtClean="0"/>
                <a:t>) </a:t>
              </a:r>
              <a:r>
                <a:rPr lang="ko-KR" altLang="en-US" sz="1600" dirty="0" smtClean="0"/>
                <a:t>운동으로 바꾼다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3160" y="3306470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4. </a:t>
              </a:r>
              <a:r>
                <a:rPr lang="ko-KR" altLang="en-US" sz="1600" dirty="0" smtClean="0"/>
                <a:t>손잡이</a:t>
              </a:r>
              <a:r>
                <a:rPr lang="en-US" altLang="ko-KR" sz="1600" dirty="0" smtClean="0"/>
                <a:t>: </a:t>
              </a:r>
              <a:r>
                <a:rPr lang="ko-KR" altLang="en-US" sz="1600" dirty="0" smtClean="0"/>
                <a:t>동력을 회전 운동을 시킨다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81952" y="3738518"/>
              <a:ext cx="7416824" cy="338554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5. </a:t>
              </a:r>
              <a:r>
                <a:rPr lang="ko-KR" altLang="en-US" sz="1600" dirty="0" smtClean="0"/>
                <a:t>육각 축</a:t>
              </a:r>
              <a:r>
                <a:rPr lang="en-US" altLang="ko-KR" sz="1600" dirty="0" smtClean="0"/>
                <a:t>(shaft)</a:t>
              </a:r>
              <a:r>
                <a:rPr lang="ko-KR" altLang="en-US" sz="1600" dirty="0" smtClean="0"/>
                <a:t> </a:t>
              </a:r>
              <a:r>
                <a:rPr lang="en-US" altLang="ko-KR" sz="1600" dirty="0" smtClean="0"/>
                <a:t>: </a:t>
              </a:r>
              <a:r>
                <a:rPr lang="ko-KR" altLang="en-US" sz="1600" dirty="0" smtClean="0"/>
                <a:t>동력을 전달하는 막대 </a:t>
              </a:r>
              <a:endParaRPr lang="ko-KR" alt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0744" y="4170566"/>
              <a:ext cx="7416824" cy="584775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6. </a:t>
              </a:r>
              <a:r>
                <a:rPr lang="ko-KR" altLang="en-US" sz="1600" dirty="0" smtClean="0"/>
                <a:t>파이프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빨대</a:t>
              </a:r>
              <a:r>
                <a:rPr lang="en-US" altLang="ko-KR" sz="1600" dirty="0" smtClean="0"/>
                <a:t>): </a:t>
              </a:r>
              <a:r>
                <a:rPr lang="ko-KR" altLang="en-US" sz="1600" dirty="0" smtClean="0"/>
                <a:t>동력을 전달을 원활하게 하는 파이프</a:t>
              </a:r>
              <a:r>
                <a:rPr lang="en-US" altLang="ko-KR" sz="1600" dirty="0" smtClean="0"/>
                <a:t>(</a:t>
              </a:r>
              <a:r>
                <a:rPr lang="ko-KR" altLang="en-US" sz="1600" dirty="0" smtClean="0"/>
                <a:t>베어링 메탈</a:t>
              </a:r>
              <a:r>
                <a:rPr lang="en-US" altLang="ko-KR" sz="1600" dirty="0" smtClean="0"/>
                <a:t>)</a:t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              </a:t>
              </a:r>
              <a:r>
                <a:rPr lang="ko-KR" altLang="en-US" sz="1600" dirty="0" smtClean="0"/>
                <a:t>회전축 지지대로 사용할 수 있다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1952" y="4827430"/>
              <a:ext cx="7416824" cy="830997"/>
            </a:xfrm>
            <a:prstGeom prst="rect">
              <a:avLst/>
            </a:prstGeom>
            <a:noFill/>
            <a:ln>
              <a:solidFill>
                <a:srgbClr val="00B0F0"/>
              </a:solidFill>
            </a:ln>
          </p:spPr>
          <p:txBody>
            <a:bodyPr wrap="square" rtlCol="0">
              <a:spAutoFit/>
            </a:bodyPr>
            <a:lstStyle/>
            <a:p>
              <a:pPr marL="342900" indent="-342900"/>
              <a:r>
                <a:rPr lang="en-US" altLang="ko-KR" sz="1600" dirty="0" smtClean="0"/>
                <a:t>7. </a:t>
              </a:r>
              <a:r>
                <a:rPr lang="ko-KR" altLang="en-US" sz="1600" dirty="0" smtClean="0"/>
                <a:t>기어</a:t>
              </a:r>
              <a:r>
                <a:rPr lang="en-US" altLang="ko-KR" sz="1600" dirty="0" smtClean="0"/>
                <a:t>(gear): </a:t>
              </a:r>
              <a:r>
                <a:rPr lang="ko-KR" altLang="en-US" sz="1600" dirty="0" smtClean="0"/>
                <a:t>원판 모양의 회전체에 같은 간격의 돌기를 만들어 서로 물리면서</a:t>
              </a:r>
              <a:r>
                <a:rPr lang="en-US" altLang="ko-KR" sz="1600" dirty="0" smtClean="0"/>
                <a:t/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</a:t>
              </a:r>
              <a:r>
                <a:rPr lang="ko-KR" altLang="en-US" sz="1600" dirty="0" smtClean="0"/>
                <a:t>            운동이나 동력을 전달할 수 있으며</a:t>
              </a:r>
              <a:r>
                <a:rPr lang="en-US" altLang="ko-KR" sz="1600" dirty="0" smtClean="0"/>
                <a:t>, </a:t>
              </a:r>
              <a:r>
                <a:rPr lang="ko-KR" altLang="en-US" sz="1600" dirty="0" smtClean="0"/>
                <a:t>회전 속도 등을 변환 시킬 수</a:t>
              </a:r>
              <a:r>
                <a:rPr lang="en-US" altLang="ko-KR" sz="1600" dirty="0" smtClean="0"/>
                <a:t/>
              </a:r>
              <a:br>
                <a:rPr lang="en-US" altLang="ko-KR" sz="1600" dirty="0" smtClean="0"/>
              </a:br>
              <a:r>
                <a:rPr lang="en-US" altLang="ko-KR" sz="1600" dirty="0" smtClean="0"/>
                <a:t>             </a:t>
              </a:r>
              <a:r>
                <a:rPr lang="ko-KR" altLang="en-US" sz="1600" dirty="0" smtClean="0"/>
                <a:t> 있다</a:t>
              </a:r>
              <a:r>
                <a:rPr lang="en-US" altLang="ko-KR" sz="1600" dirty="0" smtClean="0"/>
                <a:t>.</a:t>
              </a:r>
              <a:endParaRPr lang="ko-KR" altLang="en-US" sz="16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39552" y="332656"/>
            <a:ext cx="3675258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2400" smtClean="0"/>
              <a:t>스팀박스의 </a:t>
            </a:r>
            <a:r>
              <a:rPr lang="ko-KR" altLang="en-US" sz="2400" dirty="0" smtClean="0"/>
              <a:t>구성 및 기능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548680"/>
            <a:ext cx="2304256" cy="57606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ko-KR" altLang="en-US" sz="2400" dirty="0" smtClean="0"/>
              <a:t>부품 리스트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ko-KR" altLang="en-US"/>
          </a:p>
        </p:txBody>
      </p:sp>
      <p:graphicFrame>
        <p:nvGraphicFramePr>
          <p:cNvPr id="5" name="Group 131"/>
          <p:cNvGraphicFramePr>
            <a:graphicFrameLocks noGrp="1"/>
          </p:cNvGraphicFramePr>
          <p:nvPr/>
        </p:nvGraphicFramePr>
        <p:xfrm>
          <a:off x="571472" y="1714488"/>
          <a:ext cx="8165976" cy="2672615"/>
        </p:xfrm>
        <a:graphic>
          <a:graphicData uri="http://schemas.openxmlformats.org/drawingml/2006/table">
            <a:tbl>
              <a:tblPr/>
              <a:tblGrid>
                <a:gridCol w="2143140"/>
                <a:gridCol w="1313244"/>
                <a:gridCol w="626604"/>
                <a:gridCol w="2253716"/>
                <a:gridCol w="1152128"/>
                <a:gridCol w="677144"/>
              </a:tblGrid>
              <a:tr h="5293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재료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규격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수량</a:t>
                      </a:r>
                      <a:endParaRPr kumimoji="1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03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스팀박스 페이퍼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A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196×140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7.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타원 캠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55X45X4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1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스팀박스</a:t>
                      </a: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 페이퍼</a:t>
                      </a: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B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196×140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8.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 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손잡이크랭크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Ø20 X 4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8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3. </a:t>
                      </a:r>
                      <a:r>
                        <a:rPr kumimoji="1" lang="ko-KR" altLang="en-US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스팀박스 페이퍼</a:t>
                      </a:r>
                      <a:r>
                        <a:rPr kumimoji="1" lang="en-US" altLang="ko-KR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n-ea"/>
                          <a:cs typeface="한컴바탕" pitchFamily="18" charset="-127"/>
                        </a:rPr>
                        <a:t>C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196×140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9.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육각 축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프라스틱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)</a:t>
                      </a:r>
                      <a:endParaRPr lang="ko-KR" altLang="en-US" sz="1600" b="0" i="0" u="none" dirty="0" smtClean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Ø3 X 200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0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4. 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소 </a:t>
                      </a:r>
                      <a:r>
                        <a:rPr lang="ko-KR" altLang="en-US" sz="1600" b="0" i="0" u="none" dirty="0" err="1" smtClean="0">
                          <a:latin typeface="+mj-ea"/>
                          <a:ea typeface="+mj-ea"/>
                        </a:rPr>
                        <a:t>마찰차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Ø35 X 4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2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10.</a:t>
                      </a:r>
                      <a:r>
                        <a:rPr lang="ko-KR" altLang="en-US" sz="1600" b="0" i="0" u="none" dirty="0" smtClean="0">
                          <a:latin typeface="+mj-ea"/>
                          <a:ea typeface="+mj-ea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빨대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(5Ø)</a:t>
                      </a:r>
                      <a:endParaRPr lang="ko-KR" altLang="en-US" sz="1600" b="0" i="0" u="none" dirty="0" smtClean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Ø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</a:rPr>
                        <a:t>5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×200</a:t>
                      </a:r>
                      <a:endParaRPr lang="ko-KR" altLang="en-US" sz="1600" b="0" i="0" u="none" dirty="0" smtClean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5.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대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마찰차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Ø45 X 4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11.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고무캡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(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엔드캡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)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Ø5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×10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6. </a:t>
                      </a: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ea"/>
                          <a:ea typeface="+mj-ea"/>
                          <a:cs typeface="한컴바탕" pitchFamily="18" charset="-127"/>
                        </a:rPr>
                        <a:t>달팽이 캠</a:t>
                      </a:r>
                      <a:endParaRPr kumimoji="1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한컴바탕" pitchFamily="18" charset="-127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/>
                        <a:t>40X30X4</a:t>
                      </a:r>
                      <a:endParaRPr lang="ko-KR" altLang="en-US" sz="1600" dirty="0"/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600" b="0" i="0" u="none" dirty="0" smtClean="0">
                          <a:latin typeface="+mj-ea"/>
                          <a:ea typeface="+mj-ea"/>
                        </a:rPr>
                        <a:t>2</a:t>
                      </a: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1600" b="0" i="0" u="none" dirty="0">
                        <a:latin typeface="+mj-ea"/>
                        <a:ea typeface="+mj-ea"/>
                      </a:endParaRPr>
                    </a:p>
                  </a:txBody>
                  <a:tcPr anchor="ctr" horzOverflow="overflow">
                    <a:lnL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 descr="재단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0098" y="1071546"/>
            <a:ext cx="9144000" cy="44424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3608" y="692696"/>
            <a:ext cx="2088232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/>
              <a:t>몸체 만들기</a:t>
            </a:r>
            <a:endParaRPr lang="ko-KR" alt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1428728" y="5500702"/>
            <a:ext cx="1008112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페이퍼</a:t>
            </a:r>
            <a:r>
              <a:rPr lang="en-US" altLang="ko-KR" sz="1200" dirty="0" smtClean="0"/>
              <a:t>C</a:t>
            </a:r>
            <a:endParaRPr lang="ko-KR" altLang="en-US" sz="1200" dirty="0"/>
          </a:p>
        </p:txBody>
      </p:sp>
      <p:cxnSp>
        <p:nvCxnSpPr>
          <p:cNvPr id="26" name="직선 연결선 25"/>
          <p:cNvCxnSpPr/>
          <p:nvPr/>
        </p:nvCxnSpPr>
        <p:spPr>
          <a:xfrm>
            <a:off x="1571604" y="1714488"/>
            <a:ext cx="1500198" cy="14287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자유형 29"/>
          <p:cNvSpPr/>
          <p:nvPr/>
        </p:nvSpPr>
        <p:spPr>
          <a:xfrm rot="16640889">
            <a:off x="2193445" y="849667"/>
            <a:ext cx="348283" cy="1560234"/>
          </a:xfrm>
          <a:custGeom>
            <a:avLst/>
            <a:gdLst>
              <a:gd name="connsiteX0" fmla="*/ 0 w 472146"/>
              <a:gd name="connsiteY0" fmla="*/ 78377 h 2257384"/>
              <a:gd name="connsiteX1" fmla="*/ 60960 w 472146"/>
              <a:gd name="connsiteY1" fmla="*/ 17417 h 2257384"/>
              <a:gd name="connsiteX2" fmla="*/ 113211 w 472146"/>
              <a:gd name="connsiteY2" fmla="*/ 0 h 2257384"/>
              <a:gd name="connsiteX3" fmla="*/ 235131 w 472146"/>
              <a:gd name="connsiteY3" fmla="*/ 17417 h 2257384"/>
              <a:gd name="connsiteX4" fmla="*/ 304800 w 472146"/>
              <a:gd name="connsiteY4" fmla="*/ 34834 h 2257384"/>
              <a:gd name="connsiteX5" fmla="*/ 348342 w 472146"/>
              <a:gd name="connsiteY5" fmla="*/ 104503 h 2257384"/>
              <a:gd name="connsiteX6" fmla="*/ 365760 w 472146"/>
              <a:gd name="connsiteY6" fmla="*/ 121920 h 2257384"/>
              <a:gd name="connsiteX7" fmla="*/ 383177 w 472146"/>
              <a:gd name="connsiteY7" fmla="*/ 174171 h 2257384"/>
              <a:gd name="connsiteX8" fmla="*/ 409302 w 472146"/>
              <a:gd name="connsiteY8" fmla="*/ 261257 h 2257384"/>
              <a:gd name="connsiteX9" fmla="*/ 426720 w 472146"/>
              <a:gd name="connsiteY9" fmla="*/ 278674 h 2257384"/>
              <a:gd name="connsiteX10" fmla="*/ 435428 w 472146"/>
              <a:gd name="connsiteY10" fmla="*/ 304800 h 2257384"/>
              <a:gd name="connsiteX11" fmla="*/ 452845 w 472146"/>
              <a:gd name="connsiteY11" fmla="*/ 418011 h 2257384"/>
              <a:gd name="connsiteX12" fmla="*/ 452845 w 472146"/>
              <a:gd name="connsiteY12" fmla="*/ 1314994 h 2257384"/>
              <a:gd name="connsiteX13" fmla="*/ 444137 w 472146"/>
              <a:gd name="connsiteY13" fmla="*/ 1341120 h 2257384"/>
              <a:gd name="connsiteX14" fmla="*/ 426720 w 472146"/>
              <a:gd name="connsiteY14" fmla="*/ 1436914 h 2257384"/>
              <a:gd name="connsiteX15" fmla="*/ 409302 w 472146"/>
              <a:gd name="connsiteY15" fmla="*/ 2029097 h 2257384"/>
              <a:gd name="connsiteX16" fmla="*/ 383177 w 472146"/>
              <a:gd name="connsiteY16" fmla="*/ 2142308 h 2257384"/>
              <a:gd name="connsiteX17" fmla="*/ 357051 w 472146"/>
              <a:gd name="connsiteY17" fmla="*/ 2194560 h 2257384"/>
              <a:gd name="connsiteX18" fmla="*/ 304800 w 472146"/>
              <a:gd name="connsiteY18" fmla="*/ 2220685 h 2257384"/>
              <a:gd name="connsiteX19" fmla="*/ 209005 w 472146"/>
              <a:gd name="connsiteY19" fmla="*/ 2246811 h 2257384"/>
              <a:gd name="connsiteX20" fmla="*/ 156754 w 472146"/>
              <a:gd name="connsiteY20" fmla="*/ 2255520 h 2257384"/>
              <a:gd name="connsiteX21" fmla="*/ 78377 w 472146"/>
              <a:gd name="connsiteY21" fmla="*/ 2246811 h 2257384"/>
              <a:gd name="connsiteX22" fmla="*/ 52251 w 472146"/>
              <a:gd name="connsiteY22" fmla="*/ 2220685 h 2257384"/>
              <a:gd name="connsiteX23" fmla="*/ 34834 w 472146"/>
              <a:gd name="connsiteY23" fmla="*/ 2194560 h 225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2146" h="2257384">
                <a:moveTo>
                  <a:pt x="0" y="78377"/>
                </a:moveTo>
                <a:cubicBezTo>
                  <a:pt x="12045" y="42240"/>
                  <a:pt x="8555" y="34885"/>
                  <a:pt x="60960" y="17417"/>
                </a:cubicBezTo>
                <a:lnTo>
                  <a:pt x="113211" y="0"/>
                </a:lnTo>
                <a:cubicBezTo>
                  <a:pt x="153851" y="5806"/>
                  <a:pt x="195304" y="7460"/>
                  <a:pt x="235131" y="17417"/>
                </a:cubicBezTo>
                <a:lnTo>
                  <a:pt x="304800" y="34834"/>
                </a:lnTo>
                <a:cubicBezTo>
                  <a:pt x="329927" y="110214"/>
                  <a:pt x="304433" y="69375"/>
                  <a:pt x="348342" y="104503"/>
                </a:cubicBezTo>
                <a:cubicBezTo>
                  <a:pt x="354753" y="109632"/>
                  <a:pt x="359954" y="116114"/>
                  <a:pt x="365760" y="121920"/>
                </a:cubicBezTo>
                <a:cubicBezTo>
                  <a:pt x="371566" y="139337"/>
                  <a:pt x="378724" y="156360"/>
                  <a:pt x="383177" y="174171"/>
                </a:cubicBezTo>
                <a:cubicBezTo>
                  <a:pt x="387124" y="189958"/>
                  <a:pt x="402234" y="254190"/>
                  <a:pt x="409302" y="261257"/>
                </a:cubicBezTo>
                <a:lnTo>
                  <a:pt x="426720" y="278674"/>
                </a:lnTo>
                <a:cubicBezTo>
                  <a:pt x="429623" y="287383"/>
                  <a:pt x="433437" y="295839"/>
                  <a:pt x="435428" y="304800"/>
                </a:cubicBezTo>
                <a:cubicBezTo>
                  <a:pt x="440265" y="326565"/>
                  <a:pt x="450065" y="398548"/>
                  <a:pt x="452845" y="418011"/>
                </a:cubicBezTo>
                <a:cubicBezTo>
                  <a:pt x="472146" y="804016"/>
                  <a:pt x="468228" y="653523"/>
                  <a:pt x="452845" y="1314994"/>
                </a:cubicBezTo>
                <a:cubicBezTo>
                  <a:pt x="452632" y="1324171"/>
                  <a:pt x="446363" y="1332214"/>
                  <a:pt x="444137" y="1341120"/>
                </a:cubicBezTo>
                <a:cubicBezTo>
                  <a:pt x="438048" y="1365475"/>
                  <a:pt x="430604" y="1413607"/>
                  <a:pt x="426720" y="1436914"/>
                </a:cubicBezTo>
                <a:cubicBezTo>
                  <a:pt x="403630" y="1783243"/>
                  <a:pt x="433448" y="1304719"/>
                  <a:pt x="409302" y="2029097"/>
                </a:cubicBezTo>
                <a:cubicBezTo>
                  <a:pt x="407627" y="2079343"/>
                  <a:pt x="398472" y="2096423"/>
                  <a:pt x="383177" y="2142308"/>
                </a:cubicBezTo>
                <a:cubicBezTo>
                  <a:pt x="376094" y="2163556"/>
                  <a:pt x="373932" y="2177679"/>
                  <a:pt x="357051" y="2194560"/>
                </a:cubicBezTo>
                <a:cubicBezTo>
                  <a:pt x="340169" y="2211442"/>
                  <a:pt x="326048" y="2213603"/>
                  <a:pt x="304800" y="2220685"/>
                </a:cubicBezTo>
                <a:cubicBezTo>
                  <a:pt x="268101" y="2257384"/>
                  <a:pt x="297762" y="2234977"/>
                  <a:pt x="209005" y="2246811"/>
                </a:cubicBezTo>
                <a:cubicBezTo>
                  <a:pt x="191503" y="2249145"/>
                  <a:pt x="174171" y="2252617"/>
                  <a:pt x="156754" y="2255520"/>
                </a:cubicBezTo>
                <a:cubicBezTo>
                  <a:pt x="130628" y="2252617"/>
                  <a:pt x="103314" y="2255124"/>
                  <a:pt x="78377" y="2246811"/>
                </a:cubicBezTo>
                <a:cubicBezTo>
                  <a:pt x="66693" y="2242916"/>
                  <a:pt x="60136" y="2230146"/>
                  <a:pt x="52251" y="2220685"/>
                </a:cubicBezTo>
                <a:cubicBezTo>
                  <a:pt x="45551" y="2212645"/>
                  <a:pt x="34834" y="2194560"/>
                  <a:pt x="34834" y="219456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143240" y="1357298"/>
            <a:ext cx="1152128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smtClean="0"/>
              <a:t>잘라내는 부분</a:t>
            </a:r>
            <a:endParaRPr lang="ko-KR" altLang="en-US" sz="1200" dirty="0"/>
          </a:p>
        </p:txBody>
      </p:sp>
      <p:sp>
        <p:nvSpPr>
          <p:cNvPr id="32" name="자유형 31"/>
          <p:cNvSpPr/>
          <p:nvPr/>
        </p:nvSpPr>
        <p:spPr>
          <a:xfrm rot="16385198">
            <a:off x="1922819" y="2233392"/>
            <a:ext cx="690310" cy="1929874"/>
          </a:xfrm>
          <a:custGeom>
            <a:avLst/>
            <a:gdLst>
              <a:gd name="connsiteX0" fmla="*/ 0 w 472146"/>
              <a:gd name="connsiteY0" fmla="*/ 78377 h 2257384"/>
              <a:gd name="connsiteX1" fmla="*/ 60960 w 472146"/>
              <a:gd name="connsiteY1" fmla="*/ 17417 h 2257384"/>
              <a:gd name="connsiteX2" fmla="*/ 113211 w 472146"/>
              <a:gd name="connsiteY2" fmla="*/ 0 h 2257384"/>
              <a:gd name="connsiteX3" fmla="*/ 235131 w 472146"/>
              <a:gd name="connsiteY3" fmla="*/ 17417 h 2257384"/>
              <a:gd name="connsiteX4" fmla="*/ 304800 w 472146"/>
              <a:gd name="connsiteY4" fmla="*/ 34834 h 2257384"/>
              <a:gd name="connsiteX5" fmla="*/ 348342 w 472146"/>
              <a:gd name="connsiteY5" fmla="*/ 104503 h 2257384"/>
              <a:gd name="connsiteX6" fmla="*/ 365760 w 472146"/>
              <a:gd name="connsiteY6" fmla="*/ 121920 h 2257384"/>
              <a:gd name="connsiteX7" fmla="*/ 383177 w 472146"/>
              <a:gd name="connsiteY7" fmla="*/ 174171 h 2257384"/>
              <a:gd name="connsiteX8" fmla="*/ 409302 w 472146"/>
              <a:gd name="connsiteY8" fmla="*/ 261257 h 2257384"/>
              <a:gd name="connsiteX9" fmla="*/ 426720 w 472146"/>
              <a:gd name="connsiteY9" fmla="*/ 278674 h 2257384"/>
              <a:gd name="connsiteX10" fmla="*/ 435428 w 472146"/>
              <a:gd name="connsiteY10" fmla="*/ 304800 h 2257384"/>
              <a:gd name="connsiteX11" fmla="*/ 452845 w 472146"/>
              <a:gd name="connsiteY11" fmla="*/ 418011 h 2257384"/>
              <a:gd name="connsiteX12" fmla="*/ 452845 w 472146"/>
              <a:gd name="connsiteY12" fmla="*/ 1314994 h 2257384"/>
              <a:gd name="connsiteX13" fmla="*/ 444137 w 472146"/>
              <a:gd name="connsiteY13" fmla="*/ 1341120 h 2257384"/>
              <a:gd name="connsiteX14" fmla="*/ 426720 w 472146"/>
              <a:gd name="connsiteY14" fmla="*/ 1436914 h 2257384"/>
              <a:gd name="connsiteX15" fmla="*/ 409302 w 472146"/>
              <a:gd name="connsiteY15" fmla="*/ 2029097 h 2257384"/>
              <a:gd name="connsiteX16" fmla="*/ 383177 w 472146"/>
              <a:gd name="connsiteY16" fmla="*/ 2142308 h 2257384"/>
              <a:gd name="connsiteX17" fmla="*/ 357051 w 472146"/>
              <a:gd name="connsiteY17" fmla="*/ 2194560 h 2257384"/>
              <a:gd name="connsiteX18" fmla="*/ 304800 w 472146"/>
              <a:gd name="connsiteY18" fmla="*/ 2220685 h 2257384"/>
              <a:gd name="connsiteX19" fmla="*/ 209005 w 472146"/>
              <a:gd name="connsiteY19" fmla="*/ 2246811 h 2257384"/>
              <a:gd name="connsiteX20" fmla="*/ 156754 w 472146"/>
              <a:gd name="connsiteY20" fmla="*/ 2255520 h 2257384"/>
              <a:gd name="connsiteX21" fmla="*/ 78377 w 472146"/>
              <a:gd name="connsiteY21" fmla="*/ 2246811 h 2257384"/>
              <a:gd name="connsiteX22" fmla="*/ 52251 w 472146"/>
              <a:gd name="connsiteY22" fmla="*/ 2220685 h 2257384"/>
              <a:gd name="connsiteX23" fmla="*/ 34834 w 472146"/>
              <a:gd name="connsiteY23" fmla="*/ 2194560 h 2257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72146" h="2257384">
                <a:moveTo>
                  <a:pt x="0" y="78377"/>
                </a:moveTo>
                <a:cubicBezTo>
                  <a:pt x="12045" y="42240"/>
                  <a:pt x="8555" y="34885"/>
                  <a:pt x="60960" y="17417"/>
                </a:cubicBezTo>
                <a:lnTo>
                  <a:pt x="113211" y="0"/>
                </a:lnTo>
                <a:cubicBezTo>
                  <a:pt x="153851" y="5806"/>
                  <a:pt x="195304" y="7460"/>
                  <a:pt x="235131" y="17417"/>
                </a:cubicBezTo>
                <a:lnTo>
                  <a:pt x="304800" y="34834"/>
                </a:lnTo>
                <a:cubicBezTo>
                  <a:pt x="329927" y="110214"/>
                  <a:pt x="304433" y="69375"/>
                  <a:pt x="348342" y="104503"/>
                </a:cubicBezTo>
                <a:cubicBezTo>
                  <a:pt x="354753" y="109632"/>
                  <a:pt x="359954" y="116114"/>
                  <a:pt x="365760" y="121920"/>
                </a:cubicBezTo>
                <a:cubicBezTo>
                  <a:pt x="371566" y="139337"/>
                  <a:pt x="378724" y="156360"/>
                  <a:pt x="383177" y="174171"/>
                </a:cubicBezTo>
                <a:cubicBezTo>
                  <a:pt x="387124" y="189958"/>
                  <a:pt x="402234" y="254190"/>
                  <a:pt x="409302" y="261257"/>
                </a:cubicBezTo>
                <a:lnTo>
                  <a:pt x="426720" y="278674"/>
                </a:lnTo>
                <a:cubicBezTo>
                  <a:pt x="429623" y="287383"/>
                  <a:pt x="433437" y="295839"/>
                  <a:pt x="435428" y="304800"/>
                </a:cubicBezTo>
                <a:cubicBezTo>
                  <a:pt x="440265" y="326565"/>
                  <a:pt x="450065" y="398548"/>
                  <a:pt x="452845" y="418011"/>
                </a:cubicBezTo>
                <a:cubicBezTo>
                  <a:pt x="472146" y="804016"/>
                  <a:pt x="468228" y="653523"/>
                  <a:pt x="452845" y="1314994"/>
                </a:cubicBezTo>
                <a:cubicBezTo>
                  <a:pt x="452632" y="1324171"/>
                  <a:pt x="446363" y="1332214"/>
                  <a:pt x="444137" y="1341120"/>
                </a:cubicBezTo>
                <a:cubicBezTo>
                  <a:pt x="438048" y="1365475"/>
                  <a:pt x="430604" y="1413607"/>
                  <a:pt x="426720" y="1436914"/>
                </a:cubicBezTo>
                <a:cubicBezTo>
                  <a:pt x="403630" y="1783243"/>
                  <a:pt x="433448" y="1304719"/>
                  <a:pt x="409302" y="2029097"/>
                </a:cubicBezTo>
                <a:cubicBezTo>
                  <a:pt x="407627" y="2079343"/>
                  <a:pt x="398472" y="2096423"/>
                  <a:pt x="383177" y="2142308"/>
                </a:cubicBezTo>
                <a:cubicBezTo>
                  <a:pt x="376094" y="2163556"/>
                  <a:pt x="373932" y="2177679"/>
                  <a:pt x="357051" y="2194560"/>
                </a:cubicBezTo>
                <a:cubicBezTo>
                  <a:pt x="340169" y="2211442"/>
                  <a:pt x="326048" y="2213603"/>
                  <a:pt x="304800" y="2220685"/>
                </a:cubicBezTo>
                <a:cubicBezTo>
                  <a:pt x="268101" y="2257384"/>
                  <a:pt x="297762" y="2234977"/>
                  <a:pt x="209005" y="2246811"/>
                </a:cubicBezTo>
                <a:cubicBezTo>
                  <a:pt x="191503" y="2249145"/>
                  <a:pt x="174171" y="2252617"/>
                  <a:pt x="156754" y="2255520"/>
                </a:cubicBezTo>
                <a:cubicBezTo>
                  <a:pt x="130628" y="2252617"/>
                  <a:pt x="103314" y="2255124"/>
                  <a:pt x="78377" y="2246811"/>
                </a:cubicBezTo>
                <a:cubicBezTo>
                  <a:pt x="66693" y="2242916"/>
                  <a:pt x="60136" y="2230146"/>
                  <a:pt x="52251" y="2220685"/>
                </a:cubicBezTo>
                <a:cubicBezTo>
                  <a:pt x="45551" y="2212645"/>
                  <a:pt x="34834" y="2194560"/>
                  <a:pt x="34834" y="219456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직선 연결선 32"/>
          <p:cNvCxnSpPr/>
          <p:nvPr/>
        </p:nvCxnSpPr>
        <p:spPr>
          <a:xfrm>
            <a:off x="1214414" y="3500438"/>
            <a:ext cx="2071702" cy="71438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571868" y="5429264"/>
            <a:ext cx="242889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윗부분을 한 줄 제거한 페이퍼 </a:t>
            </a:r>
            <a:r>
              <a:rPr lang="en-US" altLang="ko-KR" sz="1200" dirty="0" smtClean="0"/>
              <a:t>C </a:t>
            </a:r>
            <a:r>
              <a:rPr lang="ko-KR" altLang="en-US" sz="1200" dirty="0" smtClean="0"/>
              <a:t>한 장과 두 줄 제거한 페이퍼 </a:t>
            </a:r>
            <a:r>
              <a:rPr lang="en-US" altLang="ko-KR" sz="1200" dirty="0" smtClean="0"/>
              <a:t>C</a:t>
            </a:r>
            <a:r>
              <a:rPr lang="ko-KR" altLang="en-US" sz="1200" dirty="0" smtClean="0"/>
              <a:t>를 준비한다</a:t>
            </a:r>
            <a:r>
              <a:rPr lang="en-US" altLang="ko-KR" sz="1200" dirty="0" smtClean="0"/>
              <a:t>. </a:t>
            </a:r>
            <a:endParaRPr lang="ko-KR" altLang="en-US" sz="1200" dirty="0"/>
          </a:p>
        </p:txBody>
      </p:sp>
      <p:sp>
        <p:nvSpPr>
          <p:cNvPr id="37" name="TextBox 36"/>
          <p:cNvSpPr txBox="1"/>
          <p:nvPr/>
        </p:nvSpPr>
        <p:spPr>
          <a:xfrm>
            <a:off x="6429388" y="5429264"/>
            <a:ext cx="2286016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ko-KR" altLang="en-US" sz="1200" dirty="0" smtClean="0"/>
              <a:t>위 그림과 같이 재단하여 다리 입구와 상판을 제작한다</a:t>
            </a:r>
            <a:r>
              <a:rPr lang="en-US" altLang="ko-KR" sz="1200" dirty="0" smtClean="0"/>
              <a:t>. </a:t>
            </a:r>
            <a:endParaRPr lang="ko-KR" alt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2687</TotalTime>
  <Words>569</Words>
  <Application>Microsoft Office PowerPoint</Application>
  <PresentationFormat>화면 슬라이드 쇼(4:3)</PresentationFormat>
  <Paragraphs>108</Paragraphs>
  <Slides>14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15" baseType="lpstr">
      <vt:lpstr>Office 테마</vt:lpstr>
      <vt:lpstr>스팀박스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부품 리스트</vt:lpstr>
      <vt:lpstr>슬라이드 9</vt:lpstr>
      <vt:lpstr>슬라이드 10</vt:lpstr>
      <vt:lpstr>슬라이드 11</vt:lpstr>
      <vt:lpstr>슬라이드 12</vt:lpstr>
      <vt:lpstr>슬라이드 13</vt:lpstr>
      <vt:lpstr>슬라이드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메카니</dc:title>
  <dc:creator>user-77</dc:creator>
  <cp:lastModifiedBy>K.H. YOU</cp:lastModifiedBy>
  <cp:revision>194</cp:revision>
  <dcterms:created xsi:type="dcterms:W3CDTF">2013-04-16T09:30:07Z</dcterms:created>
  <dcterms:modified xsi:type="dcterms:W3CDTF">2015-01-29T11:49:56Z</dcterms:modified>
</cp:coreProperties>
</file>