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2" r:id="rId4"/>
    <p:sldId id="285" r:id="rId5"/>
    <p:sldId id="286" r:id="rId6"/>
    <p:sldId id="288" r:id="rId7"/>
    <p:sldId id="289" r:id="rId8"/>
    <p:sldId id="300" r:id="rId9"/>
    <p:sldId id="261" r:id="rId10"/>
    <p:sldId id="262" r:id="rId11"/>
    <p:sldId id="263" r:id="rId12"/>
    <p:sldId id="290" r:id="rId13"/>
    <p:sldId id="291" r:id="rId14"/>
    <p:sldId id="293" r:id="rId15"/>
    <p:sldId id="294" r:id="rId16"/>
    <p:sldId id="264" r:id="rId17"/>
    <p:sldId id="296" r:id="rId18"/>
    <p:sldId id="298" r:id="rId19"/>
    <p:sldId id="299" r:id="rId20"/>
    <p:sldId id="301" r:id="rId21"/>
    <p:sldId id="302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20B90-943F-4BB2-A42B-561733381069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D7C7-DECC-497A-AB81-B231087CEB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8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남영우\Documents\2014\메카니\기관차\1.jpg"/>
          <p:cNvPicPr>
            <a:picLocks noChangeAspect="1" noChangeArrowheads="1"/>
          </p:cNvPicPr>
          <p:nvPr/>
        </p:nvPicPr>
        <p:blipFill>
          <a:blip r:embed="rId2" cstate="print"/>
          <a:srcRect l="28738" t="25968" r="50000" b="27571"/>
          <a:stretch>
            <a:fillRect/>
          </a:stretch>
        </p:blipFill>
        <p:spPr bwMode="auto">
          <a:xfrm>
            <a:off x="-1" y="0"/>
            <a:ext cx="3929979" cy="422108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635896" y="2276872"/>
            <a:ext cx="3816424" cy="1470025"/>
          </a:xfrm>
        </p:spPr>
        <p:txBody>
          <a:bodyPr/>
          <a:lstStyle/>
          <a:p>
            <a:r>
              <a:rPr lang="ko-KR" altLang="en-US" dirty="0" smtClean="0"/>
              <a:t>스팀박스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기관차 만들기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몸체 만들기</a:t>
            </a:r>
            <a:endParaRPr lang="ko-KR" altLang="en-US" sz="2800" dirty="0"/>
          </a:p>
        </p:txBody>
      </p:sp>
      <p:grpSp>
        <p:nvGrpSpPr>
          <p:cNvPr id="78" name="그룹 77"/>
          <p:cNvGrpSpPr/>
          <p:nvPr/>
        </p:nvGrpSpPr>
        <p:grpSpPr>
          <a:xfrm>
            <a:off x="755576" y="2132856"/>
            <a:ext cx="8054609" cy="2725271"/>
            <a:chOff x="755576" y="2132856"/>
            <a:chExt cx="8054609" cy="2725271"/>
          </a:xfrm>
        </p:grpSpPr>
        <p:pic>
          <p:nvPicPr>
            <p:cNvPr id="2050" name="Picture 2" descr="C:\Users\user-77\Documents\신모델구상\메카니\전기차\조립2.jpg"/>
            <p:cNvPicPr>
              <a:picLocks noChangeAspect="1" noChangeArrowheads="1"/>
            </p:cNvPicPr>
            <p:nvPr/>
          </p:nvPicPr>
          <p:blipFill>
            <a:blip r:embed="rId2" cstate="print"/>
            <a:srcRect l="77562" t="16971" r="8263" b="30878"/>
            <a:stretch>
              <a:fillRect/>
            </a:stretch>
          </p:blipFill>
          <p:spPr bwMode="auto">
            <a:xfrm>
              <a:off x="755576" y="2132856"/>
              <a:ext cx="1296144" cy="2160240"/>
            </a:xfrm>
            <a:prstGeom prst="rect">
              <a:avLst/>
            </a:prstGeom>
            <a:noFill/>
          </p:spPr>
        </p:pic>
        <p:pic>
          <p:nvPicPr>
            <p:cNvPr id="2051" name="Picture 3" descr="C:\Users\user-77\Documents\신모델구상\메카니\전기차\조립3.jpg"/>
            <p:cNvPicPr>
              <a:picLocks noChangeAspect="1" noChangeArrowheads="1"/>
            </p:cNvPicPr>
            <p:nvPr/>
          </p:nvPicPr>
          <p:blipFill>
            <a:blip r:embed="rId3" cstate="print"/>
            <a:srcRect l="32675" t="32616" r="7476" b="30878"/>
            <a:stretch>
              <a:fillRect/>
            </a:stretch>
          </p:blipFill>
          <p:spPr bwMode="auto">
            <a:xfrm>
              <a:off x="2555776" y="2564904"/>
              <a:ext cx="6254409" cy="1728192"/>
            </a:xfrm>
            <a:prstGeom prst="rect">
              <a:avLst/>
            </a:prstGeom>
            <a:noFill/>
          </p:spPr>
        </p:pic>
        <p:sp>
          <p:nvSpPr>
            <p:cNvPr id="4" name="오른쪽 화살표 3"/>
            <p:cNvSpPr/>
            <p:nvPr/>
          </p:nvSpPr>
          <p:spPr>
            <a:xfrm>
              <a:off x="2195736" y="3573016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오른쪽 화살표 4"/>
            <p:cNvSpPr/>
            <p:nvPr/>
          </p:nvSpPr>
          <p:spPr>
            <a:xfrm>
              <a:off x="4355976" y="3573016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오른쪽 화살표 5"/>
            <p:cNvSpPr/>
            <p:nvPr/>
          </p:nvSpPr>
          <p:spPr>
            <a:xfrm>
              <a:off x="6300192" y="3573016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9592" y="4581128"/>
              <a:ext cx="100811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구부린 부분</a:t>
              </a:r>
              <a:endParaRPr lang="ko-KR" altLang="en-US" sz="1200" dirty="0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V="1">
              <a:off x="971600" y="4221088"/>
              <a:ext cx="72008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71800" y="4581128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구부린 </a:t>
              </a:r>
              <a:r>
                <a:rPr lang="ko-KR" altLang="en-US" sz="1200" dirty="0" smtClean="0"/>
                <a:t>부분</a:t>
              </a:r>
              <a:endParaRPr lang="ko-KR" altLang="en-US" sz="1200" dirty="0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 flipH="1" flipV="1">
              <a:off x="3635896" y="4077072"/>
              <a:ext cx="144016" cy="5040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32040" y="4581128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구부린 부분</a:t>
              </a:r>
              <a:endParaRPr lang="ko-KR" altLang="en-US" sz="1200" dirty="0"/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V="1">
              <a:off x="4932040" y="4149080"/>
              <a:ext cx="144016" cy="4320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flipV="1">
              <a:off x="5940152" y="4221088"/>
              <a:ext cx="0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32040" y="2348880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구부린 부분</a:t>
              </a:r>
              <a:endParaRPr lang="ko-KR" altLang="en-US" sz="1200" dirty="0"/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>
              <a:off x="5076056" y="2636912"/>
              <a:ext cx="144016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flipH="1">
              <a:off x="5796136" y="2636912"/>
              <a:ext cx="144016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452320" y="4581128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풀칠 부분</a:t>
              </a:r>
              <a:endParaRPr lang="ko-KR" altLang="en-US" sz="1200" dirty="0"/>
            </a:p>
          </p:txBody>
        </p:sp>
        <p:cxnSp>
          <p:nvCxnSpPr>
            <p:cNvPr id="58" name="직선 화살표 연결선 57"/>
            <p:cNvCxnSpPr/>
            <p:nvPr/>
          </p:nvCxnSpPr>
          <p:spPr>
            <a:xfrm flipV="1">
              <a:off x="7020272" y="3717032"/>
              <a:ext cx="576064" cy="720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/>
            <p:nvPr/>
          </p:nvCxnSpPr>
          <p:spPr>
            <a:xfrm flipH="1">
              <a:off x="8388424" y="3573016"/>
              <a:ext cx="288032" cy="720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/>
            <p:nvPr/>
          </p:nvCxnSpPr>
          <p:spPr>
            <a:xfrm flipH="1">
              <a:off x="7668344" y="2636912"/>
              <a:ext cx="216024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/>
            <p:cNvCxnSpPr/>
            <p:nvPr/>
          </p:nvCxnSpPr>
          <p:spPr>
            <a:xfrm>
              <a:off x="6876256" y="2636912"/>
              <a:ext cx="288032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876256" y="2348880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풀칠 부분</a:t>
              </a:r>
              <a:endParaRPr lang="ko-KR" altLang="en-US" sz="1200" dirty="0"/>
            </a:p>
          </p:txBody>
        </p:sp>
        <p:cxnSp>
          <p:nvCxnSpPr>
            <p:cNvPr id="69" name="직선 연결선 68"/>
            <p:cNvCxnSpPr/>
            <p:nvPr/>
          </p:nvCxnSpPr>
          <p:spPr>
            <a:xfrm>
              <a:off x="7020272" y="3789040"/>
              <a:ext cx="432048" cy="7920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 flipH="1">
              <a:off x="8460432" y="3573016"/>
              <a:ext cx="216024" cy="10081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몸체 만들기</a:t>
            </a:r>
            <a:endParaRPr lang="ko-KR" altLang="en-US" sz="28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971600" y="2708920"/>
            <a:ext cx="6624736" cy="2051072"/>
            <a:chOff x="971600" y="2708920"/>
            <a:chExt cx="6624736" cy="2051072"/>
          </a:xfrm>
        </p:grpSpPr>
        <p:grpSp>
          <p:nvGrpSpPr>
            <p:cNvPr id="4" name="그룹 3"/>
            <p:cNvGrpSpPr/>
            <p:nvPr/>
          </p:nvGrpSpPr>
          <p:grpSpPr>
            <a:xfrm>
              <a:off x="971600" y="2708920"/>
              <a:ext cx="6480720" cy="1656184"/>
              <a:chOff x="971600" y="2924944"/>
              <a:chExt cx="5616624" cy="1440160"/>
            </a:xfrm>
          </p:grpSpPr>
          <p:pic>
            <p:nvPicPr>
              <p:cNvPr id="3074" name="Picture 2" descr="C:\Users\user-77\Documents\신모델구상\메카니\전기차\조립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626" t="37831" r="27950" b="27401"/>
              <a:stretch>
                <a:fillRect/>
              </a:stretch>
            </p:blipFill>
            <p:spPr bwMode="auto">
              <a:xfrm>
                <a:off x="971600" y="2924944"/>
                <a:ext cx="5616624" cy="1440160"/>
              </a:xfrm>
              <a:prstGeom prst="rect">
                <a:avLst/>
              </a:prstGeom>
              <a:noFill/>
            </p:spPr>
          </p:pic>
          <p:sp>
            <p:nvSpPr>
              <p:cNvPr id="3" name="직사각형 2"/>
              <p:cNvSpPr/>
              <p:nvPr/>
            </p:nvSpPr>
            <p:spPr>
              <a:xfrm>
                <a:off x="971600" y="2924944"/>
                <a:ext cx="288032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619672" y="4479503"/>
              <a:ext cx="30963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풀칠 부분을 옆면에 밀착하여 고정시킨다</a:t>
              </a:r>
              <a:endParaRPr lang="ko-KR" altLang="en-US" sz="1200" dirty="0"/>
            </a:p>
          </p:txBody>
        </p:sp>
        <p:sp>
          <p:nvSpPr>
            <p:cNvPr id="8" name="오른쪽 화살표 7"/>
            <p:cNvSpPr/>
            <p:nvPr/>
          </p:nvSpPr>
          <p:spPr>
            <a:xfrm>
              <a:off x="3059832" y="3573016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5364088" y="3573016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2160" y="4482993"/>
              <a:ext cx="1584176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차체를 뒤집어 본다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3608" y="692696"/>
            <a:ext cx="23042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화차 만들기</a:t>
            </a:r>
            <a:endParaRPr lang="ko-KR" altLang="en-US" sz="2800" dirty="0"/>
          </a:p>
        </p:txBody>
      </p:sp>
      <p:grpSp>
        <p:nvGrpSpPr>
          <p:cNvPr id="52" name="그룹 51"/>
          <p:cNvGrpSpPr/>
          <p:nvPr/>
        </p:nvGrpSpPr>
        <p:grpSpPr>
          <a:xfrm>
            <a:off x="323528" y="2060848"/>
            <a:ext cx="8424936" cy="2797279"/>
            <a:chOff x="323528" y="2060848"/>
            <a:chExt cx="8424936" cy="2797279"/>
          </a:xfrm>
        </p:grpSpPr>
        <p:grpSp>
          <p:nvGrpSpPr>
            <p:cNvPr id="42" name="그룹 41"/>
            <p:cNvGrpSpPr/>
            <p:nvPr/>
          </p:nvGrpSpPr>
          <p:grpSpPr>
            <a:xfrm>
              <a:off x="323528" y="2276872"/>
              <a:ext cx="8300123" cy="2008094"/>
              <a:chOff x="323528" y="2276872"/>
              <a:chExt cx="8300123" cy="2008094"/>
            </a:xfrm>
          </p:grpSpPr>
          <p:pic>
            <p:nvPicPr>
              <p:cNvPr id="10242" name="Picture 2" descr="C:\Users\남영우\Documents\2014\메카니\기관차\2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776" t="48398" r="37400" b="27570"/>
              <a:stretch>
                <a:fillRect/>
              </a:stretch>
            </p:blipFill>
            <p:spPr bwMode="auto">
              <a:xfrm>
                <a:off x="323528" y="2276872"/>
                <a:ext cx="8300123" cy="2008094"/>
              </a:xfrm>
              <a:prstGeom prst="rect">
                <a:avLst/>
              </a:prstGeom>
              <a:noFill/>
            </p:spPr>
          </p:pic>
          <p:sp>
            <p:nvSpPr>
              <p:cNvPr id="36" name="오른쪽 화살표 35"/>
              <p:cNvSpPr/>
              <p:nvPr/>
            </p:nvSpPr>
            <p:spPr>
              <a:xfrm>
                <a:off x="3563888" y="3284984"/>
                <a:ext cx="288032" cy="144016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오른쪽 화살표 36"/>
              <p:cNvSpPr/>
              <p:nvPr/>
            </p:nvSpPr>
            <p:spPr>
              <a:xfrm>
                <a:off x="6948264" y="3356992"/>
                <a:ext cx="288032" cy="144016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9" name="직선 화살표 연결선 38"/>
              <p:cNvCxnSpPr/>
              <p:nvPr/>
            </p:nvCxnSpPr>
            <p:spPr>
              <a:xfrm flipV="1">
                <a:off x="4605453" y="2404635"/>
                <a:ext cx="216024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517250" y="3789040"/>
                <a:ext cx="2664296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1115616" y="4581128"/>
              <a:ext cx="136815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메카니 페이퍼</a:t>
              </a:r>
              <a:r>
                <a:rPr lang="en-US" altLang="ko-KR" sz="1200" dirty="0" smtClean="0"/>
                <a:t>C</a:t>
              </a:r>
              <a:endParaRPr lang="ko-KR" alt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23928" y="4509120"/>
              <a:ext cx="165618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폭을 </a:t>
              </a:r>
              <a:r>
                <a:rPr lang="en-US" altLang="ko-KR" sz="1200" dirty="0" smtClean="0"/>
                <a:t>28mm </a:t>
              </a:r>
              <a:r>
                <a:rPr lang="ko-KR" altLang="en-US" sz="1200" dirty="0" smtClean="0"/>
                <a:t>잘라낸다</a:t>
              </a:r>
              <a:endParaRPr lang="ko-KR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4208" y="4509120"/>
              <a:ext cx="2304256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그림과 같은 </a:t>
              </a:r>
              <a:r>
                <a:rPr lang="ko-KR" altLang="en-US" sz="1200" dirty="0" smtClean="0"/>
                <a:t>형태로 구부린다</a:t>
              </a:r>
              <a:endParaRPr lang="ko-KR" alt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67944" y="2060848"/>
              <a:ext cx="30963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구부릴 부분을 칼등으로 표시한다</a:t>
              </a:r>
              <a:endParaRPr lang="ko-KR" altLang="en-US" sz="1200" dirty="0"/>
            </a:p>
          </p:txBody>
        </p:sp>
        <p:cxnSp>
          <p:nvCxnSpPr>
            <p:cNvPr id="43" name="직선 화살표 연결선 42"/>
            <p:cNvCxnSpPr/>
            <p:nvPr/>
          </p:nvCxnSpPr>
          <p:spPr>
            <a:xfrm flipV="1">
              <a:off x="4954342" y="2420888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/>
            <p:nvPr/>
          </p:nvCxnSpPr>
          <p:spPr>
            <a:xfrm flipV="1">
              <a:off x="5336684" y="2420888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 flipV="1">
              <a:off x="5724128" y="2420888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/>
            <p:nvPr/>
          </p:nvCxnSpPr>
          <p:spPr>
            <a:xfrm flipV="1">
              <a:off x="6073017" y="2420888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/>
            <p:nvPr/>
          </p:nvCxnSpPr>
          <p:spPr>
            <a:xfrm flipV="1">
              <a:off x="6410755" y="2443190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>
              <a:off x="3275856" y="3933056"/>
              <a:ext cx="576064" cy="50405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529516"/>
            <a:ext cx="259228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기관실 만들기</a:t>
            </a:r>
            <a:endParaRPr lang="ko-KR" altLang="en-US" sz="2800" dirty="0"/>
          </a:p>
        </p:txBody>
      </p:sp>
      <p:grpSp>
        <p:nvGrpSpPr>
          <p:cNvPr id="45" name="그룹 44"/>
          <p:cNvGrpSpPr/>
          <p:nvPr/>
        </p:nvGrpSpPr>
        <p:grpSpPr>
          <a:xfrm>
            <a:off x="683568" y="548680"/>
            <a:ext cx="8208912" cy="5965631"/>
            <a:chOff x="683568" y="548680"/>
            <a:chExt cx="8208912" cy="5965631"/>
          </a:xfrm>
        </p:grpSpPr>
        <p:pic>
          <p:nvPicPr>
            <p:cNvPr id="11266" name="Picture 2" descr="C:\Users\남영우\Documents\2014\메카니\기관차\23.jpg"/>
            <p:cNvPicPr>
              <a:picLocks noChangeAspect="1" noChangeArrowheads="1"/>
            </p:cNvPicPr>
            <p:nvPr/>
          </p:nvPicPr>
          <p:blipFill>
            <a:blip r:embed="rId2" cstate="print"/>
            <a:srcRect l="24800" t="32377" r="45275" b="24366"/>
            <a:stretch>
              <a:fillRect/>
            </a:stretch>
          </p:blipFill>
          <p:spPr bwMode="auto">
            <a:xfrm>
              <a:off x="683568" y="1535948"/>
              <a:ext cx="2562951" cy="1821044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331640" y="3584049"/>
              <a:ext cx="136815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메카니 페이퍼</a:t>
              </a:r>
              <a:r>
                <a:rPr lang="en-US" altLang="ko-KR" sz="1200" dirty="0" smtClean="0"/>
                <a:t>C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4" y="1124744"/>
              <a:ext cx="223224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smtClean="0"/>
                <a:t>칼등으로 접는 곳을 표시한다</a:t>
              </a:r>
              <a:endParaRPr lang="ko-KR" altLang="en-US" sz="1200" dirty="0"/>
            </a:p>
          </p:txBody>
        </p:sp>
        <p:pic>
          <p:nvPicPr>
            <p:cNvPr id="17" name="Picture 4" descr="C:\Users\남영우\Documents\2014\메카니\기관차\27.jpg"/>
            <p:cNvPicPr>
              <a:picLocks noChangeAspect="1" noChangeArrowheads="1"/>
            </p:cNvPicPr>
            <p:nvPr/>
          </p:nvPicPr>
          <p:blipFill>
            <a:blip r:embed="rId3" cstate="print"/>
            <a:srcRect l="20863" t="28522" r="63775" b="33124"/>
            <a:stretch>
              <a:fillRect/>
            </a:stretch>
          </p:blipFill>
          <p:spPr bwMode="auto">
            <a:xfrm>
              <a:off x="5220072" y="2636912"/>
              <a:ext cx="1179918" cy="1512168"/>
            </a:xfrm>
            <a:prstGeom prst="rect">
              <a:avLst/>
            </a:prstGeom>
            <a:noFill/>
          </p:spPr>
        </p:pic>
        <p:sp>
          <p:nvSpPr>
            <p:cNvPr id="18" name="오른쪽 화살표 17"/>
            <p:cNvSpPr/>
            <p:nvPr/>
          </p:nvSpPr>
          <p:spPr>
            <a:xfrm>
              <a:off x="3995936" y="1916832"/>
              <a:ext cx="288032" cy="14401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269" name="Picture 5" descr="C:\Users\남영우\Documents\2014\메카니\기관차\28.jpg"/>
            <p:cNvPicPr>
              <a:picLocks noChangeAspect="1" noChangeArrowheads="1"/>
            </p:cNvPicPr>
            <p:nvPr/>
          </p:nvPicPr>
          <p:blipFill>
            <a:blip r:embed="rId4" cstate="print"/>
            <a:srcRect l="35038" t="30056" r="41337" b="36193"/>
            <a:stretch>
              <a:fillRect/>
            </a:stretch>
          </p:blipFill>
          <p:spPr bwMode="auto">
            <a:xfrm>
              <a:off x="1547664" y="4581128"/>
              <a:ext cx="2160240" cy="1584176"/>
            </a:xfrm>
            <a:prstGeom prst="rect">
              <a:avLst/>
            </a:prstGeom>
            <a:noFill/>
          </p:spPr>
        </p:pic>
        <p:pic>
          <p:nvPicPr>
            <p:cNvPr id="11270" name="Picture 6" descr="C:\Users\남영우\Documents\2014\메카니\기관차\29.jpg"/>
            <p:cNvPicPr>
              <a:picLocks noChangeAspect="1" noChangeArrowheads="1"/>
            </p:cNvPicPr>
            <p:nvPr/>
          </p:nvPicPr>
          <p:blipFill>
            <a:blip r:embed="rId5" cstate="print"/>
            <a:srcRect l="39763" t="31590" r="46062" b="30056"/>
            <a:stretch>
              <a:fillRect/>
            </a:stretch>
          </p:blipFill>
          <p:spPr bwMode="auto">
            <a:xfrm>
              <a:off x="5292080" y="4653136"/>
              <a:ext cx="1296144" cy="1800200"/>
            </a:xfrm>
            <a:prstGeom prst="rect">
              <a:avLst/>
            </a:prstGeom>
            <a:noFill/>
          </p:spPr>
        </p:pic>
        <p:sp>
          <p:nvSpPr>
            <p:cNvPr id="21" name="오른쪽 화살표 20"/>
            <p:cNvSpPr/>
            <p:nvPr/>
          </p:nvSpPr>
          <p:spPr>
            <a:xfrm>
              <a:off x="4139952" y="5157192"/>
              <a:ext cx="288032" cy="14401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오른쪽 화살표 21"/>
            <p:cNvSpPr/>
            <p:nvPr/>
          </p:nvSpPr>
          <p:spPr>
            <a:xfrm>
              <a:off x="899592" y="5157192"/>
              <a:ext cx="288032" cy="14401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5220072" y="548680"/>
              <a:ext cx="2520280" cy="1838627"/>
              <a:chOff x="5220072" y="548680"/>
              <a:chExt cx="2520280" cy="1838627"/>
            </a:xfrm>
          </p:grpSpPr>
          <p:pic>
            <p:nvPicPr>
              <p:cNvPr id="11268" name="Picture 4" descr="C:\Users\남영우\Documents\2014\메카니\기관차\27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0399" t="28522" r="16138" b="23919"/>
              <a:stretch>
                <a:fillRect/>
              </a:stretch>
            </p:blipFill>
            <p:spPr bwMode="auto">
              <a:xfrm>
                <a:off x="5220072" y="548680"/>
                <a:ext cx="2520280" cy="1838627"/>
              </a:xfrm>
              <a:prstGeom prst="rect">
                <a:avLst/>
              </a:prstGeom>
              <a:noFill/>
            </p:spPr>
          </p:pic>
          <p:cxnSp>
            <p:nvCxnSpPr>
              <p:cNvPr id="24" name="직선 연결선 23"/>
              <p:cNvCxnSpPr/>
              <p:nvPr/>
            </p:nvCxnSpPr>
            <p:spPr>
              <a:xfrm>
                <a:off x="5280929" y="1977689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6649081" y="198884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화살표 연결선 27"/>
            <p:cNvCxnSpPr/>
            <p:nvPr/>
          </p:nvCxnSpPr>
          <p:spPr>
            <a:xfrm>
              <a:off x="2123728" y="1435078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>
              <a:off x="1437101" y="1412776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>
              <a:off x="2821506" y="1423927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3098386" y="1357021"/>
              <a:ext cx="2124000" cy="61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오른쪽 화살표 35"/>
            <p:cNvSpPr/>
            <p:nvPr/>
          </p:nvSpPr>
          <p:spPr>
            <a:xfrm>
              <a:off x="4716016" y="3212976"/>
              <a:ext cx="288032" cy="14401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60232" y="2924944"/>
              <a:ext cx="223224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smtClean="0"/>
                <a:t>칼등으로 접는 곳을 표시한다</a:t>
              </a:r>
              <a:endParaRPr lang="ko-KR" altLang="en-US" sz="1200" dirty="0"/>
            </a:p>
          </p:txBody>
        </p:sp>
        <p:cxnSp>
          <p:nvCxnSpPr>
            <p:cNvPr id="38" name="직선 화살표 연결선 37"/>
            <p:cNvCxnSpPr>
              <a:stCxn id="37" idx="1"/>
            </p:cNvCxnSpPr>
            <p:nvPr/>
          </p:nvCxnSpPr>
          <p:spPr>
            <a:xfrm flipH="1" flipV="1">
              <a:off x="5989858" y="2924944"/>
              <a:ext cx="670374" cy="1385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/>
            <p:nvPr/>
          </p:nvCxnSpPr>
          <p:spPr>
            <a:xfrm flipH="1" flipV="1">
              <a:off x="7141986" y="1988840"/>
              <a:ext cx="238326" cy="9361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195736" y="6237312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결합한다</a:t>
              </a:r>
              <a:endParaRPr lang="ko-KR" alt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32240" y="5373216"/>
              <a:ext cx="115212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완성된 기관실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33843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기관실 </a:t>
            </a:r>
            <a:r>
              <a:rPr lang="ko-KR" altLang="en-US" sz="2800" dirty="0" smtClean="0"/>
              <a:t>지붕 만들기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805264"/>
            <a:ext cx="194421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84</a:t>
            </a:r>
            <a:r>
              <a:rPr lang="ko-KR" altLang="en-US" sz="1200" dirty="0" smtClean="0"/>
              <a:t>Ｘ</a:t>
            </a:r>
            <a:r>
              <a:rPr lang="en-US" altLang="ko-KR" sz="1200" dirty="0" smtClean="0"/>
              <a:t>84</a:t>
            </a:r>
            <a:r>
              <a:rPr lang="ko-KR" altLang="en-US" sz="1200" dirty="0" smtClean="0"/>
              <a:t>를 잘라낸다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877272"/>
            <a:ext cx="129614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잘라낸 형태</a:t>
            </a:r>
            <a:endParaRPr lang="ko-KR" altLang="en-US" sz="1200" dirty="0"/>
          </a:p>
        </p:txBody>
      </p:sp>
      <p:sp>
        <p:nvSpPr>
          <p:cNvPr id="6" name="오른쪽 화살표 5"/>
          <p:cNvSpPr/>
          <p:nvPr/>
        </p:nvSpPr>
        <p:spPr>
          <a:xfrm>
            <a:off x="4716016" y="4869160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1691680" y="2060848"/>
            <a:ext cx="5145486" cy="3751916"/>
            <a:chOff x="1691680" y="2060848"/>
            <a:chExt cx="5145486" cy="3751916"/>
          </a:xfrm>
        </p:grpSpPr>
        <p:pic>
          <p:nvPicPr>
            <p:cNvPr id="5123" name="Picture 3" descr="C:\Users\남영우\Documents\신모델구상\메카니\기관차\그림\지붕만들기.jpg"/>
            <p:cNvPicPr>
              <a:picLocks noChangeAspect="1" noChangeArrowheads="1"/>
            </p:cNvPicPr>
            <p:nvPr/>
          </p:nvPicPr>
          <p:blipFill>
            <a:blip r:embed="rId2" cstate="print"/>
            <a:srcRect l="24800" t="22850" r="37400" b="21252"/>
            <a:stretch>
              <a:fillRect/>
            </a:stretch>
          </p:blipFill>
          <p:spPr bwMode="auto">
            <a:xfrm>
              <a:off x="1691680" y="2060848"/>
              <a:ext cx="5145486" cy="3751916"/>
            </a:xfrm>
            <a:prstGeom prst="rect">
              <a:avLst/>
            </a:prstGeom>
            <a:noFill/>
          </p:spPr>
        </p:pic>
        <p:cxnSp>
          <p:nvCxnSpPr>
            <p:cNvPr id="8" name="직선 연결선 7"/>
            <p:cNvCxnSpPr/>
            <p:nvPr/>
          </p:nvCxnSpPr>
          <p:spPr>
            <a:xfrm>
              <a:off x="5746430" y="4221088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244437" y="4221088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rot="5400000">
              <a:off x="6012160" y="4475667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rot="5400000">
              <a:off x="6012160" y="3982762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오른쪽 화살표 12"/>
          <p:cNvSpPr/>
          <p:nvPr/>
        </p:nvSpPr>
        <p:spPr>
          <a:xfrm>
            <a:off x="4644008" y="5013176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48680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링크 만들기</a:t>
            </a:r>
            <a:endParaRPr lang="ko-KR" altLang="en-US" sz="2800" dirty="0"/>
          </a:p>
        </p:txBody>
      </p:sp>
      <p:grpSp>
        <p:nvGrpSpPr>
          <p:cNvPr id="42" name="그룹 41"/>
          <p:cNvGrpSpPr/>
          <p:nvPr/>
        </p:nvGrpSpPr>
        <p:grpSpPr>
          <a:xfrm>
            <a:off x="2043" y="1988840"/>
            <a:ext cx="9145016" cy="3341985"/>
            <a:chOff x="2043" y="1988840"/>
            <a:chExt cx="9145016" cy="3341985"/>
          </a:xfrm>
        </p:grpSpPr>
        <p:pic>
          <p:nvPicPr>
            <p:cNvPr id="6147" name="Picture 3" descr="C:\Users\남영우\Documents\신모델구상\메카니\기관차\그림\링크만들기.jpg"/>
            <p:cNvPicPr>
              <a:picLocks noChangeAspect="1" noChangeArrowheads="1"/>
            </p:cNvPicPr>
            <p:nvPr/>
          </p:nvPicPr>
          <p:blipFill>
            <a:blip r:embed="rId2" cstate="print"/>
            <a:srcRect l="17713" t="27641" r="7476" b="30835"/>
            <a:stretch>
              <a:fillRect/>
            </a:stretch>
          </p:blipFill>
          <p:spPr bwMode="auto">
            <a:xfrm>
              <a:off x="2043" y="2332861"/>
              <a:ext cx="9145016" cy="250284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79512" y="4869160"/>
              <a:ext cx="136815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메카니 페이퍼</a:t>
              </a:r>
              <a:r>
                <a:rPr lang="en-US" altLang="ko-KR" sz="1200" dirty="0" smtClean="0"/>
                <a:t>C</a:t>
              </a:r>
              <a:endParaRPr lang="ko-KR" alt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40111" y="4869160"/>
              <a:ext cx="12961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mtClean="0"/>
                <a:t>56mm</a:t>
              </a:r>
              <a:r>
                <a:rPr lang="ko-KR" altLang="en-US" sz="1200" dirty="0" smtClean="0"/>
                <a:t>잘라낸다</a:t>
              </a:r>
              <a:endParaRPr lang="ko-KR" alt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63888" y="1988840"/>
              <a:ext cx="12961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49mm</a:t>
              </a:r>
              <a:r>
                <a:rPr lang="ko-KR" altLang="en-US" sz="1200" dirty="0" smtClean="0"/>
                <a:t>잘라낸다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8064" y="4869160"/>
              <a:ext cx="1512168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옆을 </a:t>
              </a:r>
              <a:r>
                <a:rPr lang="en-US" altLang="ko-KR" sz="1200" dirty="0" smtClean="0"/>
                <a:t>5mm</a:t>
              </a:r>
              <a:r>
                <a:rPr lang="ko-KR" altLang="en-US" sz="1200" dirty="0" smtClean="0"/>
                <a:t>구부린다</a:t>
              </a:r>
              <a:endParaRPr lang="en-US" altLang="ko-KR" sz="1200" dirty="0" smtClean="0"/>
            </a:p>
            <a:p>
              <a:pPr algn="ctr"/>
              <a:r>
                <a:rPr lang="ko-KR" altLang="en-US" sz="1200" dirty="0" smtClean="0"/>
                <a:t>풀칠을 한다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312" y="3141631"/>
              <a:ext cx="360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/>
                <a:t>40</a:t>
              </a:r>
              <a:endParaRPr lang="ko-KR" altLang="en-US" sz="1050" dirty="0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7452320" y="3019254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7452320" y="3501008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flipV="1">
              <a:off x="7540581" y="29969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flipV="1">
              <a:off x="7540581" y="3345841"/>
              <a:ext cx="0" cy="14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8249510" y="3157221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8155200" y="3052707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8150098" y="3140968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V="1">
              <a:off x="8249510" y="2798128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066939" y="2504994"/>
              <a:ext cx="360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/>
                <a:t>6</a:t>
              </a:r>
              <a:endParaRPr lang="ko-KR" altLang="en-US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78907" y="4864058"/>
              <a:ext cx="12961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mtClean="0"/>
                <a:t>56mm</a:t>
              </a:r>
              <a:r>
                <a:rPr lang="ko-KR" altLang="en-US" sz="1200" dirty="0" smtClean="0"/>
                <a:t>잘라낸다</a:t>
              </a:r>
              <a:endParaRPr lang="ko-KR" alt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96336" y="2060848"/>
              <a:ext cx="12961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34X4</a:t>
              </a:r>
              <a:r>
                <a:rPr lang="ko-KR" altLang="en-US" sz="1200" dirty="0" smtClean="0"/>
                <a:t>도려낸다</a:t>
              </a:r>
              <a:endParaRPr lang="ko-KR" alt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9992" y="2526349"/>
              <a:ext cx="360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/>
                <a:t>49</a:t>
              </a:r>
              <a:endParaRPr lang="ko-KR" altLang="en-US" sz="1050" dirty="0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4572000" y="2365133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4572000" y="2947246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 flipV="1">
              <a:off x="4660261" y="2376284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flipV="1">
              <a:off x="4660261" y="2747475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오른쪽 화살표 28"/>
            <p:cNvSpPr/>
            <p:nvPr/>
          </p:nvSpPr>
          <p:spPr>
            <a:xfrm>
              <a:off x="2051720" y="3717032"/>
              <a:ext cx="288032" cy="14401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연결선 30"/>
            <p:cNvCxnSpPr/>
            <p:nvPr/>
          </p:nvCxnSpPr>
          <p:spPr>
            <a:xfrm>
              <a:off x="2722094" y="2780928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716045" y="3118666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710943" y="3429000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724721" y="3789040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710943" y="4126778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710943" y="4437112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3755135" y="2686618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3768761" y="3429000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768761" y="3777889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768761" y="4099374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768761" y="4437112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조립과정</a:t>
            </a:r>
            <a:endParaRPr lang="ko-KR" altLang="en-US" sz="2800" dirty="0"/>
          </a:p>
        </p:txBody>
      </p:sp>
      <p:grpSp>
        <p:nvGrpSpPr>
          <p:cNvPr id="28" name="그룹 27"/>
          <p:cNvGrpSpPr/>
          <p:nvPr/>
        </p:nvGrpSpPr>
        <p:grpSpPr>
          <a:xfrm>
            <a:off x="323528" y="432048"/>
            <a:ext cx="8316416" cy="5949280"/>
            <a:chOff x="827584" y="432048"/>
            <a:chExt cx="8316416" cy="5949280"/>
          </a:xfrm>
        </p:grpSpPr>
        <p:pic>
          <p:nvPicPr>
            <p:cNvPr id="2051" name="Picture 3" descr="C:\Users\남영우\Documents\2014\메카니\기관차\4.jpg"/>
            <p:cNvPicPr>
              <a:picLocks noChangeAspect="1" noChangeArrowheads="1"/>
            </p:cNvPicPr>
            <p:nvPr/>
          </p:nvPicPr>
          <p:blipFill>
            <a:blip r:embed="rId2" cstate="print"/>
            <a:srcRect l="27950" t="25153" r="41338" b="23497"/>
            <a:stretch>
              <a:fillRect/>
            </a:stretch>
          </p:blipFill>
          <p:spPr bwMode="auto">
            <a:xfrm>
              <a:off x="6335688" y="2420888"/>
              <a:ext cx="2808312" cy="2232248"/>
            </a:xfrm>
            <a:prstGeom prst="rect">
              <a:avLst/>
            </a:prstGeom>
            <a:noFill/>
          </p:spPr>
        </p:pic>
        <p:pic>
          <p:nvPicPr>
            <p:cNvPr id="2050" name="Picture 2" descr="C:\Users\남영우\Documents\2014\메카니\기관차\3.jpg"/>
            <p:cNvPicPr>
              <a:picLocks noChangeAspect="1" noChangeArrowheads="1"/>
            </p:cNvPicPr>
            <p:nvPr/>
          </p:nvPicPr>
          <p:blipFill>
            <a:blip r:embed="rId3" cstate="print"/>
            <a:srcRect l="27163" t="25153" r="41338" b="23497"/>
            <a:stretch>
              <a:fillRect/>
            </a:stretch>
          </p:blipFill>
          <p:spPr bwMode="auto">
            <a:xfrm>
              <a:off x="3059832" y="2204864"/>
              <a:ext cx="2880320" cy="2232248"/>
            </a:xfrm>
            <a:prstGeom prst="rect">
              <a:avLst/>
            </a:prstGeom>
            <a:noFill/>
          </p:spPr>
        </p:pic>
        <p:sp>
          <p:nvSpPr>
            <p:cNvPr id="25" name="순서도: 대체 처리 24"/>
            <p:cNvSpPr/>
            <p:nvPr/>
          </p:nvSpPr>
          <p:spPr>
            <a:xfrm>
              <a:off x="5940152" y="432048"/>
              <a:ext cx="1872208" cy="1340768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098" name="Picture 2" descr="C:\Users\user-77\Documents\신모델구상\메카니\전기차\18.jpg"/>
            <p:cNvPicPr>
              <a:picLocks noChangeAspect="1" noChangeArrowheads="1"/>
            </p:cNvPicPr>
            <p:nvPr/>
          </p:nvPicPr>
          <p:blipFill>
            <a:blip r:embed="rId4" cstate="print"/>
            <a:srcRect l="35825" t="21364" r="44488" b="28523"/>
            <a:stretch>
              <a:fillRect/>
            </a:stretch>
          </p:blipFill>
          <p:spPr bwMode="auto">
            <a:xfrm>
              <a:off x="827584" y="2276872"/>
              <a:ext cx="1800200" cy="2016224"/>
            </a:xfrm>
            <a:prstGeom prst="rect">
              <a:avLst/>
            </a:prstGeom>
            <a:noFill/>
          </p:spPr>
        </p:pic>
        <p:sp>
          <p:nvSpPr>
            <p:cNvPr id="5" name="오른쪽 화살표 4"/>
            <p:cNvSpPr/>
            <p:nvPr/>
          </p:nvSpPr>
          <p:spPr>
            <a:xfrm>
              <a:off x="2987824" y="350100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오른쪽 화살표 5"/>
            <p:cNvSpPr/>
            <p:nvPr/>
          </p:nvSpPr>
          <p:spPr>
            <a:xfrm>
              <a:off x="6012160" y="350100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5616" y="4725144"/>
              <a:ext cx="43924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차체를 뒤집어 종이스프링을 그림처럼 원형으로 걸쳐 놓는다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3968" y="2071881"/>
              <a:ext cx="43924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5mm </a:t>
              </a:r>
              <a:r>
                <a:rPr lang="ko-KR" altLang="en-US" sz="1200" dirty="0" smtClean="0"/>
                <a:t>지름의 빨대를 종이스프링 구멍에 관통시켜 놓는다</a:t>
              </a:r>
              <a:endParaRPr lang="ko-KR" altLang="en-US" sz="1200" dirty="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5868144" y="4509120"/>
              <a:ext cx="2448272" cy="1872208"/>
              <a:chOff x="5796136" y="4869160"/>
              <a:chExt cx="2448272" cy="1872208"/>
            </a:xfrm>
          </p:grpSpPr>
          <p:sp>
            <p:nvSpPr>
              <p:cNvPr id="13" name="모서리가 둥근 사각형 설명선 12"/>
              <p:cNvSpPr/>
              <p:nvPr/>
            </p:nvSpPr>
            <p:spPr>
              <a:xfrm>
                <a:off x="5796136" y="4869160"/>
                <a:ext cx="2448272" cy="1872208"/>
              </a:xfrm>
              <a:prstGeom prst="wedgeRoundRectCallout">
                <a:avLst>
                  <a:gd name="adj1" fmla="val -56403"/>
                  <a:gd name="adj2" fmla="val -8402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" name="그룹 11"/>
              <p:cNvGrpSpPr/>
              <p:nvPr/>
            </p:nvGrpSpPr>
            <p:grpSpPr>
              <a:xfrm>
                <a:off x="5868144" y="5229200"/>
                <a:ext cx="2088232" cy="1213103"/>
                <a:chOff x="5868144" y="5229200"/>
                <a:chExt cx="2088232" cy="1213103"/>
              </a:xfrm>
            </p:grpSpPr>
            <p:pic>
              <p:nvPicPr>
                <p:cNvPr id="4101" name="Picture 5" descr="C:\Users\user-77\Documents\신모델구상\메카니\전기차\29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17712" t="32616" r="59450" b="50000"/>
                <a:stretch>
                  <a:fillRect/>
                </a:stretch>
              </p:blipFill>
              <p:spPr bwMode="auto">
                <a:xfrm>
                  <a:off x="5868144" y="5229200"/>
                  <a:ext cx="2088232" cy="720080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6444208" y="6165304"/>
                  <a:ext cx="1080120" cy="276999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200" dirty="0" smtClean="0"/>
                    <a:t>종이 스프링</a:t>
                  </a:r>
                  <a:endParaRPr lang="ko-KR" altLang="en-US" sz="1200" dirty="0"/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7668344" y="2348880"/>
              <a:ext cx="64807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빨대 </a:t>
              </a:r>
              <a:endParaRPr lang="ko-KR" altLang="en-US" sz="1200" dirty="0"/>
            </a:p>
          </p:txBody>
        </p:sp>
        <p:cxnSp>
          <p:nvCxnSpPr>
            <p:cNvPr id="21" name="직선 화살표 연결선 20"/>
            <p:cNvCxnSpPr>
              <a:stCxn id="17" idx="1"/>
            </p:cNvCxnSpPr>
            <p:nvPr/>
          </p:nvCxnSpPr>
          <p:spPr>
            <a:xfrm flipH="1">
              <a:off x="7092280" y="2487380"/>
              <a:ext cx="576064" cy="3655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C:\Users\user-77\Documents\신모델구상\메카니\전기차\35.jpg"/>
            <p:cNvPicPr>
              <a:picLocks noChangeAspect="1" noChangeArrowheads="1"/>
            </p:cNvPicPr>
            <p:nvPr/>
          </p:nvPicPr>
          <p:blipFill>
            <a:blip r:embed="rId6" cstate="print"/>
            <a:srcRect l="46850" t="28523" r="41337" b="50000"/>
            <a:stretch>
              <a:fillRect/>
            </a:stretch>
          </p:blipFill>
          <p:spPr bwMode="auto">
            <a:xfrm>
              <a:off x="6156176" y="504056"/>
              <a:ext cx="1530170" cy="1224136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1475656" y="429309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①</a:t>
              </a:r>
              <a:endParaRPr lang="ko-KR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36096" y="429309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②</a:t>
              </a:r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88224" y="371703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③</a:t>
              </a:r>
              <a:endParaRPr lang="ko-KR" altLang="en-US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1454379" y="2428868"/>
            <a:ext cx="6312193" cy="4146793"/>
            <a:chOff x="1716191" y="2428868"/>
            <a:chExt cx="6312193" cy="4146793"/>
          </a:xfrm>
        </p:grpSpPr>
        <p:sp>
          <p:nvSpPr>
            <p:cNvPr id="3" name="TextBox 2"/>
            <p:cNvSpPr txBox="1"/>
            <p:nvPr/>
          </p:nvSpPr>
          <p:spPr>
            <a:xfrm>
              <a:off x="2359133" y="24288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④</a:t>
              </a:r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19564" y="5357826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⑥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6191" y="2786058"/>
              <a:ext cx="2232248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뒤쪽에는 종이 스프링 없이 축과 빨대를 끼운다</a:t>
              </a:r>
              <a:r>
                <a:rPr lang="en-US" altLang="ko-KR" sz="1200" dirty="0" smtClean="0"/>
                <a:t>. 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6136" y="2924944"/>
              <a:ext cx="223224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기관실을 조립한다</a:t>
              </a:r>
              <a:r>
                <a:rPr lang="en-US" altLang="ko-KR" sz="1200" dirty="0" smtClean="0"/>
                <a:t>. </a:t>
              </a:r>
              <a:endParaRPr lang="ko-KR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96336" y="25649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⑤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9564" y="5929330"/>
              <a:ext cx="2525981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화차를 조립한다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면을 구부려 놓는다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건전지 케이스 밑으로 페이퍼를 삽입한다</a:t>
              </a:r>
              <a:endParaRPr lang="ko-KR" altLang="en-US" sz="1200" dirty="0"/>
            </a:p>
          </p:txBody>
        </p:sp>
      </p:grpSp>
      <p:pic>
        <p:nvPicPr>
          <p:cNvPr id="23" name="그림 22" descr="홀더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53"/>
            <a:ext cx="3286116" cy="2286016"/>
          </a:xfrm>
          <a:prstGeom prst="rect">
            <a:avLst/>
          </a:prstGeom>
        </p:spPr>
      </p:pic>
      <p:pic>
        <p:nvPicPr>
          <p:cNvPr id="24" name="Picture 2" descr="C:\Users\남영우\Documents\2014\메카니\기관차\10.jpg"/>
          <p:cNvPicPr>
            <a:picLocks noChangeAspect="1" noChangeArrowheads="1"/>
          </p:cNvPicPr>
          <p:nvPr/>
        </p:nvPicPr>
        <p:blipFill>
          <a:blip r:embed="rId3" cstate="print"/>
          <a:srcRect l="29925" t="13252" r="40151" b="32085"/>
          <a:stretch>
            <a:fillRect/>
          </a:stretch>
        </p:blipFill>
        <p:spPr bwMode="auto">
          <a:xfrm>
            <a:off x="5286380" y="0"/>
            <a:ext cx="2714617" cy="2357430"/>
          </a:xfrm>
          <a:prstGeom prst="rect">
            <a:avLst/>
          </a:prstGeom>
          <a:noFill/>
        </p:spPr>
      </p:pic>
      <p:pic>
        <p:nvPicPr>
          <p:cNvPr id="25" name="Picture 3" descr="C:\Users\남영우\Documents\2014\메카니\기관차\11.jpg"/>
          <p:cNvPicPr>
            <a:picLocks noChangeAspect="1" noChangeArrowheads="1"/>
          </p:cNvPicPr>
          <p:nvPr/>
        </p:nvPicPr>
        <p:blipFill>
          <a:blip r:embed="rId4" cstate="print"/>
          <a:srcRect l="35037" t="10245" r="42913" b="35092"/>
          <a:stretch>
            <a:fillRect/>
          </a:stretch>
        </p:blipFill>
        <p:spPr bwMode="auto">
          <a:xfrm>
            <a:off x="2285984" y="4000504"/>
            <a:ext cx="235745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611560" y="1196752"/>
            <a:ext cx="8206648" cy="3589367"/>
            <a:chOff x="753312" y="1196752"/>
            <a:chExt cx="8206648" cy="3589367"/>
          </a:xfrm>
        </p:grpSpPr>
        <p:pic>
          <p:nvPicPr>
            <p:cNvPr id="6147" name="Picture 3" descr="C:\Users\남영우\Documents\2014\메카니\기관차\13.jpg"/>
            <p:cNvPicPr>
              <a:picLocks noChangeAspect="1" noChangeArrowheads="1"/>
            </p:cNvPicPr>
            <p:nvPr/>
          </p:nvPicPr>
          <p:blipFill>
            <a:blip r:embed="rId2" cstate="print"/>
            <a:srcRect l="31888" t="11901" r="38188" b="20184"/>
            <a:stretch>
              <a:fillRect/>
            </a:stretch>
          </p:blipFill>
          <p:spPr bwMode="auto">
            <a:xfrm>
              <a:off x="5076056" y="1251705"/>
              <a:ext cx="2952328" cy="3185407"/>
            </a:xfrm>
            <a:prstGeom prst="rect">
              <a:avLst/>
            </a:prstGeom>
            <a:noFill/>
          </p:spPr>
        </p:pic>
        <p:pic>
          <p:nvPicPr>
            <p:cNvPr id="6146" name="Picture 2" descr="C:\Users\남영우\Documents\2014\메카니\기관차\12.jpg"/>
            <p:cNvPicPr>
              <a:picLocks noChangeAspect="1" noChangeArrowheads="1"/>
            </p:cNvPicPr>
            <p:nvPr/>
          </p:nvPicPr>
          <p:blipFill>
            <a:blip r:embed="rId3" cstate="print"/>
            <a:srcRect l="31500" t="18221" r="45663" b="30428"/>
            <a:stretch>
              <a:fillRect/>
            </a:stretch>
          </p:blipFill>
          <p:spPr bwMode="auto">
            <a:xfrm>
              <a:off x="971600" y="1196752"/>
              <a:ext cx="2952328" cy="315593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6588224" y="4005064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⑧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1760" y="4077072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⑦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5696" y="4509120"/>
              <a:ext cx="172819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smtClean="0"/>
                <a:t>바퀴 </a:t>
              </a:r>
              <a:r>
                <a:rPr lang="en-US" altLang="ko-KR" sz="1200" dirty="0" smtClean="0"/>
                <a:t>4</a:t>
              </a:r>
              <a:r>
                <a:rPr lang="ko-KR" altLang="en-US" sz="1200" dirty="0" smtClean="0"/>
                <a:t>개를 조립한다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13952" y="4509120"/>
              <a:ext cx="244600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손잡이 크랭크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좌우</a:t>
              </a:r>
              <a:r>
                <a:rPr lang="en-US" altLang="ko-KR" sz="1200" dirty="0" smtClean="0"/>
                <a:t>)</a:t>
              </a:r>
              <a:r>
                <a:rPr lang="ko-KR" altLang="en-US" sz="1200" dirty="0" smtClean="0"/>
                <a:t>를 조립한다</a:t>
              </a:r>
              <a:endParaRPr lang="ko-KR" altLang="en-US" sz="1200" dirty="0"/>
            </a:p>
          </p:txBody>
        </p:sp>
        <p:sp>
          <p:nvSpPr>
            <p:cNvPr id="10" name="오른쪽 화살표 9"/>
            <p:cNvSpPr/>
            <p:nvPr/>
          </p:nvSpPr>
          <p:spPr>
            <a:xfrm rot="8830888">
              <a:off x="3849371" y="3158345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 rot="1430533">
              <a:off x="753312" y="3373858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 rot="19941018">
              <a:off x="1475394" y="4283810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오른쪽 화살표 12"/>
            <p:cNvSpPr/>
            <p:nvPr/>
          </p:nvSpPr>
          <p:spPr>
            <a:xfrm rot="15296941">
              <a:off x="6300033" y="4396698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827584" y="1480548"/>
            <a:ext cx="7632848" cy="3809627"/>
            <a:chOff x="827584" y="1480548"/>
            <a:chExt cx="7632848" cy="3809627"/>
          </a:xfrm>
        </p:grpSpPr>
        <p:pic>
          <p:nvPicPr>
            <p:cNvPr id="7170" name="Picture 2" descr="C:\Users\남영우\Documents\2014\메카니\기관차\14.jpg"/>
            <p:cNvPicPr>
              <a:picLocks noChangeAspect="1" noChangeArrowheads="1"/>
            </p:cNvPicPr>
            <p:nvPr/>
          </p:nvPicPr>
          <p:blipFill>
            <a:blip r:embed="rId2" cstate="print"/>
            <a:srcRect l="28738" t="15214" r="44488" b="30122"/>
            <a:stretch>
              <a:fillRect/>
            </a:stretch>
          </p:blipFill>
          <p:spPr bwMode="auto">
            <a:xfrm>
              <a:off x="827584" y="1480548"/>
              <a:ext cx="3456384" cy="335472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763688" y="4509120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⑨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3648" y="5013176"/>
              <a:ext cx="237626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링크를  좌우 바퀴에 조립한다</a:t>
              </a:r>
              <a:endParaRPr lang="ko-KR" altLang="en-US" sz="1200" dirty="0"/>
            </a:p>
          </p:txBody>
        </p:sp>
        <p:pic>
          <p:nvPicPr>
            <p:cNvPr id="7171" name="Picture 3" descr="C:\Users\남영우\Documents\2014\메카니\기관차\15.jpg"/>
            <p:cNvPicPr>
              <a:picLocks noChangeAspect="1" noChangeArrowheads="1"/>
            </p:cNvPicPr>
            <p:nvPr/>
          </p:nvPicPr>
          <p:blipFill>
            <a:blip r:embed="rId3" cstate="print"/>
            <a:srcRect l="33463" t="23497" r="42125" b="28466"/>
            <a:stretch>
              <a:fillRect/>
            </a:stretch>
          </p:blipFill>
          <p:spPr bwMode="auto">
            <a:xfrm>
              <a:off x="5076056" y="1556792"/>
              <a:ext cx="3384376" cy="31660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012160" y="4509120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⑩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52120" y="5013176"/>
              <a:ext cx="25922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링크 고정용 고무 </a:t>
              </a:r>
              <a:r>
                <a:rPr lang="ko-KR" altLang="en-US" sz="1200" dirty="0" err="1" smtClean="0"/>
                <a:t>바킹을</a:t>
              </a:r>
              <a:r>
                <a:rPr lang="ko-KR" altLang="en-US" sz="1200" dirty="0" smtClean="0"/>
                <a:t> 조립한다</a:t>
              </a:r>
              <a:endParaRPr lang="ko-KR" altLang="en-US" sz="1200" dirty="0"/>
            </a:p>
          </p:txBody>
        </p:sp>
        <p:sp>
          <p:nvSpPr>
            <p:cNvPr id="9" name="오른쪽 화살표 8"/>
            <p:cNvSpPr/>
            <p:nvPr/>
          </p:nvSpPr>
          <p:spPr>
            <a:xfrm rot="15296941">
              <a:off x="2339911" y="4477526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오른쪽 화살표 9"/>
            <p:cNvSpPr/>
            <p:nvPr/>
          </p:nvSpPr>
          <p:spPr>
            <a:xfrm rot="17741350">
              <a:off x="5241809" y="4543751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 rot="13298047">
              <a:off x="8063144" y="4389081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348880"/>
            <a:ext cx="4032448" cy="14157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 기계요소와 만능카드를 이용하여 나만의 기계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자동차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로봇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배등 기타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창의적으로 만드는 </a:t>
            </a:r>
            <a:endParaRPr lang="ko-KR" altLang="en-US" dirty="0" smtClean="0"/>
          </a:p>
          <a:p>
            <a:r>
              <a:rPr lang="ko-KR" altLang="en-US" sz="3200" dirty="0" smtClean="0"/>
              <a:t>스팀박스</a:t>
            </a:r>
            <a:r>
              <a:rPr lang="en-US" altLang="ko-KR" sz="3200" dirty="0" smtClean="0"/>
              <a:t>(STEAM Box)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17281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들어가기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755576" y="4725144"/>
            <a:ext cx="7992888" cy="160043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□ 스팀박스의 정의</a:t>
            </a:r>
            <a:endParaRPr lang="en-US" altLang="ko-KR" b="1" dirty="0" smtClean="0"/>
          </a:p>
          <a:p>
            <a:r>
              <a:rPr lang="ko-KR" altLang="en-US" sz="1600" dirty="0" smtClean="0"/>
              <a:t>○ ‘간단한 기계요소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바퀴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축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마찰차</a:t>
            </a:r>
            <a:r>
              <a:rPr lang="ko-KR" altLang="en-US" sz="1600" dirty="0" smtClean="0"/>
              <a:t>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와 기구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운동 방법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장치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</a:t>
            </a:r>
            <a:endParaRPr lang="en-US" altLang="ko-KR" sz="1600" dirty="0" smtClean="0"/>
          </a:p>
          <a:p>
            <a:r>
              <a:rPr lang="en-US" altLang="ko-KR" sz="1600" dirty="0" smtClean="0"/>
              <a:t>    </a:t>
            </a:r>
            <a:r>
              <a:rPr lang="ko-KR" altLang="en-US" sz="1600" dirty="0" smtClean="0"/>
              <a:t>이용하여 기계적 일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운동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작동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하는 제품을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   </a:t>
            </a:r>
            <a:r>
              <a:rPr lang="ko-KR" altLang="en-US" sz="1600" dirty="0" smtClean="0"/>
              <a:t> 창의적으로 꾸민다는 것’을 의미함</a:t>
            </a:r>
          </a:p>
          <a:p>
            <a:r>
              <a:rPr lang="ko-KR" altLang="en-US" sz="1600" dirty="0" smtClean="0"/>
              <a:t>○ 과학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공학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예술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수학 등의 융합적 학습 능력 배양에 새롭게 나타난 </a:t>
            </a:r>
            <a:r>
              <a:rPr lang="ko-KR" altLang="en-US" sz="1600" dirty="0" err="1" smtClean="0"/>
              <a:t>브렌드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    </a:t>
            </a:r>
            <a:r>
              <a:rPr lang="en-US" altLang="ko-KR" sz="1600" dirty="0" smtClean="0"/>
              <a:t>(STEAM)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540160" y="1052736"/>
            <a:ext cx="8064288" cy="4464496"/>
            <a:chOff x="540160" y="1052736"/>
            <a:chExt cx="8064288" cy="4464496"/>
          </a:xfrm>
        </p:grpSpPr>
        <p:pic>
          <p:nvPicPr>
            <p:cNvPr id="8194" name="Picture 2" descr="C:\Users\남영우\Documents\2014\메카니\기관차\17.jpg"/>
            <p:cNvPicPr>
              <a:picLocks noChangeAspect="1" noChangeArrowheads="1"/>
            </p:cNvPicPr>
            <p:nvPr/>
          </p:nvPicPr>
          <p:blipFill>
            <a:blip r:embed="rId2" cstate="print"/>
            <a:srcRect l="32675" t="15214" r="40550" b="25153"/>
            <a:stretch>
              <a:fillRect/>
            </a:stretch>
          </p:blipFill>
          <p:spPr bwMode="auto">
            <a:xfrm>
              <a:off x="755576" y="1124744"/>
              <a:ext cx="3600400" cy="3812188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619672" y="4736177"/>
              <a:ext cx="423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⑪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59632" y="5240233"/>
              <a:ext cx="25922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err="1" smtClean="0"/>
                <a:t>엔드캡과</a:t>
              </a:r>
              <a:r>
                <a:rPr lang="ko-KR" altLang="en-US" sz="1200" dirty="0" smtClean="0"/>
                <a:t> 화차 범퍼를 조립한다</a:t>
              </a:r>
              <a:endParaRPr lang="ko-KR" altLang="en-US" sz="1200" dirty="0"/>
            </a:p>
          </p:txBody>
        </p:sp>
        <p:pic>
          <p:nvPicPr>
            <p:cNvPr id="8195" name="Picture 3" descr="C:\Users\남영우\Documents\2014\메카니\기관차\19.jpg"/>
            <p:cNvPicPr>
              <a:picLocks noChangeAspect="1" noChangeArrowheads="1"/>
            </p:cNvPicPr>
            <p:nvPr/>
          </p:nvPicPr>
          <p:blipFill>
            <a:blip r:embed="rId3" cstate="print"/>
            <a:srcRect l="31888" t="20184" r="42912" b="26809"/>
            <a:stretch>
              <a:fillRect/>
            </a:stretch>
          </p:blipFill>
          <p:spPr bwMode="auto">
            <a:xfrm>
              <a:off x="4932040" y="1052736"/>
              <a:ext cx="3672408" cy="367240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724128" y="4787860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⑫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24128" y="5240233"/>
              <a:ext cx="25922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지붕과  화차 굴뚝을 조립한다</a:t>
              </a:r>
              <a:endParaRPr lang="ko-KR" altLang="en-US" sz="1200" dirty="0"/>
            </a:p>
          </p:txBody>
        </p:sp>
        <p:sp>
          <p:nvSpPr>
            <p:cNvPr id="8" name="오른쪽 화살표 7"/>
            <p:cNvSpPr/>
            <p:nvPr/>
          </p:nvSpPr>
          <p:spPr>
            <a:xfrm rot="15180194">
              <a:off x="4144474" y="4045303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 rot="15180194">
              <a:off x="2798624" y="4684905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오른쪽 화살표 9"/>
            <p:cNvSpPr/>
            <p:nvPr/>
          </p:nvSpPr>
          <p:spPr>
            <a:xfrm rot="1740624">
              <a:off x="540160" y="3939738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 rot="1740624">
              <a:off x="988461" y="2558222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 rot="1740624">
              <a:off x="5291472" y="2139538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오른쪽 화살표 12"/>
            <p:cNvSpPr/>
            <p:nvPr/>
          </p:nvSpPr>
          <p:spPr>
            <a:xfrm rot="1740624">
              <a:off x="6084776" y="1181132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완성도</a:t>
            </a:r>
            <a:endParaRPr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683568" y="1700808"/>
            <a:ext cx="7704856" cy="3990057"/>
            <a:chOff x="683568" y="1700808"/>
            <a:chExt cx="7704856" cy="3990057"/>
          </a:xfrm>
        </p:grpSpPr>
        <p:grpSp>
          <p:nvGrpSpPr>
            <p:cNvPr id="6" name="그룹 5"/>
            <p:cNvGrpSpPr/>
            <p:nvPr/>
          </p:nvGrpSpPr>
          <p:grpSpPr>
            <a:xfrm>
              <a:off x="683568" y="1700808"/>
              <a:ext cx="7704856" cy="3816424"/>
              <a:chOff x="683568" y="1700808"/>
              <a:chExt cx="7704856" cy="3816424"/>
            </a:xfrm>
          </p:grpSpPr>
          <p:pic>
            <p:nvPicPr>
              <p:cNvPr id="2" name="Picture 3" descr="C:\Users\남영우\Documents\2014\메카니\기관차\19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1888" t="20184" r="42912" b="26809"/>
              <a:stretch>
                <a:fillRect/>
              </a:stretch>
            </p:blipFill>
            <p:spPr bwMode="auto">
              <a:xfrm>
                <a:off x="683568" y="1988840"/>
                <a:ext cx="3240360" cy="3240360"/>
              </a:xfrm>
              <a:prstGeom prst="rect">
                <a:avLst/>
              </a:prstGeom>
              <a:noFill/>
            </p:spPr>
          </p:pic>
          <p:pic>
            <p:nvPicPr>
              <p:cNvPr id="9218" name="Picture 2" descr="C:\Users\남영우\Documents\2014\메카니\기관차\2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6613" t="16871" r="41337" b="35092"/>
              <a:stretch>
                <a:fillRect/>
              </a:stretch>
            </p:blipFill>
            <p:spPr bwMode="auto">
              <a:xfrm>
                <a:off x="5076056" y="1700808"/>
                <a:ext cx="3312368" cy="3430667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724128" y="5240233"/>
                <a:ext cx="2592288" cy="27699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지붕을 제거하여 연필 꽂이로 이용</a:t>
                </a:r>
                <a:endParaRPr lang="ko-KR" altLang="en-US" sz="12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979712" y="5229200"/>
              <a:ext cx="2592288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동작은 직접 굴려보며 </a:t>
              </a:r>
              <a:r>
                <a:rPr lang="ko-KR" altLang="en-US" sz="1200" dirty="0" smtClean="0"/>
                <a:t>링크가</a:t>
              </a:r>
              <a:r>
                <a:rPr lang="ko-KR" altLang="en-US" sz="1200" dirty="0" smtClean="0"/>
                <a:t> </a:t>
              </a:r>
              <a:r>
                <a:rPr lang="ko-KR" altLang="en-US" sz="1200" dirty="0" smtClean="0"/>
                <a:t>제대로 동작이 </a:t>
              </a:r>
              <a:r>
                <a:rPr lang="ko-KR" altLang="en-US" sz="1200" dirty="0" smtClean="0"/>
                <a:t>되는지 </a:t>
              </a:r>
              <a:r>
                <a:rPr lang="ko-KR" altLang="en-US" sz="1200" dirty="0" smtClean="0"/>
                <a:t>확인한다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7584" y="692696"/>
            <a:ext cx="110799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b="1" dirty="0" smtClean="0"/>
              <a:t>학습목표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27584" y="1124744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1. </a:t>
            </a:r>
            <a:r>
              <a:rPr lang="ko-KR" altLang="en-US" dirty="0" smtClean="0"/>
              <a:t>여러 가지 기계요소의 원리를 이해할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b="1" dirty="0" smtClean="0"/>
              <a:t>2. </a:t>
            </a:r>
            <a:r>
              <a:rPr lang="ko-KR" altLang="en-US" dirty="0" smtClean="0"/>
              <a:t>기계의 기본 운동을 설명할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b="1" dirty="0" smtClean="0"/>
              <a:t>3. </a:t>
            </a:r>
            <a:r>
              <a:rPr lang="ko-KR" altLang="en-US" dirty="0" smtClean="0"/>
              <a:t>캠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크랭크축의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지렛대의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기어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도르래의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링크 장치의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마찰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로프 및 벨트 전동의 원리 등을 응용하여 움직이는 물체를 구상하고 만들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43608" y="3413899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⊙ </a:t>
            </a:r>
            <a:r>
              <a:rPr lang="ko-KR" altLang="en-US" b="1" dirty="0" smtClean="0"/>
              <a:t>내가 만들 스팀박스는</a:t>
            </a:r>
            <a:endParaRPr lang="ko-KR" altLang="en-US" dirty="0" smtClean="0"/>
          </a:p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수동으로 움직이는 물체입니다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b="1" u="sng" dirty="0" smtClean="0"/>
              <a:t>운동 전달 방식을 스스로 결정</a:t>
            </a:r>
            <a:r>
              <a:rPr lang="ko-KR" altLang="en-US" dirty="0" smtClean="0"/>
              <a:t>하고 제작해야 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dirty="0" smtClean="0"/>
              <a:t>( </a:t>
            </a:r>
            <a:r>
              <a:rPr lang="ko-KR" altLang="en-US" dirty="0" smtClean="0"/>
              <a:t>캠이나 크랭크를 이용한 전달 방식을 권장 합니다</a:t>
            </a:r>
            <a:r>
              <a:rPr lang="en-US" altLang="ko-KR" dirty="0" smtClean="0"/>
              <a:t>.)</a:t>
            </a:r>
            <a:endParaRPr lang="ko-KR" altLang="en-US" dirty="0" smtClean="0"/>
          </a:p>
          <a:p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오토마타는 창의적이며 </a:t>
            </a:r>
            <a:r>
              <a:rPr lang="ko-KR" altLang="en-US" dirty="0" err="1" smtClean="0"/>
              <a:t>유머러스한</a:t>
            </a:r>
            <a:r>
              <a:rPr lang="ko-KR" altLang="en-US" dirty="0" smtClean="0"/>
              <a:t> 모습을 갖고 있어야 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라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우드락</a:t>
            </a:r>
            <a:r>
              <a:rPr lang="ko-KR" altLang="en-US" dirty="0" smtClean="0"/>
              <a:t> 외 다른 재료의 사용은 부분적으로 허용합니다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37466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스팀박스의 </a:t>
            </a:r>
            <a:r>
              <a:rPr lang="ko-KR" altLang="en-US" sz="2400" dirty="0" smtClean="0"/>
              <a:t>구성 및 기능</a:t>
            </a:r>
            <a:endParaRPr lang="ko-KR" altLang="en-US" sz="2400" dirty="0"/>
          </a:p>
        </p:txBody>
      </p:sp>
      <p:grpSp>
        <p:nvGrpSpPr>
          <p:cNvPr id="2" name="그룹 10"/>
          <p:cNvGrpSpPr/>
          <p:nvPr/>
        </p:nvGrpSpPr>
        <p:grpSpPr>
          <a:xfrm>
            <a:off x="755576" y="1196752"/>
            <a:ext cx="7416824" cy="5368150"/>
            <a:chOff x="755576" y="1196752"/>
            <a:chExt cx="7416824" cy="5368150"/>
          </a:xfrm>
        </p:grpSpPr>
        <p:pic>
          <p:nvPicPr>
            <p:cNvPr id="1026" name="Picture 2" descr="C:\Users\user-77\Documents\2014\메카니\만능카드.jpg"/>
            <p:cNvPicPr>
              <a:picLocks noChangeAspect="1" noChangeArrowheads="1"/>
            </p:cNvPicPr>
            <p:nvPr/>
          </p:nvPicPr>
          <p:blipFill>
            <a:blip r:embed="rId2" cstate="print"/>
            <a:srcRect l="9838" t="13951" r="9051" b="13950"/>
            <a:stretch>
              <a:fillRect/>
            </a:stretch>
          </p:blipFill>
          <p:spPr bwMode="auto">
            <a:xfrm>
              <a:off x="755576" y="1772816"/>
              <a:ext cx="7416824" cy="316835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755576" y="1196752"/>
              <a:ext cx="231622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 </a:t>
              </a:r>
              <a:r>
                <a:rPr lang="ko-KR" altLang="en-US" dirty="0" smtClean="0"/>
                <a:t>스팀박스 페이퍼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1624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A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3912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B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04248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c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576" y="5418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A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</a:t>
              </a:r>
              <a:r>
                <a:rPr lang="ko-KR" altLang="en-US" sz="1600" dirty="0" smtClean="0"/>
                <a:t> 몸체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바디</a:t>
              </a:r>
              <a:r>
                <a:rPr lang="en-US" altLang="ko-KR" sz="1600" dirty="0" smtClean="0"/>
                <a:t>)</a:t>
              </a:r>
              <a:r>
                <a:rPr lang="ko-KR" altLang="en-US" sz="1600" dirty="0" smtClean="0"/>
                <a:t>를 만든다</a:t>
              </a:r>
              <a:r>
                <a:rPr lang="en-US" altLang="ko-KR" sz="1600" dirty="0" smtClean="0"/>
                <a:t>. </a:t>
              </a:r>
              <a:r>
                <a:rPr lang="ko-KR" altLang="en-US" sz="1600" dirty="0" smtClean="0"/>
                <a:t>만들고자 하는 크기를 조절할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576" y="5822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B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기둥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보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브래킷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스프링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보강재</a:t>
              </a:r>
              <a:r>
                <a:rPr lang="ko-KR" altLang="en-US" sz="1600" dirty="0" smtClean="0"/>
                <a:t> 등으로 사용할 수 있다</a:t>
              </a:r>
              <a:r>
                <a:rPr lang="en-US" altLang="ko-KR" sz="1600" dirty="0" smtClean="0"/>
                <a:t>.</a:t>
              </a:r>
              <a:r>
                <a:rPr lang="ko-KR" altLang="en-US" sz="1600" dirty="0" smtClean="0"/>
                <a:t> </a:t>
              </a:r>
              <a:endParaRPr lang="ko-KR" alt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5576" y="6226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C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기둥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보 등에 </a:t>
              </a:r>
              <a:r>
                <a:rPr lang="ko-KR" altLang="en-US" sz="1600" dirty="0" err="1" smtClean="0"/>
                <a:t>보강재로</a:t>
              </a:r>
              <a:r>
                <a:rPr lang="ko-KR" altLang="en-US" sz="1600" dirty="0" smtClean="0"/>
                <a:t> 사용할 수 있다</a:t>
              </a:r>
              <a:r>
                <a:rPr lang="en-US" altLang="ko-KR" sz="1600" dirty="0" smtClean="0"/>
                <a:t>.(</a:t>
              </a:r>
              <a:r>
                <a:rPr lang="ko-KR" altLang="en-US" sz="1600" dirty="0" smtClean="0"/>
                <a:t>몸체로도 활용 가능</a:t>
              </a:r>
              <a:r>
                <a:rPr lang="en-US" altLang="ko-KR" sz="1600" dirty="0" smtClean="0"/>
                <a:t>)  </a:t>
              </a:r>
              <a:endParaRPr lang="ko-KR" altLang="en-US" sz="16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6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기계요소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899592" y="1916832"/>
            <a:ext cx="7188799" cy="1819945"/>
            <a:chOff x="1199625" y="2060848"/>
            <a:chExt cx="7188799" cy="1819945"/>
          </a:xfrm>
        </p:grpSpPr>
        <p:pic>
          <p:nvPicPr>
            <p:cNvPr id="4" name="Picture 3" descr="D:\2012설명서\복합운동장치\복합운동장치3-3\마찰차 및 크랭크.png"/>
            <p:cNvPicPr>
              <a:picLocks noChangeAspect="1" noChangeArrowheads="1"/>
            </p:cNvPicPr>
            <p:nvPr/>
          </p:nvPicPr>
          <p:blipFill>
            <a:blip r:embed="rId2" cstate="print"/>
            <a:srcRect l="30313" t="53188" r="33463" b="27682"/>
            <a:stretch>
              <a:fillRect/>
            </a:stretch>
          </p:blipFill>
          <p:spPr bwMode="auto">
            <a:xfrm>
              <a:off x="1199625" y="2060848"/>
              <a:ext cx="6900768" cy="1800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475656" y="357301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타원 캠</a:t>
              </a:r>
              <a:endParaRPr lang="ko-KR" alt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1840" y="3573016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중 </a:t>
              </a:r>
              <a:r>
                <a:rPr lang="ko-KR" altLang="en-US" sz="1400" dirty="0" err="1" smtClean="0"/>
                <a:t>마찰차</a:t>
              </a:r>
              <a:endParaRPr lang="ko-KR" alt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1993" y="3573016"/>
              <a:ext cx="1068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소 </a:t>
              </a:r>
              <a:r>
                <a:rPr lang="ko-KR" altLang="en-US" sz="1400" dirty="0" err="1" smtClean="0"/>
                <a:t>마찰차</a:t>
              </a:r>
              <a:endParaRPr lang="ko-KR" alt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0152" y="357301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달팽이 캠</a:t>
              </a:r>
              <a:endParaRPr lang="ko-KR" alt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8264" y="3573016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손잡이 크랭크</a:t>
              </a:r>
              <a:endParaRPr lang="ko-KR" altLang="en-US" sz="1400" dirty="0"/>
            </a:p>
          </p:txBody>
        </p:sp>
      </p:grpSp>
      <p:grpSp>
        <p:nvGrpSpPr>
          <p:cNvPr id="10" name="그룹 11"/>
          <p:cNvGrpSpPr/>
          <p:nvPr/>
        </p:nvGrpSpPr>
        <p:grpSpPr>
          <a:xfrm>
            <a:off x="1331640" y="4509120"/>
            <a:ext cx="6120680" cy="532593"/>
            <a:chOff x="1331640" y="4509120"/>
            <a:chExt cx="6120680" cy="532593"/>
          </a:xfrm>
        </p:grpSpPr>
        <p:pic>
          <p:nvPicPr>
            <p:cNvPr id="2050" name="Picture 2" descr="C:\Users\user-77\Documents\2014\메카니\육각축.jpg"/>
            <p:cNvPicPr>
              <a:picLocks noChangeAspect="1" noChangeArrowheads="1"/>
            </p:cNvPicPr>
            <p:nvPr/>
          </p:nvPicPr>
          <p:blipFill>
            <a:blip r:embed="rId3" cstate="print"/>
            <a:srcRect l="16925" t="40169" r="16138" b="53277"/>
            <a:stretch>
              <a:fillRect/>
            </a:stretch>
          </p:blipFill>
          <p:spPr bwMode="auto">
            <a:xfrm>
              <a:off x="1331640" y="4509120"/>
              <a:ext cx="6120680" cy="28803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067944" y="473393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err="1" smtClean="0"/>
                <a:t>육각축</a:t>
              </a:r>
              <a:endParaRPr lang="ko-KR" altLang="en-US" sz="1400" dirty="0"/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1403648" y="5373216"/>
            <a:ext cx="6048672" cy="512848"/>
            <a:chOff x="1403648" y="5373216"/>
            <a:chExt cx="6048672" cy="512848"/>
          </a:xfrm>
        </p:grpSpPr>
        <p:pic>
          <p:nvPicPr>
            <p:cNvPr id="2051" name="Picture 3" descr="C:\Users\user-77\Documents\2014\메카니\빨대5.jpg"/>
            <p:cNvPicPr>
              <a:picLocks noChangeAspect="1" noChangeArrowheads="1"/>
            </p:cNvPicPr>
            <p:nvPr/>
          </p:nvPicPr>
          <p:blipFill>
            <a:blip r:embed="rId4" cstate="print"/>
            <a:srcRect l="11413" t="63109" r="22438" b="30337"/>
            <a:stretch>
              <a:fillRect/>
            </a:stretch>
          </p:blipFill>
          <p:spPr bwMode="auto">
            <a:xfrm>
              <a:off x="1403648" y="5373216"/>
              <a:ext cx="6048672" cy="28803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067944" y="5578287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파이프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빨대</a:t>
              </a:r>
              <a:r>
                <a:rPr lang="en-US" altLang="ko-KR" sz="1400" dirty="0" smtClean="0"/>
                <a:t>)</a:t>
              </a:r>
              <a:endParaRPr lang="ko-KR" altLang="en-US" sz="1400" dirty="0"/>
            </a:p>
          </p:txBody>
        </p:sp>
      </p:grpSp>
      <p:sp>
        <p:nvSpPr>
          <p:cNvPr id="17" name="타원 16"/>
          <p:cNvSpPr/>
          <p:nvPr/>
        </p:nvSpPr>
        <p:spPr>
          <a:xfrm>
            <a:off x="7327560" y="5436432"/>
            <a:ext cx="72008" cy="14401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ㅁ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4348" y="500042"/>
            <a:ext cx="36752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스팀박스의 </a:t>
            </a:r>
            <a:r>
              <a:rPr lang="ko-KR" altLang="en-US" sz="2400" dirty="0" smtClean="0"/>
              <a:t>구성 및 기능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683568" y="1268760"/>
            <a:ext cx="6696744" cy="5337884"/>
            <a:chOff x="683568" y="1268760"/>
            <a:chExt cx="6696744" cy="5337884"/>
          </a:xfrm>
        </p:grpSpPr>
        <p:pic>
          <p:nvPicPr>
            <p:cNvPr id="2050" name="Picture 2" descr="C:\Users\user-77\Documents\2014\메카니\캠응용(크랭크).jpg"/>
            <p:cNvPicPr>
              <a:picLocks noChangeAspect="1" noChangeArrowheads="1"/>
            </p:cNvPicPr>
            <p:nvPr/>
          </p:nvPicPr>
          <p:blipFill>
            <a:blip r:embed="rId2" cstate="print"/>
            <a:srcRect l="13775" t="43162" r="67325" b="31194"/>
            <a:stretch>
              <a:fillRect/>
            </a:stretch>
          </p:blipFill>
          <p:spPr bwMode="auto">
            <a:xfrm>
              <a:off x="1043608" y="1268760"/>
              <a:ext cx="1728192" cy="1080120"/>
            </a:xfrm>
            <a:prstGeom prst="rect">
              <a:avLst/>
            </a:prstGeom>
            <a:noFill/>
          </p:spPr>
        </p:pic>
        <p:pic>
          <p:nvPicPr>
            <p:cNvPr id="2051" name="Picture 3" descr="C:\Users\user-77\Documents\2014\메카니\캠응용(크랭크).jpg"/>
            <p:cNvPicPr>
              <a:picLocks noChangeAspect="1" noChangeArrowheads="1"/>
            </p:cNvPicPr>
            <p:nvPr/>
          </p:nvPicPr>
          <p:blipFill>
            <a:blip r:embed="rId2" cstate="print"/>
            <a:srcRect l="37400" t="44871" r="29525" b="31194"/>
            <a:stretch>
              <a:fillRect/>
            </a:stretch>
          </p:blipFill>
          <p:spPr bwMode="auto">
            <a:xfrm>
              <a:off x="4355976" y="1412776"/>
              <a:ext cx="3024336" cy="1008112"/>
            </a:xfrm>
            <a:prstGeom prst="rect">
              <a:avLst/>
            </a:prstGeom>
            <a:noFill/>
          </p:spPr>
        </p:pic>
        <p:pic>
          <p:nvPicPr>
            <p:cNvPr id="2052" name="Picture 4" descr="C:\Users\user-77\Documents\2014\메카니\마찰자응용(기어).jpg"/>
            <p:cNvPicPr>
              <a:picLocks noChangeAspect="1" noChangeArrowheads="1"/>
            </p:cNvPicPr>
            <p:nvPr/>
          </p:nvPicPr>
          <p:blipFill>
            <a:blip r:embed="rId3" cstate="print"/>
            <a:srcRect l="24800" t="27775" r="43700" b="20937"/>
            <a:stretch>
              <a:fillRect/>
            </a:stretch>
          </p:blipFill>
          <p:spPr bwMode="auto">
            <a:xfrm>
              <a:off x="683568" y="3789040"/>
              <a:ext cx="2880320" cy="2160240"/>
            </a:xfrm>
            <a:prstGeom prst="rect">
              <a:avLst/>
            </a:prstGeom>
            <a:noFill/>
          </p:spPr>
        </p:pic>
        <p:pic>
          <p:nvPicPr>
            <p:cNvPr id="2054" name="Picture 6" descr="C:\Users\user-77\Documents\2014\메카니\푸시로드.jpg"/>
            <p:cNvPicPr>
              <a:picLocks noChangeAspect="1" noChangeArrowheads="1"/>
            </p:cNvPicPr>
            <p:nvPr/>
          </p:nvPicPr>
          <p:blipFill>
            <a:blip r:embed="rId4" cstate="print"/>
            <a:srcRect l="19288" t="7260" r="50000" b="22646"/>
            <a:stretch>
              <a:fillRect/>
            </a:stretch>
          </p:blipFill>
          <p:spPr bwMode="auto">
            <a:xfrm>
              <a:off x="4572000" y="2852936"/>
              <a:ext cx="2808312" cy="295232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15616" y="256490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/>
                <a:t>타원캠을</a:t>
              </a:r>
              <a:r>
                <a:rPr lang="ko-KR" altLang="en-US" dirty="0" smtClean="0"/>
                <a:t> 손잡이로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59632" y="623731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/>
                <a:t>마찰차로</a:t>
              </a:r>
              <a:r>
                <a:rPr lang="ko-KR" altLang="en-US" dirty="0" smtClean="0"/>
                <a:t> 기어로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6237312"/>
              <a:ext cx="1691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캠을 크랭크로</a:t>
              </a:r>
              <a:endParaRPr lang="ko-KR" alt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5576" y="548680"/>
            <a:ext cx="20162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기계요소의 예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755576" y="1268760"/>
            <a:ext cx="7451992" cy="4389667"/>
            <a:chOff x="755576" y="1268760"/>
            <a:chExt cx="7451992" cy="4389667"/>
          </a:xfrm>
        </p:grpSpPr>
        <p:sp>
          <p:nvSpPr>
            <p:cNvPr id="2" name="TextBox 1"/>
            <p:cNvSpPr txBox="1"/>
            <p:nvPr/>
          </p:nvSpPr>
          <p:spPr>
            <a:xfrm>
              <a:off x="755576" y="1268760"/>
              <a:ext cx="7416824" cy="58477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1. </a:t>
              </a:r>
              <a:r>
                <a:rPr lang="ko-KR" altLang="en-US" sz="1600" dirty="0" smtClean="0"/>
                <a:t>타원 캠</a:t>
              </a:r>
              <a:r>
                <a:rPr lang="en-US" altLang="ko-KR" sz="1600" dirty="0" smtClean="0"/>
                <a:t>(cam):</a:t>
              </a:r>
              <a:r>
                <a:rPr lang="ko-KR" altLang="en-US" sz="1600" dirty="0" smtClean="0"/>
                <a:t> 회전 운동을 직선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br>
                <a:rPr lang="en-US" altLang="ko-KR" sz="1600" dirty="0" smtClean="0"/>
              </a:br>
              <a:endParaRPr lang="ko-KR" altLang="en-US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1936169"/>
              <a:ext cx="7416824" cy="83099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2. </a:t>
              </a:r>
              <a:r>
                <a:rPr lang="ko-KR" altLang="en-US" sz="1600" dirty="0" err="1" smtClean="0"/>
                <a:t>마찰차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캠</a:t>
              </a:r>
              <a:r>
                <a:rPr lang="en-US" altLang="ko-KR" sz="1600" dirty="0" smtClean="0"/>
                <a:t>,</a:t>
              </a:r>
              <a:r>
                <a:rPr lang="ko-KR" altLang="en-US" sz="1600" dirty="0" smtClean="0"/>
                <a:t>바퀴</a:t>
              </a:r>
              <a:r>
                <a:rPr lang="en-US" altLang="ko-KR" sz="1600" dirty="0" smtClean="0"/>
                <a:t>):</a:t>
              </a:r>
              <a:r>
                <a:rPr lang="ko-KR" altLang="en-US" sz="1600" dirty="0" smtClean="0"/>
                <a:t> 타원 캠이나 달팽이 캠에 닿는 면에 의해 회전 운동 및 직선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   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   </a:t>
              </a:r>
              <a:r>
                <a:rPr lang="ko-KR" altLang="en-US" sz="1600" dirty="0" smtClean="0"/>
                <a:t>바퀴로도 사용할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4368" y="2868451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3. </a:t>
              </a:r>
              <a:r>
                <a:rPr lang="ko-KR" altLang="en-US" sz="1600" dirty="0" smtClean="0"/>
                <a:t>달팽이 캠</a:t>
              </a:r>
              <a:r>
                <a:rPr lang="en-US" altLang="ko-KR" sz="1600" dirty="0" smtClean="0"/>
                <a:t>(cam): </a:t>
              </a:r>
              <a:r>
                <a:rPr lang="ko-KR" altLang="en-US" sz="1600" dirty="0" smtClean="0"/>
                <a:t>회전 운동을 급격하게 직선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3160" y="3306470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4. </a:t>
              </a:r>
              <a:r>
                <a:rPr lang="ko-KR" altLang="en-US" sz="1600" dirty="0" smtClean="0"/>
                <a:t>손잡이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동력을 회전 운동을 시킨다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1952" y="373851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5. </a:t>
              </a:r>
              <a:r>
                <a:rPr lang="ko-KR" altLang="en-US" sz="1600" dirty="0" smtClean="0"/>
                <a:t>육각 축</a:t>
              </a:r>
              <a:r>
                <a:rPr lang="en-US" altLang="ko-KR" sz="1600" dirty="0" smtClean="0"/>
                <a:t>(shaft)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동력을 전달하는 막대 </a:t>
              </a:r>
              <a:endParaRPr lang="ko-KR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0744" y="4170566"/>
              <a:ext cx="7416824" cy="58477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6. </a:t>
              </a:r>
              <a:r>
                <a:rPr lang="ko-KR" altLang="en-US" sz="1600" dirty="0" smtClean="0"/>
                <a:t>파이프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빨대</a:t>
              </a:r>
              <a:r>
                <a:rPr lang="en-US" altLang="ko-KR" sz="1600" dirty="0" smtClean="0"/>
                <a:t>): </a:t>
              </a:r>
              <a:r>
                <a:rPr lang="ko-KR" altLang="en-US" sz="1600" dirty="0" smtClean="0"/>
                <a:t>동력을 전달을 원활하게 하는 파이프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베어링 메탈</a:t>
              </a:r>
              <a:r>
                <a:rPr lang="en-US" altLang="ko-KR" sz="1600" dirty="0" smtClean="0"/>
                <a:t>)</a:t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</a:t>
              </a:r>
              <a:r>
                <a:rPr lang="ko-KR" altLang="en-US" sz="1600" dirty="0" smtClean="0"/>
                <a:t>회전축 지지대로 사용할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952" y="4827430"/>
              <a:ext cx="7416824" cy="83099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7. </a:t>
              </a:r>
              <a:r>
                <a:rPr lang="ko-KR" altLang="en-US" sz="1600" dirty="0" smtClean="0"/>
                <a:t>기어</a:t>
              </a:r>
              <a:r>
                <a:rPr lang="en-US" altLang="ko-KR" sz="1600" dirty="0" smtClean="0"/>
                <a:t>(gear): </a:t>
              </a:r>
              <a:r>
                <a:rPr lang="ko-KR" altLang="en-US" sz="1600" dirty="0" smtClean="0"/>
                <a:t>원판 모양의 회전체에 같은 간격의 돌기를 만들어 서로 물리면서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           운동이나 동력을 전달할 수 있으며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회전 속도 등을 변환 시킬 수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</a:t>
              </a:r>
              <a:r>
                <a:rPr lang="ko-KR" altLang="en-US" sz="1600" dirty="0" smtClean="0"/>
                <a:t>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332656"/>
            <a:ext cx="36752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스팀박스의 </a:t>
            </a:r>
            <a:r>
              <a:rPr lang="ko-KR" altLang="en-US" sz="2400" dirty="0" smtClean="0"/>
              <a:t>구성 및 기능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2304256" cy="57606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ko-KR" altLang="en-US" sz="2400" dirty="0" smtClean="0"/>
              <a:t>부품 리스트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Group 131"/>
          <p:cNvGraphicFramePr>
            <a:graphicFrameLocks noGrp="1"/>
          </p:cNvGraphicFramePr>
          <p:nvPr/>
        </p:nvGraphicFramePr>
        <p:xfrm>
          <a:off x="571472" y="1714488"/>
          <a:ext cx="8165976" cy="2672615"/>
        </p:xfrm>
        <a:graphic>
          <a:graphicData uri="http://schemas.openxmlformats.org/drawingml/2006/table">
            <a:tbl>
              <a:tblPr/>
              <a:tblGrid>
                <a:gridCol w="2143140"/>
                <a:gridCol w="1313244"/>
                <a:gridCol w="626604"/>
                <a:gridCol w="2253716"/>
                <a:gridCol w="1152128"/>
                <a:gridCol w="677144"/>
              </a:tblGrid>
              <a:tr h="52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스팀박스 페이퍼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A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7.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타원 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55X45X4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스팀박스</a:t>
                      </a: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 페이퍼</a:t>
                      </a: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B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8.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손잡이크랭크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Ø20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3. </a:t>
                      </a: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스팀박스 페이퍼</a:t>
                      </a: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C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9.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육각 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프라스틱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Ø3 X 200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4.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소 </a:t>
                      </a:r>
                      <a:r>
                        <a:rPr lang="ko-KR" altLang="en-US" sz="1600" b="0" i="0" u="none" dirty="0" err="1" smtClean="0">
                          <a:latin typeface="+mj-ea"/>
                          <a:ea typeface="+mj-ea"/>
                        </a:rPr>
                        <a:t>마찰차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Ø35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10.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빨대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(5Ø)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×200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5.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대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마찰차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Ø45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11.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고무캡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엔드캡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Ø5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×10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6.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달팽이 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40X30X4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몸체 만들기</a:t>
            </a:r>
            <a:endParaRPr lang="ko-KR" altLang="en-US" sz="2800" dirty="0"/>
          </a:p>
        </p:txBody>
      </p:sp>
      <p:grpSp>
        <p:nvGrpSpPr>
          <p:cNvPr id="21" name="그룹 20"/>
          <p:cNvGrpSpPr/>
          <p:nvPr/>
        </p:nvGrpSpPr>
        <p:grpSpPr>
          <a:xfrm>
            <a:off x="323528" y="2420888"/>
            <a:ext cx="8604448" cy="3439268"/>
            <a:chOff x="323528" y="2420888"/>
            <a:chExt cx="8604448" cy="3439268"/>
          </a:xfrm>
        </p:grpSpPr>
        <p:pic>
          <p:nvPicPr>
            <p:cNvPr id="1026" name="Picture 2" descr="C:\Users\user-77\Documents\신모델구상\메카니\전기차\조립1.jpg"/>
            <p:cNvPicPr>
              <a:picLocks noChangeAspect="1" noChangeArrowheads="1"/>
            </p:cNvPicPr>
            <p:nvPr/>
          </p:nvPicPr>
          <p:blipFill>
            <a:blip r:embed="rId2" cstate="print"/>
            <a:srcRect l="5901" t="16971"/>
            <a:stretch>
              <a:fillRect/>
            </a:stretch>
          </p:blipFill>
          <p:spPr bwMode="auto">
            <a:xfrm>
              <a:off x="323528" y="2420888"/>
              <a:ext cx="8604448" cy="3439268"/>
            </a:xfrm>
            <a:prstGeom prst="rect">
              <a:avLst/>
            </a:prstGeom>
            <a:noFill/>
          </p:spPr>
        </p:pic>
        <p:sp>
          <p:nvSpPr>
            <p:cNvPr id="3" name="자유형 2"/>
            <p:cNvSpPr/>
            <p:nvPr/>
          </p:nvSpPr>
          <p:spPr>
            <a:xfrm>
              <a:off x="3937965" y="2464526"/>
              <a:ext cx="472146" cy="2257384"/>
            </a:xfrm>
            <a:custGeom>
              <a:avLst/>
              <a:gdLst>
                <a:gd name="connsiteX0" fmla="*/ 0 w 472146"/>
                <a:gd name="connsiteY0" fmla="*/ 78377 h 2257384"/>
                <a:gd name="connsiteX1" fmla="*/ 60960 w 472146"/>
                <a:gd name="connsiteY1" fmla="*/ 17417 h 2257384"/>
                <a:gd name="connsiteX2" fmla="*/ 113211 w 472146"/>
                <a:gd name="connsiteY2" fmla="*/ 0 h 2257384"/>
                <a:gd name="connsiteX3" fmla="*/ 235131 w 472146"/>
                <a:gd name="connsiteY3" fmla="*/ 17417 h 2257384"/>
                <a:gd name="connsiteX4" fmla="*/ 304800 w 472146"/>
                <a:gd name="connsiteY4" fmla="*/ 34834 h 2257384"/>
                <a:gd name="connsiteX5" fmla="*/ 348342 w 472146"/>
                <a:gd name="connsiteY5" fmla="*/ 104503 h 2257384"/>
                <a:gd name="connsiteX6" fmla="*/ 365760 w 472146"/>
                <a:gd name="connsiteY6" fmla="*/ 121920 h 2257384"/>
                <a:gd name="connsiteX7" fmla="*/ 383177 w 472146"/>
                <a:gd name="connsiteY7" fmla="*/ 174171 h 2257384"/>
                <a:gd name="connsiteX8" fmla="*/ 409302 w 472146"/>
                <a:gd name="connsiteY8" fmla="*/ 261257 h 2257384"/>
                <a:gd name="connsiteX9" fmla="*/ 426720 w 472146"/>
                <a:gd name="connsiteY9" fmla="*/ 278674 h 2257384"/>
                <a:gd name="connsiteX10" fmla="*/ 435428 w 472146"/>
                <a:gd name="connsiteY10" fmla="*/ 304800 h 2257384"/>
                <a:gd name="connsiteX11" fmla="*/ 452845 w 472146"/>
                <a:gd name="connsiteY11" fmla="*/ 418011 h 2257384"/>
                <a:gd name="connsiteX12" fmla="*/ 452845 w 472146"/>
                <a:gd name="connsiteY12" fmla="*/ 1314994 h 2257384"/>
                <a:gd name="connsiteX13" fmla="*/ 444137 w 472146"/>
                <a:gd name="connsiteY13" fmla="*/ 1341120 h 2257384"/>
                <a:gd name="connsiteX14" fmla="*/ 426720 w 472146"/>
                <a:gd name="connsiteY14" fmla="*/ 1436914 h 2257384"/>
                <a:gd name="connsiteX15" fmla="*/ 409302 w 472146"/>
                <a:gd name="connsiteY15" fmla="*/ 2029097 h 2257384"/>
                <a:gd name="connsiteX16" fmla="*/ 383177 w 472146"/>
                <a:gd name="connsiteY16" fmla="*/ 2142308 h 2257384"/>
                <a:gd name="connsiteX17" fmla="*/ 357051 w 472146"/>
                <a:gd name="connsiteY17" fmla="*/ 2194560 h 2257384"/>
                <a:gd name="connsiteX18" fmla="*/ 304800 w 472146"/>
                <a:gd name="connsiteY18" fmla="*/ 2220685 h 2257384"/>
                <a:gd name="connsiteX19" fmla="*/ 209005 w 472146"/>
                <a:gd name="connsiteY19" fmla="*/ 2246811 h 2257384"/>
                <a:gd name="connsiteX20" fmla="*/ 156754 w 472146"/>
                <a:gd name="connsiteY20" fmla="*/ 2255520 h 2257384"/>
                <a:gd name="connsiteX21" fmla="*/ 78377 w 472146"/>
                <a:gd name="connsiteY21" fmla="*/ 2246811 h 2257384"/>
                <a:gd name="connsiteX22" fmla="*/ 52251 w 472146"/>
                <a:gd name="connsiteY22" fmla="*/ 2220685 h 2257384"/>
                <a:gd name="connsiteX23" fmla="*/ 34834 w 472146"/>
                <a:gd name="connsiteY23" fmla="*/ 2194560 h 225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2146" h="2257384">
                  <a:moveTo>
                    <a:pt x="0" y="78377"/>
                  </a:moveTo>
                  <a:cubicBezTo>
                    <a:pt x="12045" y="42240"/>
                    <a:pt x="8555" y="34885"/>
                    <a:pt x="60960" y="17417"/>
                  </a:cubicBezTo>
                  <a:lnTo>
                    <a:pt x="113211" y="0"/>
                  </a:lnTo>
                  <a:cubicBezTo>
                    <a:pt x="153851" y="5806"/>
                    <a:pt x="195304" y="7460"/>
                    <a:pt x="235131" y="17417"/>
                  </a:cubicBezTo>
                  <a:lnTo>
                    <a:pt x="304800" y="34834"/>
                  </a:lnTo>
                  <a:cubicBezTo>
                    <a:pt x="329927" y="110214"/>
                    <a:pt x="304433" y="69375"/>
                    <a:pt x="348342" y="104503"/>
                  </a:cubicBezTo>
                  <a:cubicBezTo>
                    <a:pt x="354753" y="109632"/>
                    <a:pt x="359954" y="116114"/>
                    <a:pt x="365760" y="121920"/>
                  </a:cubicBezTo>
                  <a:cubicBezTo>
                    <a:pt x="371566" y="139337"/>
                    <a:pt x="378724" y="156360"/>
                    <a:pt x="383177" y="174171"/>
                  </a:cubicBezTo>
                  <a:cubicBezTo>
                    <a:pt x="387124" y="189958"/>
                    <a:pt x="402234" y="254190"/>
                    <a:pt x="409302" y="261257"/>
                  </a:cubicBezTo>
                  <a:lnTo>
                    <a:pt x="426720" y="278674"/>
                  </a:lnTo>
                  <a:cubicBezTo>
                    <a:pt x="429623" y="287383"/>
                    <a:pt x="433437" y="295839"/>
                    <a:pt x="435428" y="304800"/>
                  </a:cubicBezTo>
                  <a:cubicBezTo>
                    <a:pt x="440265" y="326565"/>
                    <a:pt x="450065" y="398548"/>
                    <a:pt x="452845" y="418011"/>
                  </a:cubicBezTo>
                  <a:cubicBezTo>
                    <a:pt x="472146" y="804016"/>
                    <a:pt x="468228" y="653523"/>
                    <a:pt x="452845" y="1314994"/>
                  </a:cubicBezTo>
                  <a:cubicBezTo>
                    <a:pt x="452632" y="1324171"/>
                    <a:pt x="446363" y="1332214"/>
                    <a:pt x="444137" y="1341120"/>
                  </a:cubicBezTo>
                  <a:cubicBezTo>
                    <a:pt x="438048" y="1365475"/>
                    <a:pt x="430604" y="1413607"/>
                    <a:pt x="426720" y="1436914"/>
                  </a:cubicBezTo>
                  <a:cubicBezTo>
                    <a:pt x="403630" y="1783243"/>
                    <a:pt x="433448" y="1304719"/>
                    <a:pt x="409302" y="2029097"/>
                  </a:cubicBezTo>
                  <a:cubicBezTo>
                    <a:pt x="407627" y="2079343"/>
                    <a:pt x="398472" y="2096423"/>
                    <a:pt x="383177" y="2142308"/>
                  </a:cubicBezTo>
                  <a:cubicBezTo>
                    <a:pt x="376094" y="2163556"/>
                    <a:pt x="373932" y="2177679"/>
                    <a:pt x="357051" y="2194560"/>
                  </a:cubicBezTo>
                  <a:cubicBezTo>
                    <a:pt x="340169" y="2211442"/>
                    <a:pt x="326048" y="2213603"/>
                    <a:pt x="304800" y="2220685"/>
                  </a:cubicBezTo>
                  <a:cubicBezTo>
                    <a:pt x="268101" y="2257384"/>
                    <a:pt x="297762" y="2234977"/>
                    <a:pt x="209005" y="2246811"/>
                  </a:cubicBezTo>
                  <a:cubicBezTo>
                    <a:pt x="191503" y="2249145"/>
                    <a:pt x="174171" y="2252617"/>
                    <a:pt x="156754" y="2255520"/>
                  </a:cubicBezTo>
                  <a:cubicBezTo>
                    <a:pt x="130628" y="2252617"/>
                    <a:pt x="103314" y="2255124"/>
                    <a:pt x="78377" y="2246811"/>
                  </a:cubicBezTo>
                  <a:cubicBezTo>
                    <a:pt x="66693" y="2242916"/>
                    <a:pt x="60136" y="2230146"/>
                    <a:pt x="52251" y="2220685"/>
                  </a:cubicBezTo>
                  <a:cubicBezTo>
                    <a:pt x="45551" y="2212645"/>
                    <a:pt x="34834" y="2194560"/>
                    <a:pt x="34834" y="219456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5776" y="4941168"/>
              <a:ext cx="115212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잘라내는 부분</a:t>
              </a:r>
              <a:endParaRPr lang="ko-KR" altLang="en-US" sz="1200" dirty="0"/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 flipV="1">
              <a:off x="3707904" y="4725144"/>
              <a:ext cx="288032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오른쪽 화살표 6"/>
            <p:cNvSpPr/>
            <p:nvPr/>
          </p:nvSpPr>
          <p:spPr>
            <a:xfrm>
              <a:off x="2195736" y="350100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오른쪽 화살표 7"/>
            <p:cNvSpPr/>
            <p:nvPr/>
          </p:nvSpPr>
          <p:spPr>
            <a:xfrm>
              <a:off x="4499992" y="350100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7895413" y="4275678"/>
              <a:ext cx="288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7734289" y="2820436"/>
              <a:ext cx="288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24328" y="4923750"/>
              <a:ext cx="115212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28mm </a:t>
              </a:r>
              <a:r>
                <a:rPr lang="ko-KR" altLang="en-US" sz="1200" dirty="0" smtClean="0"/>
                <a:t>커트</a:t>
              </a:r>
              <a:endParaRPr lang="ko-KR" altLang="en-US" sz="1200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 flipH="1" flipV="1">
              <a:off x="8172400" y="4635718"/>
              <a:ext cx="72008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오른쪽 화살표 15"/>
            <p:cNvSpPr/>
            <p:nvPr/>
          </p:nvSpPr>
          <p:spPr>
            <a:xfrm>
              <a:off x="6490089" y="350100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/>
            <p:cNvCxnSpPr/>
            <p:nvPr/>
          </p:nvCxnSpPr>
          <p:spPr>
            <a:xfrm flipV="1">
              <a:off x="3932637" y="2564904"/>
              <a:ext cx="0" cy="20882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83568" y="4797152"/>
            <a:ext cx="115212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페이퍼</a:t>
            </a:r>
            <a:r>
              <a:rPr lang="en-US" altLang="ko-KR" sz="1200" dirty="0" smtClean="0"/>
              <a:t>A</a:t>
            </a:r>
            <a:endParaRPr lang="ko-KR" alt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661</Words>
  <Application>Microsoft Office PowerPoint</Application>
  <PresentationFormat>화면 슬라이드 쇼(4:3)</PresentationFormat>
  <Paragraphs>158</Paragraphs>
  <Slides>21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스팀박스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부품 리스트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메카니</dc:title>
  <dc:creator>user-77</dc:creator>
  <cp:lastModifiedBy>K.H. YOU</cp:lastModifiedBy>
  <cp:revision>186</cp:revision>
  <dcterms:created xsi:type="dcterms:W3CDTF">2013-04-16T09:30:07Z</dcterms:created>
  <dcterms:modified xsi:type="dcterms:W3CDTF">2015-01-29T11:52:59Z</dcterms:modified>
</cp:coreProperties>
</file>