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2fCAGgOkb0Ax8X1hg0qGsl1j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9ECC59-3586-49FC-A789-DEDE652E4E4E}">
  <a:tblStyle styleId="{479ECC59-3586-49FC-A789-DEDE652E4E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D049D9-761E-400A-9C9A-D783DF9D03C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47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https://blog.naver.com/pul_saem/221007940120 (페트병을 활용한 무드등)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https://blog.naver.com/blogchilsung/220571245002 (페트병을 활용한 돼지 저금통)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https://blog.naver.com/mesns/220690185290 (바구니 만들기)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https://blog.naver.com/mesns/220619302959 (화분 겸 수납함)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https://blog.naver.com/mesns/220928625948 (여닫을 수 있는 저금통)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https://blog.naver.com/mesns/221076845510 (지퍼로 여닫는 연필꽂이)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l="16846" t="1" r="6943" b="18441"/>
          <a:stretch/>
        </p:blipFill>
        <p:spPr>
          <a:xfrm>
            <a:off x="1899380" y="-303924"/>
            <a:ext cx="5530435" cy="716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t="758" r="51377" b="4789"/>
          <a:stretch/>
        </p:blipFill>
        <p:spPr>
          <a:xfrm>
            <a:off x="290434" y="-303924"/>
            <a:ext cx="2840442" cy="716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47531" t="39425" r="3072" b="1514"/>
          <a:stretch/>
        </p:blipFill>
        <p:spPr>
          <a:xfrm>
            <a:off x="5876802" y="2246545"/>
            <a:ext cx="3024129" cy="469325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360898" y="2329333"/>
            <a:ext cx="2550217" cy="1754326"/>
          </a:xfrm>
          <a:prstGeom prst="rect">
            <a:avLst/>
          </a:prstGeom>
          <a:noFill/>
          <a:ln>
            <a:noFill/>
          </a:ln>
          <a:effectLst>
            <a:outerShdw blurRad="88900" dist="38100" dir="2700000" algn="tl" rotWithShape="0">
              <a:srgbClr val="3F3F3F">
                <a:alpha val="46666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기가 찬 </a:t>
            </a:r>
            <a:endParaRPr sz="5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발명노트</a:t>
            </a:r>
            <a:endParaRPr sz="5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l="47531" t="3526" r="3072" b="53323"/>
          <a:stretch/>
        </p:blipFill>
        <p:spPr>
          <a:xfrm>
            <a:off x="5811915" y="315739"/>
            <a:ext cx="302412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t="49944" r="75479" b="42107"/>
          <a:stretch/>
        </p:blipFill>
        <p:spPr>
          <a:xfrm>
            <a:off x="3943529" y="2918061"/>
            <a:ext cx="1225274" cy="5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t="49944" r="95591" b="42107"/>
          <a:stretch/>
        </p:blipFill>
        <p:spPr>
          <a:xfrm>
            <a:off x="5245143" y="2591661"/>
            <a:ext cx="220317" cy="5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t="49944" r="95591" b="42107"/>
          <a:stretch/>
        </p:blipFill>
        <p:spPr>
          <a:xfrm>
            <a:off x="5236750" y="2960380"/>
            <a:ext cx="220317" cy="5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t="49944" r="95591" b="42107"/>
          <a:stretch/>
        </p:blipFill>
        <p:spPr>
          <a:xfrm>
            <a:off x="3689857" y="3061820"/>
            <a:ext cx="220317" cy="5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t="49944" r="95591" b="42107"/>
          <a:stretch/>
        </p:blipFill>
        <p:spPr>
          <a:xfrm>
            <a:off x="3958328" y="2526379"/>
            <a:ext cx="220317" cy="5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5295" y="6490434"/>
            <a:ext cx="693688" cy="26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0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 txBox="1"/>
          <p:nvPr/>
        </p:nvSpPr>
        <p:spPr>
          <a:xfrm>
            <a:off x="1621329" y="458874"/>
            <a:ext cx="77135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662003" y="1205938"/>
            <a:ext cx="48545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935685" y="1873701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기본 규칙</a:t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113149" y="2425519"/>
            <a:ext cx="7348272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비판 금지: 아이디어를 내놓는 동안 어떤 아이디어라도 절대로 비판하거나 평가하지 않는다.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자유 분방: 아이디어가 비현실적이거나 터무니없는 것일지라도 모두 받아들인다.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수량 추구: 좋은 아이디어를 얻으려면 많은 아이디어가 필요하다.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결합 개선: 두 개 이상의 아이디어를 결합하여 제3의 아이디어를 끌어낼 수 있다.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1621329" y="458874"/>
            <a:ext cx="775378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662002" y="1205938"/>
            <a:ext cx="5166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935685" y="1873701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브레인스토밍 진행 순서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1113148" y="2425519"/>
            <a:ext cx="7499223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1단계 : (               )정도의 브레인스토밍 모둠을 만들고, 회장과 서기를 선발한다.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2단계 : 브레인스토밍 회의를 시작하기 전에 회장이               (                   )를 발표한다.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3단계 : 모둠원들은 문제에 대한 (             )을 제시하고         서기는 (                )가 나오는 즉시 기록한다.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4단계 : 아이디어가 충분히 나왔으면 잠시 휴식을 취한    뒤에 아이디어에 대한 (          )를 한다.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2743554" y="2412640"/>
            <a:ext cx="22203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6~12명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1503684" y="3781206"/>
            <a:ext cx="25257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오늘의 주제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5962820" y="4374091"/>
            <a:ext cx="2598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해결책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4495105" y="4740844"/>
            <a:ext cx="2810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아이디어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5547987" y="6062249"/>
            <a:ext cx="15260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평가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2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"/>
          <p:cNvSpPr txBox="1"/>
          <p:nvPr/>
        </p:nvSpPr>
        <p:spPr>
          <a:xfrm>
            <a:off x="1621330" y="458874"/>
            <a:ext cx="849736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662003" y="1205938"/>
            <a:ext cx="47942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656519" y="1800944"/>
            <a:ext cx="2820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(2) 브레인 라이팅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935685" y="2530525"/>
            <a:ext cx="75104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생각나는 아이디어를 말로 발표하지 않고 글로 써서 표현하는 방법이다. 남 앞에서 발언하기를 꺼려하는 사람, 소극적인 사람에게도 효과적인 방법이다.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3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662002" y="1205938"/>
            <a:ext cx="52263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656519" y="1800944"/>
            <a:ext cx="2820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(2) 브레인 라이팅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935685" y="2375977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브레인 라이팅 진행 순서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113148" y="2837642"/>
            <a:ext cx="7499223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1단계: (           )정도의 브레인 라이팅 모둠을 만들고, 기록지의 가장 윗줄에 해결 과제를 기록한다.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2단계: 각자 용지에 자기 아이디어를 (          )씩 기록한 뒤 왼쪽 사람에게 용지를 전달한다.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3단계: 앞에서 적은 아이디어를 발전시키거나 새로운          (               )를 3가지 적고 다시 왼쪽 사람에게 전달한다.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4단계: 3번 과정을 반복하여 모두 작성을 마치면 용지를 모은 다음 아이디어에 대한 (         )를 진행한다.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2542536" y="2822995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4~6명</a:t>
            </a:r>
            <a:endParaRPr sz="24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6051348" y="3786846"/>
            <a:ext cx="893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3가지</a:t>
            </a:r>
            <a:endParaRPr sz="24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698604" y="5124103"/>
            <a:ext cx="12554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아이디어</a:t>
            </a:r>
            <a:endParaRPr sz="24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4965791" y="6102583"/>
            <a:ext cx="7200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평가</a:t>
            </a:r>
            <a:endParaRPr sz="24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4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270731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/>
          <p:nvPr/>
        </p:nvSpPr>
        <p:spPr>
          <a:xfrm>
            <a:off x="1113185" y="1191981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브레인 라이팅 기법을 사용하여 아래 주제에 따른 아이디어를 제시해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5" name="Google Shape;355;p14"/>
          <p:cNvGraphicFramePr/>
          <p:nvPr/>
        </p:nvGraphicFramePr>
        <p:xfrm>
          <a:off x="727323" y="2146091"/>
          <a:ext cx="7880650" cy="4552471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53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빈 페트병을 활용한 생활 용품 제작하기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참여자 이름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아이디어1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아이디어2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아이디어3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Dotum"/>
                          <a:ea typeface="Dotum"/>
                          <a:cs typeface="Dotum"/>
                          <a:sym typeface="Dotum"/>
                        </a:rPr>
                        <a:t>♧♧♧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Dotum"/>
                        <a:ea typeface="Dotum"/>
                        <a:cs typeface="Dotum"/>
                        <a:sym typeface="Dotum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모래를 채워 운동 기구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페트병을 잘라 화분 만들기 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저금통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Dotum"/>
                          <a:ea typeface="Dotum"/>
                          <a:cs typeface="Dotum"/>
                          <a:sym typeface="Dotum"/>
                        </a:rPr>
                        <a:t>◇◇◇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Dotum"/>
                        <a:ea typeface="Dotum"/>
                        <a:cs typeface="Dotum"/>
                        <a:sym typeface="Dotum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무드등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연필꽂이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끈을 감아 예쁜 바구니 만들기 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Dotum"/>
                          <a:ea typeface="Dotum"/>
                          <a:cs typeface="Dotum"/>
                          <a:sym typeface="Dotum"/>
                        </a:rPr>
                        <a:t>○○○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Dotum"/>
                        <a:ea typeface="Dotum"/>
                        <a:cs typeface="Dotum"/>
                        <a:sym typeface="Dotum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위아래로 여닫을 수 있는 저금통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과자나 곡물 보관하기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여러 개를 잘라 붙여 수납함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Dotum"/>
                          <a:ea typeface="Dotum"/>
                          <a:cs typeface="Dotum"/>
                          <a:sym typeface="Dotum"/>
                        </a:rPr>
                        <a:t>△△△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Dotum"/>
                        <a:ea typeface="Dotum"/>
                        <a:cs typeface="Dotum"/>
                        <a:sym typeface="Dotum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지퍼로 여닫을 수 있는 연필꽂이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비닐 봉투 정리함 만들기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b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수건 정리함 만들기 </a:t>
                      </a:r>
                      <a:endParaRPr sz="17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5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5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5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662002" y="1205938"/>
            <a:ext cx="5276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656519" y="1685032"/>
            <a:ext cx="2820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(2) (               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935685" y="2388855"/>
            <a:ext cx="75104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핵심 또는 주요 아이디어로부터 사고를 발상시키고 핵심 아이디어와 연관된 다른 부수적인 아이디어를 도출해 내는 방법이다. 생각의 흐름을 쉽게 파악할 수 있기 때문에 복잡하고 많은 내용도 잘 정리할 수 있다.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1199725" y="1803122"/>
            <a:ext cx="2437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마인드맵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6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6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6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662003" y="1205938"/>
            <a:ext cx="4965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935685" y="1783547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마인드 맵 진행 과정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16"/>
          <p:cNvGrpSpPr/>
          <p:nvPr/>
        </p:nvGrpSpPr>
        <p:grpSpPr>
          <a:xfrm>
            <a:off x="531628" y="2460045"/>
            <a:ext cx="8080744" cy="1104184"/>
            <a:chOff x="531628" y="2460045"/>
            <a:chExt cx="8080744" cy="1104184"/>
          </a:xfrm>
        </p:grpSpPr>
        <p:sp>
          <p:nvSpPr>
            <p:cNvPr id="379" name="Google Shape;379;p16"/>
            <p:cNvSpPr/>
            <p:nvPr/>
          </p:nvSpPr>
          <p:spPr>
            <a:xfrm>
              <a:off x="2159000" y="2460045"/>
              <a:ext cx="6453372" cy="875584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31628" y="2460045"/>
              <a:ext cx="1957572" cy="875584"/>
            </a:xfrm>
            <a:prstGeom prst="roundRect">
              <a:avLst>
                <a:gd name="adj" fmla="val 16667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1단계: 준비</a:t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 flipH="1">
              <a:off x="1356154" y="3335629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602846" y="2683369"/>
              <a:ext cx="59061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용지 및 다양한 크기, 색상, 굵기의 필기구를 준비한다.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6"/>
          <p:cNvGrpSpPr/>
          <p:nvPr/>
        </p:nvGrpSpPr>
        <p:grpSpPr>
          <a:xfrm>
            <a:off x="531628" y="3814302"/>
            <a:ext cx="8080744" cy="2250406"/>
            <a:chOff x="531628" y="3814302"/>
            <a:chExt cx="8080744" cy="2250406"/>
          </a:xfrm>
        </p:grpSpPr>
        <p:sp>
          <p:nvSpPr>
            <p:cNvPr id="384" name="Google Shape;384;p16"/>
            <p:cNvSpPr/>
            <p:nvPr/>
          </p:nvSpPr>
          <p:spPr>
            <a:xfrm>
              <a:off x="2159000" y="3814302"/>
              <a:ext cx="6453372" cy="2018583"/>
            </a:xfrm>
            <a:prstGeom prst="roundRect">
              <a:avLst>
                <a:gd name="adj" fmla="val 7735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31628" y="3814302"/>
              <a:ext cx="1957572" cy="2018583"/>
            </a:xfrm>
            <a:prstGeom prst="roundRect">
              <a:avLst>
                <a:gd name="adj" fmla="val 8114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2단계: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중심 이미지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 rot="10800000" flipH="1">
              <a:off x="1356154" y="5836108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602846" y="4024748"/>
              <a:ext cx="5906153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주제를 선택한다.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종이를 가로로 길게 놓는다.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종이 중앙에 생각하고 있는 문제와 상황의 본질을 대변하는 중심어를 쓴다.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영상 이미지를 다양한 방식으로 나타낸다.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7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662002" y="1205938"/>
            <a:ext cx="49952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7"/>
          <p:cNvSpPr/>
          <p:nvPr/>
        </p:nvSpPr>
        <p:spPr>
          <a:xfrm>
            <a:off x="935685" y="1783547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마인드 맵 진행 과정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17"/>
          <p:cNvGrpSpPr/>
          <p:nvPr/>
        </p:nvGrpSpPr>
        <p:grpSpPr>
          <a:xfrm>
            <a:off x="531628" y="2449141"/>
            <a:ext cx="8080744" cy="2250406"/>
            <a:chOff x="531628" y="3814302"/>
            <a:chExt cx="8080744" cy="2250406"/>
          </a:xfrm>
        </p:grpSpPr>
        <p:sp>
          <p:nvSpPr>
            <p:cNvPr id="399" name="Google Shape;399;p17"/>
            <p:cNvSpPr/>
            <p:nvPr/>
          </p:nvSpPr>
          <p:spPr>
            <a:xfrm>
              <a:off x="2159000" y="3814302"/>
              <a:ext cx="6453372" cy="2018583"/>
            </a:xfrm>
            <a:prstGeom prst="roundRect">
              <a:avLst>
                <a:gd name="adj" fmla="val 7735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31628" y="3814302"/>
              <a:ext cx="1957572" cy="2018583"/>
            </a:xfrm>
            <a:prstGeom prst="roundRect">
              <a:avLst>
                <a:gd name="adj" fmla="val 8114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3단계: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주가지(주제)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 rot="10800000" flipH="1">
              <a:off x="1356154" y="5836108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602846" y="4024748"/>
              <a:ext cx="5906153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중심어 가까운 곳에 선을 그린다.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색상을 표시한다.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주제별로 가지 위에 핵심단어(한 단어)를 쓰거나 그림으로 표현한다.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이미지와 유기적인 연결 관계를 고려한다.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531628" y="4881273"/>
            <a:ext cx="8080744" cy="1274831"/>
            <a:chOff x="531628" y="4881273"/>
            <a:chExt cx="8080744" cy="1274831"/>
          </a:xfrm>
        </p:grpSpPr>
        <p:sp>
          <p:nvSpPr>
            <p:cNvPr id="404" name="Google Shape;404;p17"/>
            <p:cNvSpPr/>
            <p:nvPr/>
          </p:nvSpPr>
          <p:spPr>
            <a:xfrm>
              <a:off x="2159000" y="4881273"/>
              <a:ext cx="6453372" cy="1274831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531628" y="4881273"/>
              <a:ext cx="1957572" cy="1274831"/>
            </a:xfrm>
            <a:prstGeom prst="roundRect">
              <a:avLst>
                <a:gd name="adj" fmla="val 10606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4단계: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부가지(부주제)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602846" y="5040203"/>
              <a:ext cx="590615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주제로부터 부주제로 관련된 가지를 그린다.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4000" marR="0" lvl="0" indent="-144000" algn="l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Char char="•"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부주제는 주가지를 명확하게 하거나 상세하게 하는 역할을 한다. 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18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8"/>
          <p:cNvSpPr txBox="1"/>
          <p:nvPr/>
        </p:nvSpPr>
        <p:spPr>
          <a:xfrm>
            <a:off x="1621330" y="458874"/>
            <a:ext cx="78140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662003" y="1205938"/>
            <a:ext cx="5085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935685" y="1783547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마인드 맵의 예시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0261" y="1977377"/>
            <a:ext cx="4850243" cy="477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9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2236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9"/>
          <p:cNvSpPr/>
          <p:nvPr/>
        </p:nvSpPr>
        <p:spPr>
          <a:xfrm>
            <a:off x="1089120" y="1144866"/>
            <a:ext cx="80548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마인드 </a:t>
            </a:r>
            <a:r>
              <a:rPr lang="ko-KR" sz="2800" dirty="0" err="1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맵을</a:t>
            </a:r>
            <a:r>
              <a:rPr lang="ko-KR" sz="2800" dirty="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 이용하여 아이디어를 정리해 보자.</a:t>
            </a:r>
            <a:endParaRPr sz="2800" dirty="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663191" y="1787984"/>
            <a:ext cx="7817618" cy="4406753"/>
          </a:xfrm>
          <a:prstGeom prst="roundRect">
            <a:avLst>
              <a:gd name="adj" fmla="val 8532"/>
            </a:avLst>
          </a:prstGeom>
          <a:solidFill>
            <a:srgbClr val="FFFC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1234" y="2014379"/>
            <a:ext cx="5941530" cy="426298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9"/>
          <p:cNvSpPr/>
          <p:nvPr/>
        </p:nvSpPr>
        <p:spPr>
          <a:xfrm>
            <a:off x="935685" y="1783547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발명에 관한 마인드맵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0" y="0"/>
            <a:ext cx="9158060" cy="6858000"/>
            <a:chOff x="11017" y="0"/>
            <a:chExt cx="9158060" cy="6858000"/>
          </a:xfrm>
        </p:grpSpPr>
        <p:pic>
          <p:nvPicPr>
            <p:cNvPr id="105" name="Google Shape;10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94136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82072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70007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57942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45878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33813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21748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09684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97619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5554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3489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1425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9360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7295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5231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3166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1101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904852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92787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80723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68658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56593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44529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32464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20399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808334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96270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84205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72140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60076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48011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35946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23882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711817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99752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87687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75623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63558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51493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39429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27364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15299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604336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92272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80207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68142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56077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44013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31948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19883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507819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95754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83689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71625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59560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47495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35430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23366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411301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99236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87172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75107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63042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50978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38913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26848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147839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3027192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906545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785898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665251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544604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423957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303310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182663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"/>
            <p:cNvPicPr preferRelativeResize="0"/>
            <p:nvPr/>
          </p:nvPicPr>
          <p:blipFill rotWithShape="1">
            <a:blip r:embed="rId3">
              <a:alphaModFix/>
            </a:blip>
            <a:srcRect r="97622"/>
            <a:stretch/>
          </p:blipFill>
          <p:spPr>
            <a:xfrm>
              <a:off x="2062016" y="0"/>
              <a:ext cx="12055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2"/>
          <p:cNvPicPr preferRelativeResize="0"/>
          <p:nvPr/>
        </p:nvPicPr>
        <p:blipFill rotWithShape="1">
          <a:blip r:embed="rId4">
            <a:alphaModFix/>
          </a:blip>
          <a:srcRect l="12487" r="6942" b="6611"/>
          <a:stretch/>
        </p:blipFill>
        <p:spPr>
          <a:xfrm>
            <a:off x="2126279" y="127708"/>
            <a:ext cx="4792873" cy="672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3360096" y="3113049"/>
            <a:ext cx="2550217" cy="646331"/>
          </a:xfrm>
          <a:prstGeom prst="rect">
            <a:avLst/>
          </a:prstGeom>
          <a:noFill/>
          <a:ln>
            <a:noFill/>
          </a:ln>
          <a:effectLst>
            <a:outerShdw blurRad="88900" dist="38100" dir="2700000" algn="tl" rotWithShape="0">
              <a:srgbClr val="3F3F3F">
                <a:alpha val="46666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발명의 실제</a:t>
            </a:r>
            <a:endParaRPr sz="3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96891" y="2078269"/>
            <a:ext cx="2550217" cy="1015663"/>
          </a:xfrm>
          <a:prstGeom prst="rect">
            <a:avLst/>
          </a:prstGeom>
          <a:noFill/>
          <a:ln>
            <a:noFill/>
          </a:ln>
          <a:effectLst>
            <a:outerShdw blurRad="88900" dist="38100" dir="2700000" algn="tl" rotWithShape="0">
              <a:srgbClr val="3F3F3F">
                <a:alpha val="46666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0" i="0" u="none" strike="noStrike" cap="none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3장</a:t>
            </a:r>
            <a:endParaRPr sz="6000" b="0" i="0" u="none" strike="noStrike" cap="none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0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0"/>
          <p:cNvSpPr txBox="1"/>
          <p:nvPr/>
        </p:nvSpPr>
        <p:spPr>
          <a:xfrm>
            <a:off x="1621330" y="458874"/>
            <a:ext cx="791455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662003" y="1205938"/>
            <a:ext cx="4975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656519" y="1685032"/>
            <a:ext cx="4404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(2) (                             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935685" y="2388855"/>
            <a:ext cx="751042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대체(Substitute), 결합(Combine), 응용(Adapt), 수정(Modify), 새로운 용도로 활용(Put to Other uses), 제거(Eliminate), 재배열(Rearrange)을 뜻하는 7개 영어 단어의 알파벳 첫 자를 따서 만든 말이다. 아이디어와 상상력을 자극하는 대표적인 체크리스트로 아이디어를 생각해 내는 데 도움을 주기 때문에 널리 사용되고 있다.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1124744" y="1803122"/>
            <a:ext cx="4020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스캠퍼</a:t>
            </a: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SCAMPER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1"/>
          <p:cNvGrpSpPr/>
          <p:nvPr/>
        </p:nvGrpSpPr>
        <p:grpSpPr>
          <a:xfrm>
            <a:off x="6903866" y="4529597"/>
            <a:ext cx="2047876" cy="1957794"/>
            <a:chOff x="6903866" y="4529597"/>
            <a:chExt cx="2047876" cy="1957794"/>
          </a:xfrm>
        </p:grpSpPr>
        <p:sp>
          <p:nvSpPr>
            <p:cNvPr id="448" name="Google Shape;448;p21"/>
            <p:cNvSpPr/>
            <p:nvPr/>
          </p:nvSpPr>
          <p:spPr>
            <a:xfrm>
              <a:off x="6941993" y="4529597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1"/>
            <p:cNvSpPr txBox="1"/>
            <p:nvPr/>
          </p:nvSpPr>
          <p:spPr>
            <a:xfrm>
              <a:off x="6903866" y="4813853"/>
              <a:ext cx="20478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재배열하기</a:t>
              </a: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(Rearrange)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7041003" y="5227453"/>
              <a:ext cx="17736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형석, 모양을 바꿀 수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없을까?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21"/>
          <p:cNvGrpSpPr/>
          <p:nvPr/>
        </p:nvGrpSpPr>
        <p:grpSpPr>
          <a:xfrm>
            <a:off x="2386769" y="4529597"/>
            <a:ext cx="2047876" cy="1957794"/>
            <a:chOff x="2386769" y="4529597"/>
            <a:chExt cx="2047876" cy="1957794"/>
          </a:xfrm>
        </p:grpSpPr>
        <p:sp>
          <p:nvSpPr>
            <p:cNvPr id="452" name="Google Shape;452;p21"/>
            <p:cNvSpPr/>
            <p:nvPr/>
          </p:nvSpPr>
          <p:spPr>
            <a:xfrm>
              <a:off x="2429834" y="4529597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1"/>
            <p:cNvSpPr txBox="1"/>
            <p:nvPr/>
          </p:nvSpPr>
          <p:spPr>
            <a:xfrm>
              <a:off x="2386769" y="4882151"/>
              <a:ext cx="20478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새로운 용도로 활용하기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(Put to other uses)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523906" y="5362657"/>
              <a:ext cx="17736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다른 용도로 사용할 수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있을까?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21"/>
          <p:cNvGrpSpPr/>
          <p:nvPr/>
        </p:nvGrpSpPr>
        <p:grpSpPr>
          <a:xfrm>
            <a:off x="236121" y="4526859"/>
            <a:ext cx="2047876" cy="1957794"/>
            <a:chOff x="236121" y="4526859"/>
            <a:chExt cx="2047876" cy="1957794"/>
          </a:xfrm>
        </p:grpSpPr>
        <p:sp>
          <p:nvSpPr>
            <p:cNvPr id="456" name="Google Shape;456;p21"/>
            <p:cNvSpPr/>
            <p:nvPr/>
          </p:nvSpPr>
          <p:spPr>
            <a:xfrm>
              <a:off x="274248" y="4526859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1"/>
            <p:cNvSpPr txBox="1"/>
            <p:nvPr/>
          </p:nvSpPr>
          <p:spPr>
            <a:xfrm>
              <a:off x="236121" y="4666151"/>
              <a:ext cx="20478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수정, 확대,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축소하기 (Modify,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Magnify, Minify)</a:t>
              </a: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349786" y="5276424"/>
              <a:ext cx="18250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특성이나 모양을 어떻게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변형하거나 축소, 확대할 수 있을까?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1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1"/>
          <p:cNvSpPr txBox="1"/>
          <p:nvPr/>
        </p:nvSpPr>
        <p:spPr>
          <a:xfrm>
            <a:off x="1621329" y="458874"/>
            <a:ext cx="886914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1"/>
          <p:cNvSpPr/>
          <p:nvPr/>
        </p:nvSpPr>
        <p:spPr>
          <a:xfrm>
            <a:off x="662003" y="1205938"/>
            <a:ext cx="53569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1"/>
          <p:cNvSpPr/>
          <p:nvPr/>
        </p:nvSpPr>
        <p:spPr>
          <a:xfrm>
            <a:off x="935685" y="1744911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스캠퍼 기법의 7가지 질문 예시</a:t>
            </a:r>
            <a:endParaRPr/>
          </a:p>
        </p:txBody>
      </p:sp>
      <p:pic>
        <p:nvPicPr>
          <p:cNvPr id="465" name="Google Shape;465;p21"/>
          <p:cNvPicPr preferRelativeResize="0"/>
          <p:nvPr/>
        </p:nvPicPr>
        <p:blipFill rotWithShape="1">
          <a:blip r:embed="rId6">
            <a:alphaModFix/>
          </a:blip>
          <a:srcRect l="5254" t="1359" r="5253" b="1486"/>
          <a:stretch/>
        </p:blipFill>
        <p:spPr>
          <a:xfrm>
            <a:off x="165256" y="2324070"/>
            <a:ext cx="2209660" cy="1869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p21"/>
          <p:cNvGrpSpPr/>
          <p:nvPr/>
        </p:nvGrpSpPr>
        <p:grpSpPr>
          <a:xfrm>
            <a:off x="2405214" y="2352153"/>
            <a:ext cx="2047876" cy="1957794"/>
            <a:chOff x="2405214" y="2352153"/>
            <a:chExt cx="2047876" cy="1957794"/>
          </a:xfrm>
        </p:grpSpPr>
        <p:sp>
          <p:nvSpPr>
            <p:cNvPr id="467" name="Google Shape;467;p21"/>
            <p:cNvSpPr/>
            <p:nvPr/>
          </p:nvSpPr>
          <p:spPr>
            <a:xfrm>
              <a:off x="2443341" y="2352153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2405214" y="2636409"/>
              <a:ext cx="2047876" cy="81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대체하기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(Substitute)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무엇을 대신 사용할 수 있을까?</a:t>
              </a:r>
              <a:endParaRPr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21"/>
          <p:cNvGrpSpPr/>
          <p:nvPr/>
        </p:nvGrpSpPr>
        <p:grpSpPr>
          <a:xfrm>
            <a:off x="2656037" y="3469488"/>
            <a:ext cx="1616264" cy="430887"/>
            <a:chOff x="2656037" y="3469488"/>
            <a:chExt cx="1616264" cy="430887"/>
          </a:xfrm>
        </p:grpSpPr>
        <p:sp>
          <p:nvSpPr>
            <p:cNvPr id="470" name="Google Shape;470;p21"/>
            <p:cNvSpPr/>
            <p:nvPr/>
          </p:nvSpPr>
          <p:spPr>
            <a:xfrm>
              <a:off x="2728289" y="3469488"/>
              <a:ext cx="154401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잉크 대신 커피 찌꺼기를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사용한 친환경 프린터</a:t>
              </a: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2656037" y="3532916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  <p:grpSp>
        <p:nvGrpSpPr>
          <p:cNvPr id="472" name="Google Shape;472;p21"/>
          <p:cNvGrpSpPr/>
          <p:nvPr/>
        </p:nvGrpSpPr>
        <p:grpSpPr>
          <a:xfrm>
            <a:off x="4677583" y="2352153"/>
            <a:ext cx="2047876" cy="1957794"/>
            <a:chOff x="4677583" y="2352153"/>
            <a:chExt cx="2047876" cy="1957794"/>
          </a:xfrm>
        </p:grpSpPr>
        <p:sp>
          <p:nvSpPr>
            <p:cNvPr id="473" name="Google Shape;473;p21"/>
            <p:cNvSpPr/>
            <p:nvPr/>
          </p:nvSpPr>
          <p:spPr>
            <a:xfrm>
              <a:off x="4715710" y="2352153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1"/>
            <p:cNvSpPr txBox="1"/>
            <p:nvPr/>
          </p:nvSpPr>
          <p:spPr>
            <a:xfrm>
              <a:off x="4677583" y="2636409"/>
              <a:ext cx="2047876" cy="81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결합하기</a:t>
              </a: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(Combine)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무엇을 결합할 수 있을까?</a:t>
              </a:r>
              <a:endParaRPr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1"/>
          <p:cNvGrpSpPr/>
          <p:nvPr/>
        </p:nvGrpSpPr>
        <p:grpSpPr>
          <a:xfrm>
            <a:off x="4966506" y="3469488"/>
            <a:ext cx="1596230" cy="600164"/>
            <a:chOff x="4928406" y="3469488"/>
            <a:chExt cx="1596230" cy="600164"/>
          </a:xfrm>
        </p:grpSpPr>
        <p:sp>
          <p:nvSpPr>
            <p:cNvPr id="476" name="Google Shape;476;p21"/>
            <p:cNvSpPr/>
            <p:nvPr/>
          </p:nvSpPr>
          <p:spPr>
            <a:xfrm>
              <a:off x="5020698" y="3469488"/>
              <a:ext cx="1503938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복사, 스캐너, 팩스 등의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여러 가지 기능을 가진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복합기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4928406" y="3532916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6928524" y="2352153"/>
            <a:ext cx="2047876" cy="1957794"/>
            <a:chOff x="6928524" y="2352153"/>
            <a:chExt cx="2047876" cy="1957794"/>
          </a:xfrm>
        </p:grpSpPr>
        <p:sp>
          <p:nvSpPr>
            <p:cNvPr id="479" name="Google Shape;479;p21"/>
            <p:cNvSpPr/>
            <p:nvPr/>
          </p:nvSpPr>
          <p:spPr>
            <a:xfrm>
              <a:off x="6966651" y="2352153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6928524" y="2617359"/>
              <a:ext cx="2047876" cy="877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응용하기</a:t>
              </a: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(Adapt)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조건이나 목적에 맞게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응용할 수 있을까?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7179347" y="3469488"/>
            <a:ext cx="1679586" cy="600164"/>
            <a:chOff x="7179347" y="3469488"/>
            <a:chExt cx="1679586" cy="600164"/>
          </a:xfrm>
        </p:grpSpPr>
        <p:sp>
          <p:nvSpPr>
            <p:cNvPr id="482" name="Google Shape;482;p21"/>
            <p:cNvSpPr/>
            <p:nvPr/>
          </p:nvSpPr>
          <p:spPr>
            <a:xfrm>
              <a:off x="7271639" y="3469488"/>
              <a:ext cx="158729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사용 용도에 맞는 다양한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소재의 프린트(사진 용지,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천, 스티커)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7179347" y="3532916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  <p:grpSp>
        <p:nvGrpSpPr>
          <p:cNvPr id="484" name="Google Shape;484;p21"/>
          <p:cNvGrpSpPr/>
          <p:nvPr/>
        </p:nvGrpSpPr>
        <p:grpSpPr>
          <a:xfrm>
            <a:off x="4652925" y="4529597"/>
            <a:ext cx="2047876" cy="1957794"/>
            <a:chOff x="4652925" y="4529597"/>
            <a:chExt cx="2047876" cy="1957794"/>
          </a:xfrm>
        </p:grpSpPr>
        <p:sp>
          <p:nvSpPr>
            <p:cNvPr id="485" name="Google Shape;485;p21"/>
            <p:cNvSpPr/>
            <p:nvPr/>
          </p:nvSpPr>
          <p:spPr>
            <a:xfrm>
              <a:off x="4691052" y="4529597"/>
              <a:ext cx="1957794" cy="1957794"/>
            </a:xfrm>
            <a:prstGeom prst="ellipse">
              <a:avLst/>
            </a:prstGeom>
            <a:solidFill>
              <a:srgbClr val="B7D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1"/>
            <p:cNvSpPr txBox="1"/>
            <p:nvPr/>
          </p:nvSpPr>
          <p:spPr>
            <a:xfrm>
              <a:off x="4652925" y="4847306"/>
              <a:ext cx="2047876" cy="81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제거하기</a:t>
              </a: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(Eliminate)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삭제, 축소할 수 없을까?</a:t>
              </a:r>
              <a:endParaRPr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21"/>
          <p:cNvGrpSpPr/>
          <p:nvPr/>
        </p:nvGrpSpPr>
        <p:grpSpPr>
          <a:xfrm>
            <a:off x="4964150" y="5836502"/>
            <a:ext cx="1512874" cy="261610"/>
            <a:chOff x="4926050" y="5836502"/>
            <a:chExt cx="1512874" cy="261610"/>
          </a:xfrm>
        </p:grpSpPr>
        <p:sp>
          <p:nvSpPr>
            <p:cNvPr id="488" name="Google Shape;488;p21"/>
            <p:cNvSpPr/>
            <p:nvPr/>
          </p:nvSpPr>
          <p:spPr>
            <a:xfrm>
              <a:off x="5018342" y="5836502"/>
              <a:ext cx="142058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선을 없앤 무선 프린터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4926050" y="5899930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  <p:grpSp>
        <p:nvGrpSpPr>
          <p:cNvPr id="490" name="Google Shape;490;p21"/>
          <p:cNvGrpSpPr/>
          <p:nvPr/>
        </p:nvGrpSpPr>
        <p:grpSpPr>
          <a:xfrm>
            <a:off x="7192789" y="5646932"/>
            <a:ext cx="1554552" cy="600164"/>
            <a:chOff x="7154689" y="5646932"/>
            <a:chExt cx="1554552" cy="600164"/>
          </a:xfrm>
        </p:grpSpPr>
        <p:sp>
          <p:nvSpPr>
            <p:cNvPr id="491" name="Google Shape;491;p21"/>
            <p:cNvSpPr/>
            <p:nvPr/>
          </p:nvSpPr>
          <p:spPr>
            <a:xfrm>
              <a:off x="7246981" y="5646932"/>
              <a:ext cx="146226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하단 급지로 더 많은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종이 넣기, 후면 급지로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뒤집히지 않게 하기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7154689" y="5710360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  <p:grpSp>
        <p:nvGrpSpPr>
          <p:cNvPr id="493" name="Google Shape;493;p21"/>
          <p:cNvGrpSpPr/>
          <p:nvPr/>
        </p:nvGrpSpPr>
        <p:grpSpPr>
          <a:xfrm>
            <a:off x="591950" y="5878369"/>
            <a:ext cx="1473458" cy="430887"/>
            <a:chOff x="553850" y="5878369"/>
            <a:chExt cx="1473458" cy="430887"/>
          </a:xfrm>
        </p:grpSpPr>
        <p:sp>
          <p:nvSpPr>
            <p:cNvPr id="494" name="Google Shape;494;p21"/>
            <p:cNvSpPr/>
            <p:nvPr/>
          </p:nvSpPr>
          <p:spPr>
            <a:xfrm>
              <a:off x="648404" y="5878369"/>
              <a:ext cx="137890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스마트폰 전용 휴대용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프린터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53850" y="5941797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  <p:grpSp>
        <p:nvGrpSpPr>
          <p:cNvPr id="496" name="Google Shape;496;p21"/>
          <p:cNvGrpSpPr/>
          <p:nvPr/>
        </p:nvGrpSpPr>
        <p:grpSpPr>
          <a:xfrm>
            <a:off x="2816068" y="5858801"/>
            <a:ext cx="1361177" cy="430887"/>
            <a:chOff x="2787493" y="5858801"/>
            <a:chExt cx="1361177" cy="430887"/>
          </a:xfrm>
        </p:grpSpPr>
        <p:sp>
          <p:nvSpPr>
            <p:cNvPr id="497" name="Google Shape;497;p21"/>
            <p:cNvSpPr/>
            <p:nvPr/>
          </p:nvSpPr>
          <p:spPr>
            <a:xfrm>
              <a:off x="2893198" y="5858801"/>
              <a:ext cx="125547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물건을 직접 만드는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3D 프린터</a:t>
              </a:r>
              <a:endParaRPr sz="1100">
                <a:solidFill>
                  <a:srgbClr val="347F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787493" y="5922229"/>
              <a:ext cx="126507" cy="12650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347F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">
                  <a:solidFill>
                    <a:srgbClr val="347F8C"/>
                  </a:solidFill>
                  <a:latin typeface="Arial"/>
                  <a:ea typeface="Arial"/>
                  <a:cs typeface="Arial"/>
                  <a:sym typeface="Arial"/>
                </a:rPr>
                <a:t>예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2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2236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2"/>
          <p:cNvSpPr/>
          <p:nvPr/>
        </p:nvSpPr>
        <p:spPr>
          <a:xfrm>
            <a:off x="1089121" y="11448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우산에 대한 발명 아이디어를 스캠퍼 기법을 이용해 구상해 보고 간단하게 스케치해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8" name="Google Shape;508;p22"/>
          <p:cNvGraphicFramePr/>
          <p:nvPr/>
        </p:nvGraphicFramePr>
        <p:xfrm>
          <a:off x="845092" y="2137372"/>
          <a:ext cx="7539075" cy="4173300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4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적용기법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질문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스케치하기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대체하기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(Substitute)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우산에서 대체될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부분은?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결합하기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(Combine)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우산과 결합할 수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있는 것은?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응용하기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(Adapt)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우산을 어떤 식으로 응용할 수 있을까?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9" name="Google Shape;509;p22" descr="EMB0000047c22b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8854" y="2629074"/>
            <a:ext cx="1493626" cy="108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2" descr="EMB0000047c22b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0197" y="4164691"/>
            <a:ext cx="1406525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 descr="EMB0000047c22b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35955" y="5226633"/>
            <a:ext cx="140652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2"/>
          <p:cNvSpPr/>
          <p:nvPr/>
        </p:nvSpPr>
        <p:spPr>
          <a:xfrm>
            <a:off x="4204857" y="2654832"/>
            <a:ext cx="246724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우산 천을 비닐 재질로 대체한 우산(투명 비닐 우산)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2"/>
          <p:cNvSpPr/>
          <p:nvPr/>
        </p:nvSpPr>
        <p:spPr>
          <a:xfrm>
            <a:off x="4204858" y="3902066"/>
            <a:ext cx="23384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우산과 양산을 결합하여 우산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겸용 양산</a:t>
            </a:r>
            <a:endParaRPr dirty="0"/>
          </a:p>
        </p:txBody>
      </p:sp>
      <p:sp>
        <p:nvSpPr>
          <p:cNvPr id="514" name="Google Shape;514;p22"/>
          <p:cNvSpPr/>
          <p:nvPr/>
        </p:nvSpPr>
        <p:spPr>
          <a:xfrm>
            <a:off x="4228107" y="5306201"/>
            <a:ext cx="23384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밤에도 잘 보일 수 있는 형광 우산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3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2236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3"/>
          <p:cNvSpPr/>
          <p:nvPr/>
        </p:nvSpPr>
        <p:spPr>
          <a:xfrm>
            <a:off x="1089121" y="11448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우산에 대한 발명 아이디어를 스캠퍼 기법을 이용해 구상해 보고 간단하게 스케치해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4" name="Google Shape;524;p23"/>
          <p:cNvGraphicFramePr/>
          <p:nvPr/>
        </p:nvGraphicFramePr>
        <p:xfrm>
          <a:off x="845092" y="2137373"/>
          <a:ext cx="7539075" cy="3956025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4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적용기법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질문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스케치하기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수정·확대·축소하기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(Modify, Magnify, Minify)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우산을 축소할 수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있을까?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제거하기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(Eliminate)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우산을 다른 용도로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활용할 수 있을까?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5" name="Google Shape;525;p23"/>
          <p:cNvSpPr/>
          <p:nvPr/>
        </p:nvSpPr>
        <p:spPr>
          <a:xfrm>
            <a:off x="4204858" y="3219140"/>
            <a:ext cx="23384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일회용 우산이나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애완 견용 우산</a:t>
            </a:r>
            <a:endParaRPr/>
          </a:p>
        </p:txBody>
      </p:sp>
      <p:sp>
        <p:nvSpPr>
          <p:cNvPr id="526" name="Google Shape;526;p23"/>
          <p:cNvSpPr/>
          <p:nvPr/>
        </p:nvSpPr>
        <p:spPr>
          <a:xfrm>
            <a:off x="4204858" y="4919498"/>
            <a:ext cx="23384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지팡이 기능이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결합된 우산</a:t>
            </a:r>
            <a:endParaRPr/>
          </a:p>
        </p:txBody>
      </p:sp>
      <p:pic>
        <p:nvPicPr>
          <p:cNvPr id="527" name="Google Shape;527;p23" descr="EMB0000047c22c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5737" y="2953475"/>
            <a:ext cx="1259832" cy="128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3" descr="EMB0000047c22d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4221" y="4761691"/>
            <a:ext cx="1406525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4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5" name="Google Shape;5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2236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4"/>
          <p:cNvSpPr/>
          <p:nvPr/>
        </p:nvSpPr>
        <p:spPr>
          <a:xfrm>
            <a:off x="1089121" y="11448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우산에 대한 발명 아이디어를 스캠퍼 기법을 이용해 구상해 보고 간단하게 스케치해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8" name="Google Shape;538;p24"/>
          <p:cNvGraphicFramePr/>
          <p:nvPr/>
        </p:nvGraphicFramePr>
        <p:xfrm>
          <a:off x="845092" y="2137373"/>
          <a:ext cx="7539075" cy="3956025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4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적용기법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질문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스케치하기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B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제거하기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(Eliminate)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우산에서 제거할 수 있는 부분은?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재배열하기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(Rearrange)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우산을 재배열 하면?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Batang"/>
                        <a:ea typeface="Batang"/>
                        <a:cs typeface="Batang"/>
                        <a:sym typeface="Batang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B7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9" name="Google Shape;539;p24"/>
          <p:cNvSpPr/>
          <p:nvPr/>
        </p:nvSpPr>
        <p:spPr>
          <a:xfrm>
            <a:off x="4204858" y="3064592"/>
            <a:ext cx="23384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손잡이 부분을 제거하여 머리에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쓰는 우산</a:t>
            </a: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4204858" y="4777829"/>
            <a:ext cx="23384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우산을 어깨에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매달아 손으로 잡지 않는 우산</a:t>
            </a:r>
            <a:endParaRPr/>
          </a:p>
        </p:txBody>
      </p:sp>
      <p:pic>
        <p:nvPicPr>
          <p:cNvPr id="541" name="Google Shape;541;p24" descr="EMB0000047c22d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9979" y="3038834"/>
            <a:ext cx="1367853" cy="110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 descr="EMB0000047c22e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9979" y="4748917"/>
            <a:ext cx="1367853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5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25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5"/>
          <p:cNvSpPr txBox="1"/>
          <p:nvPr/>
        </p:nvSpPr>
        <p:spPr>
          <a:xfrm>
            <a:off x="1621330" y="458874"/>
            <a:ext cx="733175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</a:t>
            </a:r>
            <a:r>
              <a:rPr lang="ko-KR" altLang="en-US" sz="3000" dirty="0">
                <a:solidFill>
                  <a:srgbClr val="3F3F3F"/>
                </a:solidFill>
              </a:rPr>
              <a:t>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디어 선정 방법, 수렴적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/>
          <p:nvPr/>
        </p:nvSpPr>
        <p:spPr>
          <a:xfrm>
            <a:off x="662003" y="1523438"/>
            <a:ext cx="44626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수렴적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5"/>
          <p:cNvSpPr/>
          <p:nvPr/>
        </p:nvSpPr>
        <p:spPr>
          <a:xfrm>
            <a:off x="835127" y="2054370"/>
            <a:ext cx="7610985" cy="114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확산적 사고 기법을 통해 나온 아이디어를 분류하고 분석하여 최선의 것으로 대안을 선택하는 방법을 말한다.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6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p26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6"/>
          <p:cNvSpPr txBox="1"/>
          <p:nvPr/>
        </p:nvSpPr>
        <p:spPr>
          <a:xfrm>
            <a:off x="1621330" y="458874"/>
            <a:ext cx="775378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아아디어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선정 방법, 수렴적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662003" y="1523438"/>
            <a:ext cx="5025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수렴적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656519" y="2135794"/>
            <a:ext cx="2820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(1) (          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935685" y="2788101"/>
            <a:ext cx="75104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제안된 아이디어의 좋은 점, 나쁜　점, 흥미로운 점을 분석한 후 그 아이디어를 평가하는 방법으로, 비교적 간단하면서도 쉽게 효과를 얻을 수 있는 기법이다.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375908" y="2253884"/>
            <a:ext cx="7264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PMI</a:t>
            </a:r>
            <a:endParaRPr sz="24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7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27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7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</a:t>
            </a:r>
            <a:r>
              <a:rPr lang="ko-KR" altLang="en-US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디어 선정 방법, 수렴적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7"/>
          <p:cNvSpPr/>
          <p:nvPr/>
        </p:nvSpPr>
        <p:spPr>
          <a:xfrm>
            <a:off x="662002" y="1227222"/>
            <a:ext cx="49952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수렴적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7"/>
          <p:cNvSpPr/>
          <p:nvPr/>
        </p:nvSpPr>
        <p:spPr>
          <a:xfrm>
            <a:off x="935685" y="1732029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PMI 예시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5" name="Google Shape;575;p27"/>
          <p:cNvGraphicFramePr/>
          <p:nvPr/>
        </p:nvGraphicFramePr>
        <p:xfrm>
          <a:off x="531628" y="2261994"/>
          <a:ext cx="8174500" cy="4179785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81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아이디어</a:t>
                      </a:r>
                      <a:endParaRPr sz="200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구분</a:t>
                      </a:r>
                      <a:endParaRPr dirty="0"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버스 안에 있는 좌석은 모두 없애야 한다. 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좋은 점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(Plus)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ko-KR" sz="200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나쁜 점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(Minus)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76" name="Google Shape;576;p27"/>
          <p:cNvCxnSpPr/>
          <p:nvPr/>
        </p:nvCxnSpPr>
        <p:spPr>
          <a:xfrm>
            <a:off x="531628" y="2249114"/>
            <a:ext cx="1808078" cy="691746"/>
          </a:xfrm>
          <a:prstGeom prst="straightConnector1">
            <a:avLst/>
          </a:prstGeom>
          <a:noFill/>
          <a:ln w="9525" cap="flat" cmpd="sng">
            <a:solidFill>
              <a:srgbClr val="C7B9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7" name="Google Shape;577;p27"/>
          <p:cNvSpPr/>
          <p:nvPr/>
        </p:nvSpPr>
        <p:spPr>
          <a:xfrm>
            <a:off x="2499360" y="3087196"/>
            <a:ext cx="457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버스에 더 많은 사람이 탈 수 있다.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버스를 제작하는 비용이 적게 들 것이다.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7"/>
          <p:cNvSpPr/>
          <p:nvPr/>
        </p:nvSpPr>
        <p:spPr>
          <a:xfrm>
            <a:off x="2702439" y="4005558"/>
            <a:ext cx="45826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버스를 타거나 </a:t>
            </a:r>
            <a:r>
              <a:rPr lang="ko-KR" sz="20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내리가</a:t>
            </a: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더 쉽다.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7"/>
          <p:cNvSpPr/>
          <p:nvPr/>
        </p:nvSpPr>
        <p:spPr>
          <a:xfrm>
            <a:off x="2499360" y="4510053"/>
            <a:ext cx="587248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버스가 갑자기 서면 승객들이 넘어질 것이다.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→ 손잡이를 많이 만든다.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7"/>
          <p:cNvSpPr/>
          <p:nvPr/>
        </p:nvSpPr>
        <p:spPr>
          <a:xfrm>
            <a:off x="2499360" y="5359961"/>
            <a:ext cx="587248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→ 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7"/>
          <p:cNvSpPr/>
          <p:nvPr/>
        </p:nvSpPr>
        <p:spPr>
          <a:xfrm>
            <a:off x="2702440" y="5272103"/>
            <a:ext cx="632098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쇼핑백을 들거나 아기를 데리고 다니기가 어려울 것이다.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7"/>
          <p:cNvSpPr/>
          <p:nvPr/>
        </p:nvSpPr>
        <p:spPr>
          <a:xfrm>
            <a:off x="3029354" y="5884292"/>
            <a:ext cx="40145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짐 보관용 선반을 만든다.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8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28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8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</a:t>
            </a:r>
            <a:r>
              <a:rPr lang="ko-KR" altLang="en-US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디어 선정 방법, 수렴적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662003" y="1227222"/>
            <a:ext cx="55378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수렴적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8"/>
          <p:cNvSpPr/>
          <p:nvPr/>
        </p:nvSpPr>
        <p:spPr>
          <a:xfrm>
            <a:off x="935685" y="1732029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PMI 예시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3" name="Google Shape;593;p28"/>
          <p:cNvGraphicFramePr/>
          <p:nvPr/>
        </p:nvGraphicFramePr>
        <p:xfrm>
          <a:off x="531628" y="2261994"/>
          <a:ext cx="8174500" cy="2680945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81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아이디어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구분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버스 안에 있는 좌석은 모두 없애야 한다. 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흥미로운 점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(Interesting)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ko-KR" sz="20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94" name="Google Shape;594;p28"/>
          <p:cNvCxnSpPr/>
          <p:nvPr/>
        </p:nvCxnSpPr>
        <p:spPr>
          <a:xfrm>
            <a:off x="531628" y="2249114"/>
            <a:ext cx="1808078" cy="691746"/>
          </a:xfrm>
          <a:prstGeom prst="straightConnector1">
            <a:avLst/>
          </a:prstGeom>
          <a:noFill/>
          <a:ln w="9525" cap="flat" cmpd="sng">
            <a:solidFill>
              <a:srgbClr val="C7B9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5" name="Google Shape;595;p28"/>
          <p:cNvSpPr/>
          <p:nvPr/>
        </p:nvSpPr>
        <p:spPr>
          <a:xfrm>
            <a:off x="2499359" y="3198034"/>
            <a:ext cx="626280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좌석에 따라 두 유형의 버스가 가능하다는 흥미로운 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아이디어이다.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‧ 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2702440" y="3965671"/>
            <a:ext cx="6441560" cy="73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버스에서는 편안함이 그렇게 중요하지 않을 수도 있다는 재미있는 아이디어이다.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9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p29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9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</a:t>
            </a:r>
            <a:r>
              <a:rPr lang="ko-KR" altLang="en-US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디어 선정 방법, 수렴적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9"/>
          <p:cNvSpPr/>
          <p:nvPr/>
        </p:nvSpPr>
        <p:spPr>
          <a:xfrm>
            <a:off x="662003" y="1301763"/>
            <a:ext cx="4502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수렴적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9"/>
          <p:cNvSpPr/>
          <p:nvPr/>
        </p:nvSpPr>
        <p:spPr>
          <a:xfrm>
            <a:off x="656519" y="1775572"/>
            <a:ext cx="2820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(2) 평가행렬법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9"/>
          <p:cNvSpPr/>
          <p:nvPr/>
        </p:nvSpPr>
        <p:spPr>
          <a:xfrm>
            <a:off x="935685" y="2414026"/>
            <a:ext cx="75104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제안된 아이디어를 미리 정해 놓은 기준에 따라 체계적으로 평가하는 방법이다.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9"/>
          <p:cNvSpPr/>
          <p:nvPr/>
        </p:nvSpPr>
        <p:spPr>
          <a:xfrm>
            <a:off x="935685" y="3429000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평가 행렬법 예시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9" name="Google Shape;609;p29"/>
          <p:cNvGraphicFramePr/>
          <p:nvPr/>
        </p:nvGraphicFramePr>
        <p:xfrm>
          <a:off x="850296" y="4064887"/>
          <a:ext cx="7748250" cy="2449525"/>
        </p:xfrm>
        <a:graphic>
          <a:graphicData uri="http://schemas.openxmlformats.org/drawingml/2006/table">
            <a:tbl>
              <a:tblPr>
                <a:noFill/>
                <a:tableStyleId>{479ECC59-3586-49FC-A789-DEDE652E4E4E}</a:tableStyleId>
              </a:tblPr>
              <a:tblGrid>
                <a:gridCol w="198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83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평가기준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아이디어</a:t>
                      </a:r>
                      <a:endParaRPr sz="20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창의성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경제성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기능성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심미성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내구성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0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소계</a:t>
                      </a:r>
                      <a:endParaRPr/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775" marR="64775" marT="17900" marB="17900" anchor="ctr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10" name="Google Shape;610;p29"/>
          <p:cNvCxnSpPr/>
          <p:nvPr/>
        </p:nvCxnSpPr>
        <p:spPr>
          <a:xfrm>
            <a:off x="858253" y="4058653"/>
            <a:ext cx="1981200" cy="858252"/>
          </a:xfrm>
          <a:prstGeom prst="straightConnector1">
            <a:avLst/>
          </a:prstGeom>
          <a:noFill/>
          <a:ln w="9525" cap="flat" cmpd="sng">
            <a:solidFill>
              <a:srgbClr val="C7B99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"/>
          <p:cNvSpPr txBox="1"/>
          <p:nvPr/>
        </p:nvSpPr>
        <p:spPr>
          <a:xfrm>
            <a:off x="1621330" y="458874"/>
            <a:ext cx="67087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0" i="0" u="none" strike="noStrike" cap="none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ko-KR" sz="3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발명품 탄생 과정을 밝히다</a:t>
            </a:r>
            <a:endParaRPr sz="3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662003" y="1523438"/>
            <a:ext cx="45329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발명품을 만드는 과정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835127" y="2054370"/>
            <a:ext cx="761098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발명품은 한 번의 과정으로 짧은 시간에 만들어지는 것도 있지만 대부분의 것들은 세심한 관찰을 통해 많은 (               )와 이에 따른 (                )을 통해서 만들어진다.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920977" y="3265472"/>
            <a:ext cx="26964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시행착오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4133323" y="3290673"/>
            <a:ext cx="28402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반복 수행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0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30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</a:t>
            </a:r>
            <a:r>
              <a:rPr lang="ko-KR" altLang="en-US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디어 구체화, 그림으로 날개를 달다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0"/>
          <p:cNvSpPr/>
          <p:nvPr/>
        </p:nvSpPr>
        <p:spPr>
          <a:xfrm>
            <a:off x="673715" y="1523438"/>
            <a:ext cx="44308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(                         ) 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0"/>
          <p:cNvSpPr/>
          <p:nvPr/>
        </p:nvSpPr>
        <p:spPr>
          <a:xfrm>
            <a:off x="846839" y="2054370"/>
            <a:ext cx="7610985" cy="169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신속하게 아이디어를 메모할 때 사용하는 방법으로 특별한 제도 용구 없이 종이와 필기구를 이용하여 생각나는 대로 자유롭게 그리는 방법이다.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0"/>
          <p:cNvSpPr/>
          <p:nvPr/>
        </p:nvSpPr>
        <p:spPr>
          <a:xfrm>
            <a:off x="1101245" y="1531149"/>
            <a:ext cx="30085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프리핸드</a:t>
            </a:r>
            <a:r>
              <a:rPr lang="ko-KR" sz="2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스케치</a:t>
            </a:r>
            <a:endParaRPr sz="2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1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31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/>
          <p:nvPr/>
        </p:nvSpPr>
        <p:spPr>
          <a:xfrm>
            <a:off x="1621330" y="458874"/>
            <a:ext cx="716092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아아디어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선정 방법, 수렴적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1"/>
          <p:cNvSpPr/>
          <p:nvPr/>
        </p:nvSpPr>
        <p:spPr>
          <a:xfrm>
            <a:off x="935685" y="13853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프리핸드 스케치의 예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631;p31"/>
          <p:cNvGrpSpPr/>
          <p:nvPr/>
        </p:nvGrpSpPr>
        <p:grpSpPr>
          <a:xfrm>
            <a:off x="766974" y="1992173"/>
            <a:ext cx="7771648" cy="4319727"/>
            <a:chOff x="750571" y="3013656"/>
            <a:chExt cx="7771648" cy="2640169"/>
          </a:xfrm>
        </p:grpSpPr>
        <p:sp>
          <p:nvSpPr>
            <p:cNvPr id="632" name="Google Shape;632;p31"/>
            <p:cNvSpPr/>
            <p:nvPr/>
          </p:nvSpPr>
          <p:spPr>
            <a:xfrm>
              <a:off x="750571" y="3013656"/>
              <a:ext cx="7771648" cy="2640169"/>
            </a:xfrm>
            <a:prstGeom prst="roundRect">
              <a:avLst>
                <a:gd name="adj" fmla="val 682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881182" y="3109881"/>
              <a:ext cx="7501555" cy="2447718"/>
            </a:xfrm>
            <a:prstGeom prst="roundRect">
              <a:avLst>
                <a:gd name="adj" fmla="val 68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34" name="Google Shape;634;p31"/>
          <p:cNvCxnSpPr/>
          <p:nvPr/>
        </p:nvCxnSpPr>
        <p:spPr>
          <a:xfrm>
            <a:off x="4635500" y="2320491"/>
            <a:ext cx="0" cy="3648509"/>
          </a:xfrm>
          <a:prstGeom prst="straightConnector1">
            <a:avLst/>
          </a:prstGeom>
          <a:noFill/>
          <a:ln w="9525" cap="flat" cmpd="sng">
            <a:solidFill>
              <a:srgbClr val="C7B998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635" name="Google Shape;635;p31" descr="EMB0000047c22f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2098" y="2333191"/>
            <a:ext cx="2588890" cy="366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95638" y="2978599"/>
            <a:ext cx="3377778" cy="238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2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3" name="Google Shape;643;p32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2"/>
          <p:cNvSpPr txBox="1"/>
          <p:nvPr/>
        </p:nvSpPr>
        <p:spPr>
          <a:xfrm>
            <a:off x="1621330" y="458874"/>
            <a:ext cx="782412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</a:t>
            </a:r>
            <a:r>
              <a:rPr lang="ko-KR" altLang="en-US" sz="3000" dirty="0">
                <a:solidFill>
                  <a:srgbClr val="3F3F3F"/>
                </a:solidFill>
              </a:rPr>
              <a:t>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디어 구체화, 그림으로 날개를 달다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673715" y="1332938"/>
            <a:ext cx="16722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2. (         ) </a:t>
            </a:r>
            <a:endParaRPr sz="280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2"/>
          <p:cNvSpPr/>
          <p:nvPr/>
        </p:nvSpPr>
        <p:spPr>
          <a:xfrm>
            <a:off x="1259924" y="1350698"/>
            <a:ext cx="182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도면</a:t>
            </a:r>
            <a:endParaRPr sz="2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935685" y="1931426"/>
            <a:ext cx="75104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아이디어를 실제 제품으로 제작하기 위해서 좀 더 자세하고 명확하게 그리는 것이다. 물체의 모양·크기·구조를 정해진 규칙에 따라 선·문자·기호를 사용하여 제도용지에 나타낸다.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3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33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33"/>
          <p:cNvSpPr txBox="1"/>
          <p:nvPr/>
        </p:nvSpPr>
        <p:spPr>
          <a:xfrm>
            <a:off x="1621330" y="458874"/>
            <a:ext cx="891939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아아디어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구체화, 그림으로 날개를 달다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3"/>
          <p:cNvSpPr/>
          <p:nvPr/>
        </p:nvSpPr>
        <p:spPr>
          <a:xfrm>
            <a:off x="935685" y="13091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도면에서 물체를 나타내는 방법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7" name="Google Shape;657;p33"/>
          <p:cNvGraphicFramePr/>
          <p:nvPr/>
        </p:nvGraphicFramePr>
        <p:xfrm>
          <a:off x="531628" y="1892300"/>
          <a:ext cx="8080750" cy="4343400"/>
        </p:xfrm>
        <a:graphic>
          <a:graphicData uri="http://schemas.openxmlformats.org/drawingml/2006/table">
            <a:tbl>
              <a:tblPr firstRow="1" bandRow="1">
                <a:noFill/>
                <a:tableStyleId>{C7D049D9-761E-400A-9C9A-D783DF9D03CC}</a:tableStyleId>
              </a:tblPr>
              <a:tblGrid>
                <a:gridCol w="404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8" name="Google Shape;658;p33"/>
          <p:cNvSpPr/>
          <p:nvPr/>
        </p:nvSpPr>
        <p:spPr>
          <a:xfrm>
            <a:off x="671919" y="2024930"/>
            <a:ext cx="392017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등각투상법</a:t>
            </a:r>
            <a:r>
              <a:rPr lang="ko-KR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120˚의 각을 이루는 세 개의 기본 축 위에 물체의 안쪽 길이, 너비, 높이의 각 면을 같은 각도로 볼 수 있도록 나타내는 방법이다. 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3"/>
          <p:cNvSpPr/>
          <p:nvPr/>
        </p:nvSpPr>
        <p:spPr>
          <a:xfrm>
            <a:off x="4652798" y="2024930"/>
            <a:ext cx="3946874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사투상법 </a:t>
            </a:r>
            <a:r>
              <a:rPr lang="ko-KR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물체의 정면을 그리고 각 </a:t>
            </a:r>
            <a:r>
              <a:rPr lang="ko-KR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꼭짓점에서</a:t>
            </a:r>
            <a:r>
              <a:rPr lang="ko-KR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기준선과 45˚의 빗금을 그은 다음, 빗금 위에 물체의 안쪽 길이를 실제 길이의 1/2로 옮겨서 나타내는 방법이다.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33"/>
          <p:cNvPicPr preferRelativeResize="0"/>
          <p:nvPr/>
        </p:nvPicPr>
        <p:blipFill rotWithShape="1">
          <a:blip r:embed="rId6">
            <a:alphaModFix/>
          </a:blip>
          <a:srcRect r="51258" b="63148"/>
          <a:stretch/>
        </p:blipFill>
        <p:spPr>
          <a:xfrm>
            <a:off x="697319" y="4117930"/>
            <a:ext cx="3691689" cy="210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3"/>
          <p:cNvPicPr preferRelativeResize="0"/>
          <p:nvPr/>
        </p:nvPicPr>
        <p:blipFill rotWithShape="1">
          <a:blip r:embed="rId6">
            <a:alphaModFix/>
          </a:blip>
          <a:srcRect l="50304" t="1558" r="953" b="61589"/>
          <a:stretch/>
        </p:blipFill>
        <p:spPr>
          <a:xfrm>
            <a:off x="4742281" y="4153966"/>
            <a:ext cx="3691689" cy="210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4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34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4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아아디어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구체화, 그림으로 날개를 달다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4"/>
          <p:cNvSpPr/>
          <p:nvPr/>
        </p:nvSpPr>
        <p:spPr>
          <a:xfrm>
            <a:off x="935685" y="13091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도면에서 물체를 나타내는 방법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1" name="Google Shape;671;p34"/>
          <p:cNvGraphicFramePr/>
          <p:nvPr/>
        </p:nvGraphicFramePr>
        <p:xfrm>
          <a:off x="531628" y="1892300"/>
          <a:ext cx="8080750" cy="4343400"/>
        </p:xfrm>
        <a:graphic>
          <a:graphicData uri="http://schemas.openxmlformats.org/drawingml/2006/table">
            <a:tbl>
              <a:tblPr firstRow="1" bandRow="1">
                <a:noFill/>
                <a:tableStyleId>{C7D049D9-761E-400A-9C9A-D783DF9D03CC}</a:tableStyleId>
              </a:tblPr>
              <a:tblGrid>
                <a:gridCol w="404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B9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2" name="Google Shape;672;p34"/>
          <p:cNvSpPr/>
          <p:nvPr/>
        </p:nvSpPr>
        <p:spPr>
          <a:xfrm>
            <a:off x="671919" y="2024930"/>
            <a:ext cx="3798481" cy="17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정투상법(제3각법) </a:t>
            </a: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물체의 각 면을 투상 면에 나란하게 놓고 직각 방향에서 본 물체의 모양을 그리는 방법으로 물체의 모양과 크기를 정확히 나타낼 수 있다.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4"/>
          <p:cNvSpPr/>
          <p:nvPr/>
        </p:nvSpPr>
        <p:spPr>
          <a:xfrm>
            <a:off x="4652798" y="2024930"/>
            <a:ext cx="3946874" cy="107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투시도법 </a:t>
            </a: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물체를 사람의 눈에 보이는 대로 그리는 것으로 눈의 위치, 물체를 놓는 방법에 따라 달라진다. 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34"/>
          <p:cNvPicPr preferRelativeResize="0"/>
          <p:nvPr/>
        </p:nvPicPr>
        <p:blipFill rotWithShape="1">
          <a:blip r:embed="rId6">
            <a:alphaModFix/>
          </a:blip>
          <a:srcRect l="837" t="57470" r="50419" b="-274"/>
          <a:stretch/>
        </p:blipFill>
        <p:spPr>
          <a:xfrm>
            <a:off x="725314" y="3745227"/>
            <a:ext cx="3691689" cy="244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4"/>
          <p:cNvPicPr preferRelativeResize="0"/>
          <p:nvPr/>
        </p:nvPicPr>
        <p:blipFill rotWithShape="1">
          <a:blip r:embed="rId6">
            <a:alphaModFix/>
          </a:blip>
          <a:srcRect l="50975" t="59029" r="283" b="4119"/>
          <a:stretch/>
        </p:blipFill>
        <p:spPr>
          <a:xfrm>
            <a:off x="4792522" y="3940299"/>
            <a:ext cx="3691689" cy="210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5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5"/>
          <p:cNvSpPr/>
          <p:nvPr/>
        </p:nvSpPr>
        <p:spPr>
          <a:xfrm>
            <a:off x="1089121" y="11194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그림들은 '레오나르도 다빈치'가 스케치한 발명품들이다. 각각의 명칭과 용도에 대하여 설명해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35"/>
          <p:cNvGrpSpPr/>
          <p:nvPr/>
        </p:nvGrpSpPr>
        <p:grpSpPr>
          <a:xfrm>
            <a:off x="959045" y="2103659"/>
            <a:ext cx="7145428" cy="4220941"/>
            <a:chOff x="750571" y="3013656"/>
            <a:chExt cx="7771648" cy="2640169"/>
          </a:xfrm>
        </p:grpSpPr>
        <p:sp>
          <p:nvSpPr>
            <p:cNvPr id="686" name="Google Shape;686;p35"/>
            <p:cNvSpPr/>
            <p:nvPr/>
          </p:nvSpPr>
          <p:spPr>
            <a:xfrm>
              <a:off x="750571" y="3013656"/>
              <a:ext cx="7771648" cy="2640169"/>
            </a:xfrm>
            <a:prstGeom prst="roundRect">
              <a:avLst>
                <a:gd name="adj" fmla="val 682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918364" y="3109881"/>
              <a:ext cx="7436061" cy="2447718"/>
            </a:xfrm>
            <a:prstGeom prst="roundRect">
              <a:avLst>
                <a:gd name="adj" fmla="val 68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8" name="Google Shape;688;p35" descr="EMB0000047c230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0890" y="2498596"/>
            <a:ext cx="3046492" cy="23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35"/>
          <p:cNvSpPr txBox="1"/>
          <p:nvPr/>
        </p:nvSpPr>
        <p:spPr>
          <a:xfrm>
            <a:off x="4523073" y="4497808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명칭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5"/>
          <p:cNvCxnSpPr/>
          <p:nvPr/>
        </p:nvCxnSpPr>
        <p:spPr>
          <a:xfrm>
            <a:off x="5295900" y="4872518"/>
            <a:ext cx="105694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91" name="Google Shape;691;p35"/>
          <p:cNvSpPr txBox="1"/>
          <p:nvPr/>
        </p:nvSpPr>
        <p:spPr>
          <a:xfrm>
            <a:off x="1378190" y="5042832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용도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2" name="Google Shape;692;p35"/>
          <p:cNvCxnSpPr/>
          <p:nvPr/>
        </p:nvCxnSpPr>
        <p:spPr>
          <a:xfrm>
            <a:off x="2201817" y="5424884"/>
            <a:ext cx="52657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93" name="Google Shape;693;p35"/>
          <p:cNvSpPr/>
          <p:nvPr/>
        </p:nvSpPr>
        <p:spPr>
          <a:xfrm>
            <a:off x="5270499" y="4497808"/>
            <a:ext cx="1682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착륙기어</a:t>
            </a:r>
            <a:endParaRPr dirty="0"/>
          </a:p>
        </p:txBody>
      </p:sp>
      <p:sp>
        <p:nvSpPr>
          <p:cNvPr id="694" name="Google Shape;694;p35"/>
          <p:cNvSpPr/>
          <p:nvPr/>
        </p:nvSpPr>
        <p:spPr>
          <a:xfrm>
            <a:off x="2095855" y="5030132"/>
            <a:ext cx="565142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레오나르도의 헬리콥터의 세부적 설명이다. 버팀목과 사다리는 쑥 들어갈 수 있게 만들어져 있다.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5" name="Google Shape;695;p35"/>
          <p:cNvCxnSpPr/>
          <p:nvPr/>
        </p:nvCxnSpPr>
        <p:spPr>
          <a:xfrm>
            <a:off x="2201817" y="5789810"/>
            <a:ext cx="43132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36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2" name="Google Shape;70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6"/>
          <p:cNvSpPr/>
          <p:nvPr/>
        </p:nvSpPr>
        <p:spPr>
          <a:xfrm>
            <a:off x="1089121" y="11194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그림들은 '레오나르도 다빈치'가 스케치한 발명품들이다. 각각의 명칭과 용도에 대하여 설명해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" name="Google Shape;705;p36"/>
          <p:cNvGrpSpPr/>
          <p:nvPr/>
        </p:nvGrpSpPr>
        <p:grpSpPr>
          <a:xfrm>
            <a:off x="959045" y="2103659"/>
            <a:ext cx="7145428" cy="4220941"/>
            <a:chOff x="750571" y="3013656"/>
            <a:chExt cx="7771648" cy="2640169"/>
          </a:xfrm>
        </p:grpSpPr>
        <p:sp>
          <p:nvSpPr>
            <p:cNvPr id="706" name="Google Shape;706;p36"/>
            <p:cNvSpPr/>
            <p:nvPr/>
          </p:nvSpPr>
          <p:spPr>
            <a:xfrm>
              <a:off x="750571" y="3013656"/>
              <a:ext cx="7771648" cy="2640169"/>
            </a:xfrm>
            <a:prstGeom prst="roundRect">
              <a:avLst>
                <a:gd name="adj" fmla="val 682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918364" y="3109881"/>
              <a:ext cx="7436061" cy="2447718"/>
            </a:xfrm>
            <a:prstGeom prst="roundRect">
              <a:avLst>
                <a:gd name="adj" fmla="val 68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36"/>
          <p:cNvSpPr txBox="1"/>
          <p:nvPr/>
        </p:nvSpPr>
        <p:spPr>
          <a:xfrm>
            <a:off x="4561173" y="4091408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명칭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9" name="Google Shape;709;p36"/>
          <p:cNvCxnSpPr/>
          <p:nvPr/>
        </p:nvCxnSpPr>
        <p:spPr>
          <a:xfrm>
            <a:off x="5334000" y="4466118"/>
            <a:ext cx="180394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10" name="Google Shape;710;p36"/>
          <p:cNvSpPr txBox="1"/>
          <p:nvPr/>
        </p:nvSpPr>
        <p:spPr>
          <a:xfrm>
            <a:off x="1378190" y="4598332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용도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36"/>
          <p:cNvCxnSpPr/>
          <p:nvPr/>
        </p:nvCxnSpPr>
        <p:spPr>
          <a:xfrm>
            <a:off x="2201817" y="4980384"/>
            <a:ext cx="52657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12" name="Google Shape;712;p36"/>
          <p:cNvSpPr/>
          <p:nvPr/>
        </p:nvSpPr>
        <p:spPr>
          <a:xfrm>
            <a:off x="5308600" y="4091408"/>
            <a:ext cx="22879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글라이더 사주기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6"/>
          <p:cNvSpPr/>
          <p:nvPr/>
        </p:nvSpPr>
        <p:spPr>
          <a:xfrm>
            <a:off x="2095855" y="4585632"/>
            <a:ext cx="599306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이 돌 </a:t>
            </a:r>
            <a:r>
              <a:rPr lang="ko-KR" sz="20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던지개는</a:t>
            </a: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기울어진 저울대, 기어, 그리고 느슨한 기계로 구성된다. 돌은 활의 꼭대기 부분에 있게 되고 저울대가 풀려지면 공기 중으로 돌이 멀리 날아가는 원리이다.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36"/>
          <p:cNvCxnSpPr/>
          <p:nvPr/>
        </p:nvCxnSpPr>
        <p:spPr>
          <a:xfrm>
            <a:off x="2201817" y="5345310"/>
            <a:ext cx="52657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15" name="Google Shape;715;p36" descr="EMB0000047c23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2645" y="2587496"/>
            <a:ext cx="3251737" cy="1910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6" name="Google Shape;716;p36"/>
          <p:cNvCxnSpPr/>
          <p:nvPr/>
        </p:nvCxnSpPr>
        <p:spPr>
          <a:xfrm>
            <a:off x="2201817" y="5688210"/>
            <a:ext cx="51260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17" name="Google Shape;717;p36"/>
          <p:cNvCxnSpPr/>
          <p:nvPr/>
        </p:nvCxnSpPr>
        <p:spPr>
          <a:xfrm>
            <a:off x="2201817" y="6050208"/>
            <a:ext cx="9350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37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7"/>
          <p:cNvSpPr/>
          <p:nvPr/>
        </p:nvSpPr>
        <p:spPr>
          <a:xfrm>
            <a:off x="1089121" y="11194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그림들은 '레오나르도 다빈치'가 스케치한 발명품들이다. 각각의 명칭과 용도에 대하여 설명해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7" name="Google Shape;727;p37"/>
          <p:cNvGrpSpPr/>
          <p:nvPr/>
        </p:nvGrpSpPr>
        <p:grpSpPr>
          <a:xfrm>
            <a:off x="959045" y="2103659"/>
            <a:ext cx="7145428" cy="4220941"/>
            <a:chOff x="750571" y="3013656"/>
            <a:chExt cx="7771648" cy="2640169"/>
          </a:xfrm>
        </p:grpSpPr>
        <p:sp>
          <p:nvSpPr>
            <p:cNvPr id="728" name="Google Shape;728;p37"/>
            <p:cNvSpPr/>
            <p:nvPr/>
          </p:nvSpPr>
          <p:spPr>
            <a:xfrm>
              <a:off x="750571" y="3013656"/>
              <a:ext cx="7771648" cy="2640169"/>
            </a:xfrm>
            <a:prstGeom prst="roundRect">
              <a:avLst>
                <a:gd name="adj" fmla="val 682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918364" y="3109881"/>
              <a:ext cx="7436061" cy="2447718"/>
            </a:xfrm>
            <a:prstGeom prst="roundRect">
              <a:avLst>
                <a:gd name="adj" fmla="val 68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0" name="Google Shape;730;p37"/>
          <p:cNvSpPr txBox="1"/>
          <p:nvPr/>
        </p:nvSpPr>
        <p:spPr>
          <a:xfrm>
            <a:off x="4523073" y="4472408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명칭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Google Shape;731;p37"/>
          <p:cNvCxnSpPr/>
          <p:nvPr/>
        </p:nvCxnSpPr>
        <p:spPr>
          <a:xfrm>
            <a:off x="5295900" y="4847118"/>
            <a:ext cx="105694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32" name="Google Shape;732;p37"/>
          <p:cNvSpPr txBox="1"/>
          <p:nvPr/>
        </p:nvSpPr>
        <p:spPr>
          <a:xfrm>
            <a:off x="1378190" y="5017432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용도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37"/>
          <p:cNvCxnSpPr/>
          <p:nvPr/>
        </p:nvCxnSpPr>
        <p:spPr>
          <a:xfrm>
            <a:off x="2201817" y="5399484"/>
            <a:ext cx="52657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34" name="Google Shape;734;p37"/>
          <p:cNvSpPr/>
          <p:nvPr/>
        </p:nvSpPr>
        <p:spPr>
          <a:xfrm>
            <a:off x="5270500" y="4472408"/>
            <a:ext cx="1542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헬리콥터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7"/>
          <p:cNvSpPr/>
          <p:nvPr/>
        </p:nvSpPr>
        <p:spPr>
          <a:xfrm>
            <a:off x="2095856" y="5004732"/>
            <a:ext cx="5536844" cy="78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두 사람이 탈 수 있는 헬리콥터로 육지에서 날아 오를 수 있게 회전날개의 힘을 이용한다.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37"/>
          <p:cNvCxnSpPr/>
          <p:nvPr/>
        </p:nvCxnSpPr>
        <p:spPr>
          <a:xfrm>
            <a:off x="2201817" y="5764410"/>
            <a:ext cx="349025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37" name="Google Shape;737;p37" descr="EMB0000047c231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0516" y="2539444"/>
            <a:ext cx="3144884" cy="226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38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4" name="Google Shape;74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38"/>
          <p:cNvSpPr/>
          <p:nvPr/>
        </p:nvSpPr>
        <p:spPr>
          <a:xfrm>
            <a:off x="1089121" y="11194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그림들은 '레오나르도 다빈치'가 스케치한 발명품들이다. 각각의 명칭과 용도에 대하여 설명해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7" name="Google Shape;747;p38"/>
          <p:cNvGrpSpPr/>
          <p:nvPr/>
        </p:nvGrpSpPr>
        <p:grpSpPr>
          <a:xfrm>
            <a:off x="959045" y="2103659"/>
            <a:ext cx="7145428" cy="4220941"/>
            <a:chOff x="750571" y="3013656"/>
            <a:chExt cx="7771648" cy="2640169"/>
          </a:xfrm>
        </p:grpSpPr>
        <p:sp>
          <p:nvSpPr>
            <p:cNvPr id="748" name="Google Shape;748;p38"/>
            <p:cNvSpPr/>
            <p:nvPr/>
          </p:nvSpPr>
          <p:spPr>
            <a:xfrm>
              <a:off x="750571" y="3013656"/>
              <a:ext cx="7771648" cy="2640169"/>
            </a:xfrm>
            <a:prstGeom prst="roundRect">
              <a:avLst>
                <a:gd name="adj" fmla="val 682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918364" y="3109881"/>
              <a:ext cx="7436061" cy="2447718"/>
            </a:xfrm>
            <a:prstGeom prst="roundRect">
              <a:avLst>
                <a:gd name="adj" fmla="val 68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p38"/>
          <p:cNvSpPr txBox="1"/>
          <p:nvPr/>
        </p:nvSpPr>
        <p:spPr>
          <a:xfrm>
            <a:off x="4561173" y="4180308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명칭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38"/>
          <p:cNvCxnSpPr/>
          <p:nvPr/>
        </p:nvCxnSpPr>
        <p:spPr>
          <a:xfrm>
            <a:off x="5334000" y="4567718"/>
            <a:ext cx="60810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52" name="Google Shape;752;p38"/>
          <p:cNvSpPr txBox="1"/>
          <p:nvPr/>
        </p:nvSpPr>
        <p:spPr>
          <a:xfrm>
            <a:off x="1378190" y="4699932"/>
            <a:ext cx="1169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용도 :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3" name="Google Shape;753;p38"/>
          <p:cNvCxnSpPr/>
          <p:nvPr/>
        </p:nvCxnSpPr>
        <p:spPr>
          <a:xfrm>
            <a:off x="2201817" y="5081984"/>
            <a:ext cx="52657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54" name="Google Shape;754;p38"/>
          <p:cNvSpPr/>
          <p:nvPr/>
        </p:nvSpPr>
        <p:spPr>
          <a:xfrm>
            <a:off x="5308600" y="4180308"/>
            <a:ext cx="6335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탱크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8"/>
          <p:cNvSpPr/>
          <p:nvPr/>
        </p:nvSpPr>
        <p:spPr>
          <a:xfrm>
            <a:off x="2095856" y="4687232"/>
            <a:ext cx="553684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강력한 탱크로 다양한 대포가 탱크 주변에 배열되어 있다. 윗 그림은 탱크 불그림이고, 아래 그림은 탱크의 밑 그림이다. 1층은 대포 층이다. 2층은 감시 층이다.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38"/>
          <p:cNvCxnSpPr/>
          <p:nvPr/>
        </p:nvCxnSpPr>
        <p:spPr>
          <a:xfrm>
            <a:off x="2201817" y="5446910"/>
            <a:ext cx="52657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57" name="Google Shape;757;p38"/>
          <p:cNvCxnSpPr/>
          <p:nvPr/>
        </p:nvCxnSpPr>
        <p:spPr>
          <a:xfrm>
            <a:off x="2201817" y="5789810"/>
            <a:ext cx="512608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58" name="Google Shape;758;p38" descr="EMB0000047c231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1065" y="2569180"/>
            <a:ext cx="3117408" cy="191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39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5" name="Google Shape;76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39"/>
          <p:cNvSpPr/>
          <p:nvPr/>
        </p:nvSpPr>
        <p:spPr>
          <a:xfrm>
            <a:off x="1089121" y="1119466"/>
            <a:ext cx="70153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그림1, 2는 같은 물체를 나타내고 있다. 그림1과 그림2의 차이점은 무엇일까? 각각 어떤 장점과 단점이 있는지 적어보자. 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39"/>
          <p:cNvGrpSpPr/>
          <p:nvPr/>
        </p:nvGrpSpPr>
        <p:grpSpPr>
          <a:xfrm>
            <a:off x="997145" y="2624331"/>
            <a:ext cx="7145428" cy="3611370"/>
            <a:chOff x="750571" y="3013656"/>
            <a:chExt cx="7771648" cy="2640169"/>
          </a:xfrm>
        </p:grpSpPr>
        <p:sp>
          <p:nvSpPr>
            <p:cNvPr id="769" name="Google Shape;769;p39"/>
            <p:cNvSpPr/>
            <p:nvPr/>
          </p:nvSpPr>
          <p:spPr>
            <a:xfrm>
              <a:off x="750571" y="3013656"/>
              <a:ext cx="7771648" cy="2640169"/>
            </a:xfrm>
            <a:prstGeom prst="roundRect">
              <a:avLst>
                <a:gd name="adj" fmla="val 682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918364" y="3109881"/>
              <a:ext cx="7436061" cy="2447718"/>
            </a:xfrm>
            <a:prstGeom prst="roundRect">
              <a:avLst>
                <a:gd name="adj" fmla="val 68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1" name="Google Shape;771;p39"/>
          <p:cNvCxnSpPr/>
          <p:nvPr/>
        </p:nvCxnSpPr>
        <p:spPr>
          <a:xfrm>
            <a:off x="3365500" y="2855763"/>
            <a:ext cx="0" cy="3100537"/>
          </a:xfrm>
          <a:prstGeom prst="straightConnector1">
            <a:avLst/>
          </a:prstGeom>
          <a:noFill/>
          <a:ln w="9525" cap="flat" cmpd="sng">
            <a:solidFill>
              <a:srgbClr val="C7B998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39"/>
          <p:cNvCxnSpPr/>
          <p:nvPr/>
        </p:nvCxnSpPr>
        <p:spPr>
          <a:xfrm>
            <a:off x="5778500" y="2855763"/>
            <a:ext cx="0" cy="3100537"/>
          </a:xfrm>
          <a:prstGeom prst="straightConnector1">
            <a:avLst/>
          </a:prstGeom>
          <a:noFill/>
          <a:ln w="9525" cap="flat" cmpd="sng">
            <a:solidFill>
              <a:srgbClr val="C7B998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73" name="Google Shape;773;p39" descr="EMB0000047c23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2859" y="3280386"/>
            <a:ext cx="1864867" cy="229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9" descr="EMB0000047c23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0347" y="3280764"/>
            <a:ext cx="1613230" cy="233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9" descr="EMB0000047c232b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25344" y="3391497"/>
            <a:ext cx="1942426" cy="2186558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39"/>
          <p:cNvSpPr/>
          <p:nvPr/>
        </p:nvSpPr>
        <p:spPr>
          <a:xfrm>
            <a:off x="1225266" y="2808104"/>
            <a:ext cx="5886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물체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9"/>
          <p:cNvSpPr/>
          <p:nvPr/>
        </p:nvSpPr>
        <p:spPr>
          <a:xfrm>
            <a:off x="3398861" y="2808104"/>
            <a:ext cx="7184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그림1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9"/>
          <p:cNvSpPr/>
          <p:nvPr/>
        </p:nvSpPr>
        <p:spPr>
          <a:xfrm>
            <a:off x="5819591" y="2808104"/>
            <a:ext cx="7184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그림2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 txBox="1"/>
          <p:nvPr/>
        </p:nvSpPr>
        <p:spPr>
          <a:xfrm>
            <a:off x="1621331" y="458874"/>
            <a:ext cx="68795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ko-KR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발명품 탄생 과정을 밝히다</a:t>
            </a:r>
            <a:endParaRPr sz="3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662003" y="1523438"/>
            <a:ext cx="53067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발명품을 만드는 과정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659" y="2253890"/>
            <a:ext cx="8688282" cy="1822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/>
          <p:nvPr/>
        </p:nvSpPr>
        <p:spPr>
          <a:xfrm>
            <a:off x="2278112" y="2640130"/>
            <a:ext cx="12689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아이디어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탐색</a:t>
            </a:r>
            <a:endParaRPr sz="20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및 선정</a:t>
            </a:r>
            <a:endParaRPr sz="2000" dirty="0">
              <a:solidFill>
                <a:srgbClr val="FF3B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5622411" y="2778629"/>
            <a:ext cx="12426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아이디어</a:t>
            </a:r>
            <a:endParaRPr sz="20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실행(제작)</a:t>
            </a:r>
            <a:endParaRPr sz="2000">
              <a:solidFill>
                <a:srgbClr val="FF3B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40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5" name="Google Shape;78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0"/>
          <p:cNvSpPr/>
          <p:nvPr/>
        </p:nvSpPr>
        <p:spPr>
          <a:xfrm>
            <a:off x="1089121" y="1119466"/>
            <a:ext cx="70153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그림1, 2는 같은 물체를 나타내고 있다. 그림1과 그림2의 차이점은 무엇일까? 각각 어떤 장점과 단점이 있는지 적어보자. 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0"/>
          <p:cNvSpPr/>
          <p:nvPr/>
        </p:nvSpPr>
        <p:spPr>
          <a:xfrm>
            <a:off x="935685" y="26426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차이점 :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0"/>
          <p:cNvSpPr/>
          <p:nvPr/>
        </p:nvSpPr>
        <p:spPr>
          <a:xfrm>
            <a:off x="2379498" y="2642626"/>
            <a:ext cx="5939002" cy="12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그림1은 등각투상법에 의해 3차원으로 표현한 방식이고, 그림2는 정투상법에 의해 2차원으로 표현한 방식이다. </a:t>
            </a:r>
            <a:endParaRPr sz="24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0" name="Google Shape;790;p40"/>
          <p:cNvCxnSpPr/>
          <p:nvPr/>
        </p:nvCxnSpPr>
        <p:spPr>
          <a:xfrm>
            <a:off x="2489200" y="3078891"/>
            <a:ext cx="54864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40"/>
          <p:cNvCxnSpPr/>
          <p:nvPr/>
        </p:nvCxnSpPr>
        <p:spPr>
          <a:xfrm>
            <a:off x="2489200" y="3472591"/>
            <a:ext cx="54864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92" name="Google Shape;792;p40"/>
          <p:cNvCxnSpPr/>
          <p:nvPr/>
        </p:nvCxnSpPr>
        <p:spPr>
          <a:xfrm>
            <a:off x="2489200" y="3866832"/>
            <a:ext cx="2006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1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9" name="Google Shape;7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41"/>
          <p:cNvSpPr/>
          <p:nvPr/>
        </p:nvSpPr>
        <p:spPr>
          <a:xfrm>
            <a:off x="1089121" y="1119466"/>
            <a:ext cx="70153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그림1, 2는 같은 물체를 나타내고 있다. 그림1과 그림2의 차이점은 무엇일까? 각각 어떤 장점과 단점이 있는지 적어보자. 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1"/>
          <p:cNvSpPr/>
          <p:nvPr/>
        </p:nvSpPr>
        <p:spPr>
          <a:xfrm>
            <a:off x="935685" y="26553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그림 1의 장단점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1"/>
          <p:cNvSpPr/>
          <p:nvPr/>
        </p:nvSpPr>
        <p:spPr>
          <a:xfrm>
            <a:off x="714688" y="3125504"/>
            <a:ext cx="8429312" cy="219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• 실용신안, 특허 출원 용이 </a:t>
            </a:r>
            <a:endParaRPr dirty="0"/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- 특허출원 시 제출하는 도면이 ①번 그림과 같은 입체도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이므로 입체도 그리는 연습을 하면 간단한 </a:t>
            </a: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사무용품등의</a:t>
            </a: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특허 출원용 도면을 쉽게 그릴 수 있다.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4" name="Google Shape;804;p41"/>
          <p:cNvCxnSpPr/>
          <p:nvPr/>
        </p:nvCxnSpPr>
        <p:spPr>
          <a:xfrm>
            <a:off x="1371600" y="3586891"/>
            <a:ext cx="32258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41"/>
          <p:cNvCxnSpPr/>
          <p:nvPr/>
        </p:nvCxnSpPr>
        <p:spPr>
          <a:xfrm>
            <a:off x="1371600" y="4031391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41"/>
          <p:cNvCxnSpPr/>
          <p:nvPr/>
        </p:nvCxnSpPr>
        <p:spPr>
          <a:xfrm>
            <a:off x="1371600" y="4463191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41"/>
          <p:cNvCxnSpPr/>
          <p:nvPr/>
        </p:nvCxnSpPr>
        <p:spPr>
          <a:xfrm>
            <a:off x="1371600" y="4901056"/>
            <a:ext cx="5156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2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4" name="Google Shape;81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2"/>
          <p:cNvSpPr/>
          <p:nvPr/>
        </p:nvSpPr>
        <p:spPr>
          <a:xfrm>
            <a:off x="1089121" y="1119466"/>
            <a:ext cx="70153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그림1, 2는 같은 물체를 나타내고 있다. 그림1과 그림2의 차이점은 무엇일까? 각각 어떤 장점과 단점이 있는지 적어보자. 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2"/>
          <p:cNvSpPr/>
          <p:nvPr/>
        </p:nvSpPr>
        <p:spPr>
          <a:xfrm>
            <a:off x="935685" y="26553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그림 1의 장단점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42"/>
          <p:cNvSpPr/>
          <p:nvPr/>
        </p:nvSpPr>
        <p:spPr>
          <a:xfrm>
            <a:off x="594107" y="3115456"/>
            <a:ext cx="8288635" cy="271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• 발명의 기본 능력(공간지각 능력, 표상 능력) 향상 </a:t>
            </a:r>
            <a:endParaRPr dirty="0"/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- 3차원적인 그림을 그림으로써 모든 사물을 입체적으로 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이해하려는 생각을 갖게 되고 자신의 눈에 보이는 물체의 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상, 하 면뿐만 아니라, 뒷면까지도 생각하고 지각하는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공간 지각능력이 생겨난다.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9" name="Google Shape;819;p42"/>
          <p:cNvCxnSpPr/>
          <p:nvPr/>
        </p:nvCxnSpPr>
        <p:spPr>
          <a:xfrm>
            <a:off x="1371600" y="3586891"/>
            <a:ext cx="32258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20" name="Google Shape;820;p42"/>
          <p:cNvCxnSpPr/>
          <p:nvPr/>
        </p:nvCxnSpPr>
        <p:spPr>
          <a:xfrm>
            <a:off x="1371600" y="4031391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21" name="Google Shape;821;p42"/>
          <p:cNvCxnSpPr/>
          <p:nvPr/>
        </p:nvCxnSpPr>
        <p:spPr>
          <a:xfrm>
            <a:off x="1371600" y="4463191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42"/>
          <p:cNvCxnSpPr/>
          <p:nvPr/>
        </p:nvCxnSpPr>
        <p:spPr>
          <a:xfrm>
            <a:off x="1371600" y="4901056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23" name="Google Shape;823;p42"/>
          <p:cNvCxnSpPr/>
          <p:nvPr/>
        </p:nvCxnSpPr>
        <p:spPr>
          <a:xfrm>
            <a:off x="1371600" y="5343251"/>
            <a:ext cx="37211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43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43"/>
          <p:cNvSpPr/>
          <p:nvPr/>
        </p:nvSpPr>
        <p:spPr>
          <a:xfrm>
            <a:off x="1089121" y="1119466"/>
            <a:ext cx="70153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다음 그림1, 2는 같은 물체를 나타내고 있다. 그림1과 그림2의 차이점은 무엇일까? 각각 어떤 장점과 단점이 있는지 적어보자. 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3"/>
          <p:cNvSpPr/>
          <p:nvPr/>
        </p:nvSpPr>
        <p:spPr>
          <a:xfrm>
            <a:off x="935685" y="2655326"/>
            <a:ext cx="7510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그림 2의 장단점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3"/>
          <p:cNvSpPr/>
          <p:nvPr/>
        </p:nvSpPr>
        <p:spPr>
          <a:xfrm>
            <a:off x="684543" y="3115456"/>
            <a:ext cx="8459457" cy="219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• 제작도 작성에 많이 이용</a:t>
            </a:r>
            <a:endParaRPr dirty="0"/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- 실제 물건을 만들 때 필요한 정보(제품 모양, 크기, 구조, 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재료, 조립 방법)</a:t>
            </a: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를</a:t>
            </a: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전달하는 </a:t>
            </a: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제작도를</a:t>
            </a: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그릴 때 널리 </a:t>
            </a: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쓰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     인다.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5" name="Google Shape;835;p43"/>
          <p:cNvCxnSpPr/>
          <p:nvPr/>
        </p:nvCxnSpPr>
        <p:spPr>
          <a:xfrm>
            <a:off x="1371600" y="3586891"/>
            <a:ext cx="32258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43"/>
          <p:cNvCxnSpPr/>
          <p:nvPr/>
        </p:nvCxnSpPr>
        <p:spPr>
          <a:xfrm>
            <a:off x="1371600" y="4031391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43"/>
          <p:cNvCxnSpPr/>
          <p:nvPr/>
        </p:nvCxnSpPr>
        <p:spPr>
          <a:xfrm>
            <a:off x="1371600" y="4463191"/>
            <a:ext cx="707451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38" name="Google Shape;838;p43"/>
          <p:cNvCxnSpPr/>
          <p:nvPr/>
        </p:nvCxnSpPr>
        <p:spPr>
          <a:xfrm>
            <a:off x="1371600" y="4901056"/>
            <a:ext cx="11811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4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5" name="Google Shape;84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982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44"/>
          <p:cNvSpPr/>
          <p:nvPr/>
        </p:nvSpPr>
        <p:spPr>
          <a:xfrm>
            <a:off x="1089121" y="11194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&lt;보기&gt;의 물체를 정투상법(제3각법)에 따라 정면도, 평면도, 측면도로 그려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8" name="Google Shape;848;p44"/>
          <p:cNvPicPr preferRelativeResize="0"/>
          <p:nvPr/>
        </p:nvPicPr>
        <p:blipFill rotWithShape="1">
          <a:blip r:embed="rId6">
            <a:alphaModFix/>
          </a:blip>
          <a:srcRect r="3721" b="1963"/>
          <a:stretch/>
        </p:blipFill>
        <p:spPr>
          <a:xfrm>
            <a:off x="2615851" y="2540624"/>
            <a:ext cx="3690585" cy="298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45"/>
          <p:cNvSpPr/>
          <p:nvPr/>
        </p:nvSpPr>
        <p:spPr>
          <a:xfrm>
            <a:off x="308008" y="353728"/>
            <a:ext cx="8527983" cy="6150544"/>
          </a:xfrm>
          <a:prstGeom prst="roundRect">
            <a:avLst>
              <a:gd name="adj" fmla="val 13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35" y="127988"/>
            <a:ext cx="1596769" cy="10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25" y="1172816"/>
            <a:ext cx="404220" cy="4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5"/>
          <p:cNvSpPr/>
          <p:nvPr/>
        </p:nvSpPr>
        <p:spPr>
          <a:xfrm>
            <a:off x="1089121" y="1094066"/>
            <a:ext cx="70153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96AE1E"/>
                </a:solidFill>
                <a:latin typeface="Arial"/>
                <a:ea typeface="Arial"/>
                <a:cs typeface="Arial"/>
                <a:sym typeface="Arial"/>
              </a:rPr>
              <a:t>&lt;보기&gt;의 물체를 정투상법(제3각법)에 따라 정면도, 평면도, 측면도로 그려 보자.</a:t>
            </a:r>
            <a:endParaRPr sz="2800">
              <a:solidFill>
                <a:srgbClr val="96A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p45" descr="EMB0000047c233b"/>
          <p:cNvPicPr preferRelativeResize="0"/>
          <p:nvPr/>
        </p:nvPicPr>
        <p:blipFill rotWithShape="1">
          <a:blip r:embed="rId6">
            <a:alphaModFix/>
          </a:blip>
          <a:srcRect l="1016" t="1057" r="1" b="190"/>
          <a:stretch/>
        </p:blipFill>
        <p:spPr>
          <a:xfrm>
            <a:off x="1904214" y="2092751"/>
            <a:ext cx="5441020" cy="41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C3B7CC08-1A61-3D1B-68CC-1A0483449F49}"/>
              </a:ext>
            </a:extLst>
          </p:cNvPr>
          <p:cNvSpPr/>
          <p:nvPr/>
        </p:nvSpPr>
        <p:spPr>
          <a:xfrm rot="10800000">
            <a:off x="3669434" y="4479925"/>
            <a:ext cx="635866" cy="637020"/>
          </a:xfrm>
          <a:prstGeom prst="rtTriangle">
            <a:avLst/>
          </a:prstGeom>
          <a:noFill/>
          <a:ln w="28575" cap="rnd">
            <a:solidFill>
              <a:srgbClr val="080603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35866"/>
                      <a:gd name="connsiteY0" fmla="*/ 637020 h 637020"/>
                      <a:gd name="connsiteX1" fmla="*/ 0 w 635866"/>
                      <a:gd name="connsiteY1" fmla="*/ 0 h 637020"/>
                      <a:gd name="connsiteX2" fmla="*/ 298857 w 635866"/>
                      <a:gd name="connsiteY2" fmla="*/ 299399 h 637020"/>
                      <a:gd name="connsiteX3" fmla="*/ 635866 w 635866"/>
                      <a:gd name="connsiteY3" fmla="*/ 637020 h 637020"/>
                      <a:gd name="connsiteX4" fmla="*/ 0 w 635866"/>
                      <a:gd name="connsiteY4" fmla="*/ 637020 h 637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866" h="637020" extrusionOk="0">
                        <a:moveTo>
                          <a:pt x="0" y="637020"/>
                        </a:moveTo>
                        <a:cubicBezTo>
                          <a:pt x="-4594" y="498574"/>
                          <a:pt x="21128" y="266574"/>
                          <a:pt x="0" y="0"/>
                        </a:cubicBezTo>
                        <a:cubicBezTo>
                          <a:pt x="108314" y="94086"/>
                          <a:pt x="166259" y="164726"/>
                          <a:pt x="298857" y="299399"/>
                        </a:cubicBezTo>
                        <a:cubicBezTo>
                          <a:pt x="431455" y="434072"/>
                          <a:pt x="480293" y="510010"/>
                          <a:pt x="635866" y="637020"/>
                        </a:cubicBezTo>
                        <a:cubicBezTo>
                          <a:pt x="328070" y="619263"/>
                          <a:pt x="149974" y="662850"/>
                          <a:pt x="0" y="6370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46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5" name="Google Shape;865;p46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46"/>
          <p:cNvSpPr txBox="1"/>
          <p:nvPr/>
        </p:nvSpPr>
        <p:spPr>
          <a:xfrm>
            <a:off x="1621330" y="458874"/>
            <a:ext cx="68247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r>
              <a:rPr lang="ko-KR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아이디어의 실행과 평가</a:t>
            </a:r>
            <a:endParaRPr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6"/>
          <p:cNvSpPr/>
          <p:nvPr/>
        </p:nvSpPr>
        <p:spPr>
          <a:xfrm>
            <a:off x="673715" y="1332938"/>
            <a:ext cx="30668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(                        ) </a:t>
            </a:r>
            <a:endParaRPr sz="280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6"/>
          <p:cNvSpPr/>
          <p:nvPr/>
        </p:nvSpPr>
        <p:spPr>
          <a:xfrm>
            <a:off x="1259925" y="1327252"/>
            <a:ext cx="24680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아이디어 실행</a:t>
            </a:r>
            <a:endParaRPr sz="2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6"/>
          <p:cNvSpPr/>
          <p:nvPr/>
        </p:nvSpPr>
        <p:spPr>
          <a:xfrm>
            <a:off x="846839" y="1831633"/>
            <a:ext cx="7610985" cy="391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최종 선정된 해결 방안을 적용하여 실제로 제작하는 과정이다. 아이디어를 스케치 등의 방법으로 시각화한 후 최종 선택된 아이디어를 투상법 등을 이용하여 좀 더 구체적인 (           )으로 나타낸다. 이때 (              )와 (             )를 작성하여 실제 제작에 필요한 준비를 한 후 시제품이나 모형을 제작한다. 모형은 실제 크기와 같게 만들 수 없는 상황에서는 적절한 크기로 제작해도 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6"/>
          <p:cNvSpPr/>
          <p:nvPr/>
        </p:nvSpPr>
        <p:spPr>
          <a:xfrm>
            <a:off x="2303419" y="3641918"/>
            <a:ext cx="15149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도면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6"/>
          <p:cNvSpPr/>
          <p:nvPr/>
        </p:nvSpPr>
        <p:spPr>
          <a:xfrm>
            <a:off x="6257573" y="3649484"/>
            <a:ext cx="16906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재료표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6"/>
          <p:cNvSpPr/>
          <p:nvPr/>
        </p:nvSpPr>
        <p:spPr>
          <a:xfrm>
            <a:off x="982335" y="4162052"/>
            <a:ext cx="1509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공정표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7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9" name="Google Shape;879;p47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47"/>
          <p:cNvSpPr txBox="1"/>
          <p:nvPr/>
        </p:nvSpPr>
        <p:spPr>
          <a:xfrm>
            <a:off x="1621330" y="458874"/>
            <a:ext cx="68247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r>
              <a:rPr lang="ko-KR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아이디어의 실행과 평가</a:t>
            </a:r>
            <a:endParaRPr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7"/>
          <p:cNvSpPr/>
          <p:nvPr/>
        </p:nvSpPr>
        <p:spPr>
          <a:xfrm>
            <a:off x="673715" y="1332938"/>
            <a:ext cx="4394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2. (                                  ) 란 </a:t>
            </a:r>
            <a:endParaRPr sz="280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7"/>
          <p:cNvSpPr/>
          <p:nvPr/>
        </p:nvSpPr>
        <p:spPr>
          <a:xfrm>
            <a:off x="1069006" y="1367446"/>
            <a:ext cx="7884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시제품(모형) 평가하기</a:t>
            </a:r>
            <a:endParaRPr sz="2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7"/>
          <p:cNvSpPr/>
          <p:nvPr/>
        </p:nvSpPr>
        <p:spPr>
          <a:xfrm>
            <a:off x="846839" y="1831633"/>
            <a:ext cx="7610985" cy="391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문제 해결을 위한 가장 적절한 아이디어를 골라내는 기준이 있어야 하는 것과 마찬가지로 해결 방안에도 객관적인 평가 기준이 마련되어야 한다. 평가를 할 때에는 시제품 만드는 과정을 제대로 수행했는지, 만드는 과정에서 개선할 점은 없었는지도 고려하여 평가하여야 한다. 평가 결과에 따라 다른 문제점이 발견되면 설계 과정을 반복하면서 더 좋은 제품을 설계하고 제작하도록 해야한다.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1621330" y="458874"/>
            <a:ext cx="63771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ko-KR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발명품 탄생 과정을 밝히다</a:t>
            </a:r>
            <a:endParaRPr sz="3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662003" y="1180538"/>
            <a:ext cx="57086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2. 발명품을 만드는 세부과정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5"/>
          <p:cNvGrpSpPr/>
          <p:nvPr/>
        </p:nvGrpSpPr>
        <p:grpSpPr>
          <a:xfrm>
            <a:off x="531628" y="1816100"/>
            <a:ext cx="8080744" cy="1498600"/>
            <a:chOff x="531628" y="2286000"/>
            <a:chExt cx="8080744" cy="1498600"/>
          </a:xfrm>
        </p:grpSpPr>
        <p:sp>
          <p:nvSpPr>
            <p:cNvPr id="218" name="Google Shape;218;p5"/>
            <p:cNvSpPr/>
            <p:nvPr/>
          </p:nvSpPr>
          <p:spPr>
            <a:xfrm>
              <a:off x="2159000" y="2286000"/>
              <a:ext cx="6453372" cy="1270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31628" y="2286000"/>
              <a:ext cx="1957572" cy="1270000"/>
            </a:xfrm>
            <a:prstGeom prst="roundRect">
              <a:avLst>
                <a:gd name="adj" fmla="val 16667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문제 인식 및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이해하기 </a:t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 rot="10800000" flipH="1">
              <a:off x="1356155" y="3556000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602846" y="2419171"/>
              <a:ext cx="590615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불편함이 무엇인지 찾고 이를 해결하여 더 나은 제품을 만들기 위하여 문제에 대한 올바른 인식과 이해를 하는 단계이다. </a:t>
              </a:r>
              <a:endParaRPr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531628" y="3450967"/>
            <a:ext cx="8080744" cy="1498600"/>
            <a:chOff x="531628" y="4216400"/>
            <a:chExt cx="8080744" cy="1498600"/>
          </a:xfrm>
        </p:grpSpPr>
        <p:sp>
          <p:nvSpPr>
            <p:cNvPr id="223" name="Google Shape;223;p5"/>
            <p:cNvSpPr/>
            <p:nvPr/>
          </p:nvSpPr>
          <p:spPr>
            <a:xfrm>
              <a:off x="2159000" y="4216400"/>
              <a:ext cx="6453372" cy="1270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31628" y="4216400"/>
              <a:ext cx="1957572" cy="1270000"/>
            </a:xfrm>
            <a:prstGeom prst="roundRect">
              <a:avLst>
                <a:gd name="adj" fmla="val 16667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아이디어 탐색 및 선정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10800000" flipH="1">
              <a:off x="1356155" y="5486400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02846" y="4349571"/>
              <a:ext cx="590615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문제를 해결할 방법을 탐색하는 단계로 확산적 사고 기법을 활용하여 많은 아이디어를 낸 뒤 수렴적 사고 기법을 적용해 가장 좋은 아이디어를 선정한다. 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531628" y="5085834"/>
            <a:ext cx="8080744" cy="1498600"/>
            <a:chOff x="531628" y="4216400"/>
            <a:chExt cx="8080744" cy="1498600"/>
          </a:xfrm>
        </p:grpSpPr>
        <p:sp>
          <p:nvSpPr>
            <p:cNvPr id="228" name="Google Shape;228;p5"/>
            <p:cNvSpPr/>
            <p:nvPr/>
          </p:nvSpPr>
          <p:spPr>
            <a:xfrm>
              <a:off x="2159000" y="4216400"/>
              <a:ext cx="6453372" cy="1270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31628" y="4216400"/>
              <a:ext cx="1957572" cy="1270000"/>
            </a:xfrm>
            <a:prstGeom prst="roundRect">
              <a:avLst>
                <a:gd name="adj" fmla="val 16667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아이디어 구체화</a:t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10800000" flipH="1">
              <a:off x="1356155" y="5486400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602846" y="4349571"/>
              <a:ext cx="590615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선정된 아이디어를 실제 제품으로 만들기 위해 시각적으로 표현하는 단계로 프리핸드 스케치와 도면 그리기 기법으로 표현할 수 있다. 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6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1621331" y="458874"/>
            <a:ext cx="6166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ko-KR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발명품 탄생 과정을 밝히다</a:t>
            </a:r>
            <a:endParaRPr sz="3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662003" y="1205938"/>
            <a:ext cx="53971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2. 발명품을 만드는 세부과정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6"/>
          <p:cNvGrpSpPr/>
          <p:nvPr/>
        </p:nvGrpSpPr>
        <p:grpSpPr>
          <a:xfrm>
            <a:off x="531628" y="1816100"/>
            <a:ext cx="8080744" cy="1498600"/>
            <a:chOff x="531628" y="2286000"/>
            <a:chExt cx="8080744" cy="1498600"/>
          </a:xfrm>
        </p:grpSpPr>
        <p:sp>
          <p:nvSpPr>
            <p:cNvPr id="242" name="Google Shape;242;p6"/>
            <p:cNvSpPr/>
            <p:nvPr/>
          </p:nvSpPr>
          <p:spPr>
            <a:xfrm>
              <a:off x="2159000" y="2286000"/>
              <a:ext cx="6453372" cy="1270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31628" y="2286000"/>
              <a:ext cx="1957572" cy="1270000"/>
            </a:xfrm>
            <a:prstGeom prst="roundRect">
              <a:avLst>
                <a:gd name="adj" fmla="val 16667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아이디어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실행(제작)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 rot="10800000" flipH="1">
              <a:off x="1356155" y="3556000"/>
              <a:ext cx="265176" cy="228600"/>
            </a:xfrm>
            <a:prstGeom prst="triangle">
              <a:avLst>
                <a:gd name="adj" fmla="val 50000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602846" y="2419171"/>
              <a:ext cx="590615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도면 그리기가 끝나면 시제품(모형)을 만든다. 시제품은 시험적으로 만든 것으로 제작 과정에서 문제점이 발견되면 이를 보완할 수 있다. 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6"/>
          <p:cNvGrpSpPr/>
          <p:nvPr/>
        </p:nvGrpSpPr>
        <p:grpSpPr>
          <a:xfrm>
            <a:off x="531628" y="3501767"/>
            <a:ext cx="8080744" cy="1270000"/>
            <a:chOff x="531628" y="4216400"/>
            <a:chExt cx="8080744" cy="1270000"/>
          </a:xfrm>
        </p:grpSpPr>
        <p:sp>
          <p:nvSpPr>
            <p:cNvPr id="247" name="Google Shape;247;p6"/>
            <p:cNvSpPr/>
            <p:nvPr/>
          </p:nvSpPr>
          <p:spPr>
            <a:xfrm>
              <a:off x="2159000" y="4216400"/>
              <a:ext cx="6453372" cy="1270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31628" y="4216400"/>
              <a:ext cx="1957572" cy="1270000"/>
            </a:xfrm>
            <a:prstGeom prst="roundRect">
              <a:avLst>
                <a:gd name="adj" fmla="val 16667"/>
              </a:avLst>
            </a:prstGeom>
            <a:solidFill>
              <a:srgbClr val="C7B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검토 및 평가</a:t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602846" y="4641671"/>
              <a:ext cx="59061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문제를 해결하여 불편한 점이 개선되었는지 평가한다. 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7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 txBox="1"/>
          <p:nvPr/>
        </p:nvSpPr>
        <p:spPr>
          <a:xfrm>
            <a:off x="1621330" y="458874"/>
            <a:ext cx="68896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r>
              <a:rPr lang="ko-KR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발명의 시작, 문제의 인식 및 이해</a:t>
            </a:r>
            <a:endParaRPr sz="3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662002" y="1205938"/>
            <a:ext cx="4030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문제 확인 기법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935686" y="1841915"/>
            <a:ext cx="767668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발명을 하기 위해서는 먼저 발명을 할 대상의 문제점을 정확하게 아는 것이 중요하며, 문제를 정확하게 파악하면 해결 방법도 좀 더 쉽게 찾아 낼 수 있다. 이처럼 발명 대상의 문제를 명확하게 확인하기 위해 사용하는 방법을 말하며, 주로 특성 요인도를 사용한다.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935686" y="4089815"/>
            <a:ext cx="76766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                    ): 문제가 발생하는 원인을 정확하게 파악하기 위해 문제에 영향을 미치는 다양한 요인을 일정한 기준에 따라 분류한다.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423999" y="4088402"/>
            <a:ext cx="21833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특성 요인도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/>
          <p:nvPr/>
        </p:nvSpPr>
        <p:spPr>
          <a:xfrm>
            <a:off x="1621330" y="458874"/>
            <a:ext cx="67489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r>
              <a:rPr lang="ko-KR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발명의 시작, 문제의 인식 및 이해</a:t>
            </a:r>
            <a:endParaRPr sz="3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62002" y="1205938"/>
            <a:ext cx="31061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문제 확인 기법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127" y="1691058"/>
            <a:ext cx="8587336" cy="49928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/>
          <p:nvPr/>
        </p:nvSpPr>
        <p:spPr>
          <a:xfrm>
            <a:off x="1854200" y="2269238"/>
            <a:ext cx="25273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000" marR="0" lvl="0" indent="-342000" algn="l" rtl="0">
              <a:spcBef>
                <a:spcPts val="0"/>
              </a:spcBef>
              <a:spcAft>
                <a:spcPts val="0"/>
              </a:spcAft>
              <a:buClr>
                <a:srgbClr val="FF3B3B"/>
              </a:buClr>
              <a:buSzPts val="1800"/>
              <a:buFont typeface="Arial"/>
              <a:buChar char="-"/>
            </a:pPr>
            <a:r>
              <a:rPr lang="ko-KR" sz="18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전선의 길이만큼만 청소기를 이동시킬 수 있는 제한점이 있다.</a:t>
            </a:r>
            <a:endParaRPr sz="18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1854200" y="3316550"/>
            <a:ext cx="26191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000" marR="0" lvl="0" indent="-342000" algn="l" rtl="0">
              <a:spcBef>
                <a:spcPts val="0"/>
              </a:spcBef>
              <a:spcAft>
                <a:spcPts val="0"/>
              </a:spcAft>
              <a:buClr>
                <a:srgbClr val="FF3B3B"/>
              </a:buClr>
              <a:buSzPts val="1800"/>
              <a:buFont typeface="Arial"/>
              <a:buChar char="-"/>
            </a:pPr>
            <a:r>
              <a:rPr lang="ko-KR" sz="18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사용 중에 전선이 엉킬 수 있다.</a:t>
            </a:r>
            <a:endParaRPr sz="18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4572000" y="2269238"/>
            <a:ext cx="21717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000" marR="0" lvl="0" indent="-342000" algn="l" rtl="0">
              <a:spcBef>
                <a:spcPts val="0"/>
              </a:spcBef>
              <a:spcAft>
                <a:spcPts val="0"/>
              </a:spcAft>
              <a:buClr>
                <a:srgbClr val="FF3B3B"/>
              </a:buClr>
              <a:buSzPts val="1800"/>
              <a:buFont typeface="Arial"/>
              <a:buChar char="-"/>
            </a:pPr>
            <a:r>
              <a:rPr lang="ko-KR" sz="180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소음이 커서 밤에는 사용할 수 없다.</a:t>
            </a:r>
            <a:endParaRPr sz="180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1652953" y="4718444"/>
            <a:ext cx="27683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000" marR="0" lvl="0" indent="-342000" algn="l" rtl="0">
              <a:spcBef>
                <a:spcPts val="0"/>
              </a:spcBef>
              <a:spcAft>
                <a:spcPts val="0"/>
              </a:spcAft>
              <a:buClr>
                <a:srgbClr val="FF3B3B"/>
              </a:buClr>
              <a:buSzPts val="1800"/>
              <a:buFont typeface="Arial"/>
              <a:buChar char="-"/>
            </a:pPr>
            <a:r>
              <a:rPr lang="ko-KR" sz="1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청소기에 </a:t>
            </a:r>
            <a:r>
              <a:rPr lang="ko-KR" sz="18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빠져나온</a:t>
            </a:r>
            <a:r>
              <a:rPr lang="ko-KR" sz="1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 먼지나 진드기들이 방안에 떠 다닐 수 있다.</a:t>
            </a:r>
            <a:endParaRPr sz="1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4102100" y="5281152"/>
            <a:ext cx="28011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000" marR="0" lvl="0" indent="-342000" algn="l" rtl="0">
              <a:spcBef>
                <a:spcPts val="0"/>
              </a:spcBef>
              <a:spcAft>
                <a:spcPts val="0"/>
              </a:spcAft>
              <a:buClr>
                <a:srgbClr val="FF3B3B"/>
              </a:buClr>
              <a:buSzPts val="1800"/>
              <a:buFont typeface="Arial"/>
              <a:buChar char="-"/>
            </a:pPr>
            <a:r>
              <a:rPr lang="ko-KR" sz="1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필터를 주기마다 교환하거나 쌓인 먼지를 제거해야 한다.</a:t>
            </a:r>
            <a:endParaRPr sz="1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4484635" y="4191028"/>
            <a:ext cx="262959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000" marR="0" lvl="0" indent="-342000" algn="l" rtl="0">
              <a:spcBef>
                <a:spcPts val="0"/>
              </a:spcBef>
              <a:spcAft>
                <a:spcPts val="0"/>
              </a:spcAft>
              <a:buClr>
                <a:srgbClr val="FF3B3B"/>
              </a:buClr>
              <a:buSzPts val="1800"/>
              <a:buFont typeface="Arial"/>
              <a:buChar char="-"/>
            </a:pPr>
            <a:r>
              <a:rPr lang="ko-KR" sz="1800" dirty="0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필터를 주기마다 교환하거나 쌓인 먼지를 제거해야 한다.</a:t>
            </a:r>
            <a:endParaRPr sz="18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 rot="10800000" flipH="1">
            <a:off x="531628" y="63794"/>
            <a:ext cx="8080744" cy="1041993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9"/>
          <p:cNvPicPr preferRelativeResize="0"/>
          <p:nvPr/>
        </p:nvPicPr>
        <p:blipFill rotWithShape="1">
          <a:blip r:embed="rId5">
            <a:alphaModFix/>
          </a:blip>
          <a:srcRect l="7092" t="24213" r="76395" b="12369"/>
          <a:stretch/>
        </p:blipFill>
        <p:spPr>
          <a:xfrm>
            <a:off x="659219" y="95695"/>
            <a:ext cx="985133" cy="97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9"/>
          <p:cNvSpPr txBox="1"/>
          <p:nvPr/>
        </p:nvSpPr>
        <p:spPr>
          <a:xfrm>
            <a:off x="1621330" y="458874"/>
            <a:ext cx="75226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dirty="0">
                <a:solidFill>
                  <a:srgbClr val="F397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ko-KR" sz="3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아이디어 탐색의 방법, 확산적 사고 기법</a:t>
            </a:r>
            <a:endParaRPr sz="3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473899" y="1191515"/>
            <a:ext cx="457037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dirty="0">
                <a:solidFill>
                  <a:srgbClr val="A16424"/>
                </a:solidFill>
                <a:latin typeface="Arial"/>
                <a:ea typeface="Arial"/>
                <a:cs typeface="Arial"/>
                <a:sym typeface="Arial"/>
              </a:rPr>
              <a:t>1. 확산적 사고 기법이란</a:t>
            </a:r>
            <a:endParaRPr sz="2800" dirty="0">
              <a:solidFill>
                <a:srgbClr val="A16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835127" y="1693759"/>
            <a:ext cx="7610985" cy="169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다양한 방법과 여러 가지 시각을 가지고 새롭고 독특한 많은 아이디어를 만들어 내는 것을 말한다. 브레인스토밍, 마인드맵, 스캠퍼 기법, 체크리스트법 등이 있다.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656519" y="3719894"/>
            <a:ext cx="2820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(1) (                     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935685" y="4449475"/>
            <a:ext cx="75104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ko-KR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정의: 폭풍이 몰아치듯 두뇌를 자극하여 아이디어를 얻는 방법으로, 여러 사람이 모여 어느 한 문제에 대한 아이디어를 공동으로 내놓는 방법이다. 집단 발상법이라고도 한다.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1195265" y="3860911"/>
            <a:ext cx="29547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 err="1">
                <a:solidFill>
                  <a:srgbClr val="FF3B3B"/>
                </a:solidFill>
                <a:latin typeface="Arial"/>
                <a:ea typeface="Arial"/>
                <a:cs typeface="Arial"/>
                <a:sym typeface="Arial"/>
              </a:rPr>
              <a:t>브레인스토밍</a:t>
            </a:r>
            <a:endParaRPr sz="2400" dirty="0">
              <a:solidFill>
                <a:srgbClr val="FF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2635</Words>
  <Application>Microsoft Office PowerPoint</Application>
  <PresentationFormat>화면 슬라이드 쇼(4:3)</PresentationFormat>
  <Paragraphs>398</Paragraphs>
  <Slides>47</Slides>
  <Notes>47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3" baseType="lpstr">
      <vt:lpstr>Dotum</vt:lpstr>
      <vt:lpstr>Malgun Gothic</vt:lpstr>
      <vt:lpstr>Batang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진승민</dc:creator>
  <cp:lastModifiedBy>Hyuckjoon Lee</cp:lastModifiedBy>
  <cp:revision>4</cp:revision>
  <dcterms:created xsi:type="dcterms:W3CDTF">2018-03-29T05:25:06Z</dcterms:created>
  <dcterms:modified xsi:type="dcterms:W3CDTF">2024-05-23T02:02:06Z</dcterms:modified>
</cp:coreProperties>
</file>