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8" r:id="rId3"/>
    <p:sldId id="293" r:id="rId4"/>
    <p:sldId id="289" r:id="rId5"/>
    <p:sldId id="290" r:id="rId6"/>
    <p:sldId id="291" r:id="rId7"/>
    <p:sldId id="292" r:id="rId8"/>
    <p:sldId id="277" r:id="rId9"/>
    <p:sldId id="261" r:id="rId10"/>
    <p:sldId id="263" r:id="rId11"/>
    <p:sldId id="281" r:id="rId12"/>
    <p:sldId id="282" r:id="rId13"/>
    <p:sldId id="283" r:id="rId14"/>
    <p:sldId id="273" r:id="rId15"/>
    <p:sldId id="264" r:id="rId16"/>
    <p:sldId id="265" r:id="rId17"/>
    <p:sldId id="266" r:id="rId18"/>
    <p:sldId id="267" r:id="rId19"/>
    <p:sldId id="268" r:id="rId20"/>
    <p:sldId id="269" r:id="rId21"/>
    <p:sldId id="284" r:id="rId22"/>
    <p:sldId id="285" r:id="rId23"/>
    <p:sldId id="286" r:id="rId24"/>
    <p:sldId id="274" r:id="rId25"/>
    <p:sldId id="275" r:id="rId26"/>
    <p:sldId id="272" r:id="rId27"/>
    <p:sldId id="295" r:id="rId28"/>
    <p:sldId id="296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9574-2254-49F3-8D51-A5BE06F19654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86E3-33F8-47BD-A69B-3467188C20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9574-2254-49F3-8D51-A5BE06F19654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86E3-33F8-47BD-A69B-3467188C20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9574-2254-49F3-8D51-A5BE06F19654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86E3-33F8-47BD-A69B-3467188C20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9574-2254-49F3-8D51-A5BE06F19654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86E3-33F8-47BD-A69B-3467188C20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9574-2254-49F3-8D51-A5BE06F19654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86E3-33F8-47BD-A69B-3467188C20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9574-2254-49F3-8D51-A5BE06F19654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86E3-33F8-47BD-A69B-3467188C20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9574-2254-49F3-8D51-A5BE06F19654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86E3-33F8-47BD-A69B-3467188C20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9574-2254-49F3-8D51-A5BE06F19654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86E3-33F8-47BD-A69B-3467188C20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9574-2254-49F3-8D51-A5BE06F19654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86E3-33F8-47BD-A69B-3467188C20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9574-2254-49F3-8D51-A5BE06F19654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86E3-33F8-47BD-A69B-3467188C20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9574-2254-49F3-8D51-A5BE06F19654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86E3-33F8-47BD-A69B-3467188C20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69574-2254-49F3-8D51-A5BE06F19654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186E3-33F8-47BD-A69B-3467188C20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4716016" y="2990811"/>
            <a:ext cx="3814192" cy="1470025"/>
          </a:xfrm>
        </p:spPr>
        <p:txBody>
          <a:bodyPr/>
          <a:lstStyle/>
          <a:p>
            <a:r>
              <a:rPr lang="ko-KR" altLang="en-US" dirty="0" smtClean="0"/>
              <a:t>주택 만들기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(A</a:t>
            </a:r>
            <a:r>
              <a:rPr lang="ko-KR" altLang="en-US" dirty="0" smtClean="0"/>
              <a:t>형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>
          <a:xfrm>
            <a:off x="1259632" y="5517232"/>
            <a:ext cx="6840760" cy="576064"/>
          </a:xfrm>
        </p:spPr>
        <p:txBody>
          <a:bodyPr>
            <a:normAutofit lnSpcReduction="10000"/>
          </a:bodyPr>
          <a:lstStyle/>
          <a:p>
            <a:r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원교재사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07504" y="35832"/>
            <a:ext cx="4896544" cy="3689992"/>
            <a:chOff x="107504" y="35832"/>
            <a:chExt cx="4896544" cy="3689992"/>
          </a:xfrm>
        </p:grpSpPr>
        <p:pic>
          <p:nvPicPr>
            <p:cNvPr id="1026" name="Picture 2" descr="D:\2011설명서\모형주택\a-type\측면도.jpg"/>
            <p:cNvPicPr>
              <a:picLocks noChangeAspect="1" noChangeArrowheads="1"/>
            </p:cNvPicPr>
            <p:nvPr/>
          </p:nvPicPr>
          <p:blipFill>
            <a:blip r:embed="rId2" cstate="print"/>
            <a:srcRect l="18169" t="16251" r="14190" b="1786"/>
            <a:stretch>
              <a:fillRect/>
            </a:stretch>
          </p:blipFill>
          <p:spPr bwMode="auto">
            <a:xfrm>
              <a:off x="107504" y="53416"/>
              <a:ext cx="4896544" cy="3672408"/>
            </a:xfrm>
            <a:prstGeom prst="rect">
              <a:avLst/>
            </a:prstGeom>
            <a:noFill/>
          </p:spPr>
        </p:pic>
        <p:cxnSp>
          <p:nvCxnSpPr>
            <p:cNvPr id="8" name="직선 연결선 7"/>
            <p:cNvCxnSpPr/>
            <p:nvPr/>
          </p:nvCxnSpPr>
          <p:spPr>
            <a:xfrm flipV="1">
              <a:off x="107504" y="35832"/>
              <a:ext cx="1296144" cy="3326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1115616" y="1340768"/>
            <a:ext cx="6840760" cy="49685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D:\2011설명서\모형주택\a-type\전개도\13.png"/>
          <p:cNvPicPr>
            <a:picLocks noChangeAspect="1" noChangeArrowheads="1"/>
          </p:cNvPicPr>
          <p:nvPr/>
        </p:nvPicPr>
        <p:blipFill>
          <a:blip r:embed="rId2" cstate="print"/>
          <a:srcRect l="17713" t="12422" r="36613" b="15838"/>
          <a:stretch>
            <a:fillRect/>
          </a:stretch>
        </p:blipFill>
        <p:spPr bwMode="auto">
          <a:xfrm>
            <a:off x="1691680" y="1700808"/>
            <a:ext cx="5544616" cy="4015067"/>
          </a:xfrm>
          <a:prstGeom prst="rect">
            <a:avLst/>
          </a:prstGeom>
          <a:noFill/>
        </p:spPr>
      </p:pic>
      <p:sp>
        <p:nvSpPr>
          <p:cNvPr id="38" name="직사각형 37"/>
          <p:cNvSpPr/>
          <p:nvPr/>
        </p:nvSpPr>
        <p:spPr>
          <a:xfrm>
            <a:off x="3419872" y="3140968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smtClean="0"/>
              <a:t>가</a:t>
            </a:r>
            <a:endParaRPr lang="ko-KR" altLang="en-US" sz="1600" dirty="0"/>
          </a:p>
        </p:txBody>
      </p:sp>
      <p:sp>
        <p:nvSpPr>
          <p:cNvPr id="39" name="직사각형 38"/>
          <p:cNvSpPr/>
          <p:nvPr/>
        </p:nvSpPr>
        <p:spPr>
          <a:xfrm>
            <a:off x="4932040" y="2204864"/>
            <a:ext cx="677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 smtClean="0"/>
              <a:t>나</a:t>
            </a:r>
            <a:r>
              <a:rPr lang="en-US" altLang="ko-KR" sz="1600" dirty="0" smtClean="0"/>
              <a:t>-1</a:t>
            </a:r>
            <a:endParaRPr lang="ko-KR" altLang="en-US" sz="1600" dirty="0"/>
          </a:p>
        </p:txBody>
      </p:sp>
      <p:sp>
        <p:nvSpPr>
          <p:cNvPr id="40" name="직사각형 39"/>
          <p:cNvSpPr/>
          <p:nvPr/>
        </p:nvSpPr>
        <p:spPr>
          <a:xfrm>
            <a:off x="4932040" y="2874422"/>
            <a:ext cx="677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 smtClean="0"/>
              <a:t>나</a:t>
            </a:r>
            <a:r>
              <a:rPr lang="en-US" altLang="ko-KR" sz="1600" dirty="0" smtClean="0"/>
              <a:t>-2</a:t>
            </a:r>
            <a:endParaRPr lang="ko-KR" altLang="en-US" sz="1600" dirty="0"/>
          </a:p>
        </p:txBody>
      </p:sp>
      <p:sp>
        <p:nvSpPr>
          <p:cNvPr id="41" name="직사각형 40"/>
          <p:cNvSpPr/>
          <p:nvPr/>
        </p:nvSpPr>
        <p:spPr>
          <a:xfrm>
            <a:off x="6156176" y="2730406"/>
            <a:ext cx="677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smtClean="0"/>
              <a:t>다</a:t>
            </a:r>
            <a:r>
              <a:rPr lang="en-US" altLang="ko-KR" sz="1600" dirty="0" smtClean="0"/>
              <a:t>-1</a:t>
            </a:r>
            <a:endParaRPr lang="ko-KR" altLang="en-US" sz="1600" dirty="0"/>
          </a:p>
        </p:txBody>
      </p:sp>
      <p:sp>
        <p:nvSpPr>
          <p:cNvPr id="42" name="직사각형 41"/>
          <p:cNvSpPr/>
          <p:nvPr/>
        </p:nvSpPr>
        <p:spPr>
          <a:xfrm>
            <a:off x="6154504" y="3789040"/>
            <a:ext cx="677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 smtClean="0"/>
              <a:t>다</a:t>
            </a:r>
            <a:r>
              <a:rPr lang="en-US" altLang="ko-KR" sz="1600" dirty="0" smtClean="0"/>
              <a:t>-2</a:t>
            </a:r>
            <a:endParaRPr lang="ko-KR" altLang="en-US" sz="1600" dirty="0"/>
          </a:p>
        </p:txBody>
      </p:sp>
      <p:sp>
        <p:nvSpPr>
          <p:cNvPr id="10" name="직사각형 9"/>
          <p:cNvSpPr/>
          <p:nvPr/>
        </p:nvSpPr>
        <p:spPr>
          <a:xfrm>
            <a:off x="611560" y="476672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조립도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187623" y="1340768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FF0000"/>
                </a:solidFill>
              </a:rPr>
              <a:t>평면도</a:t>
            </a:r>
            <a:r>
              <a:rPr lang="en-US" altLang="ko-KR" dirty="0" smtClean="0">
                <a:solidFill>
                  <a:srgbClr val="FF0000"/>
                </a:solidFill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</a:rPr>
              <a:t>지붕</a:t>
            </a:r>
            <a:r>
              <a:rPr lang="en-US" altLang="ko-KR" dirty="0" smtClean="0">
                <a:solidFill>
                  <a:srgbClr val="FF0000"/>
                </a:solidFill>
              </a:rPr>
              <a:t>)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1043608" y="679014"/>
            <a:ext cx="6696744" cy="2605970"/>
            <a:chOff x="1043608" y="620688"/>
            <a:chExt cx="6696744" cy="2605970"/>
          </a:xfrm>
        </p:grpSpPr>
        <p:pic>
          <p:nvPicPr>
            <p:cNvPr id="8194" name="Picture 2" descr="D:\2011설명서\모형주택\a-type\전개도\7.png"/>
            <p:cNvPicPr>
              <a:picLocks noChangeAspect="1" noChangeArrowheads="1"/>
            </p:cNvPicPr>
            <p:nvPr/>
          </p:nvPicPr>
          <p:blipFill>
            <a:blip r:embed="rId2" cstate="print"/>
            <a:srcRect r="26763" b="48687"/>
            <a:stretch>
              <a:fillRect/>
            </a:stretch>
          </p:blipFill>
          <p:spPr bwMode="auto">
            <a:xfrm>
              <a:off x="1043608" y="620688"/>
              <a:ext cx="6696744" cy="2232248"/>
            </a:xfrm>
            <a:prstGeom prst="rect">
              <a:avLst/>
            </a:prstGeom>
            <a:noFill/>
          </p:spPr>
        </p:pic>
        <p:sp>
          <p:nvSpPr>
            <p:cNvPr id="3" name="직사각형 2"/>
            <p:cNvSpPr/>
            <p:nvPr/>
          </p:nvSpPr>
          <p:spPr>
            <a:xfrm>
              <a:off x="1619672" y="2874422"/>
              <a:ext cx="3193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dirty="0" smtClean="0"/>
                <a:t>A</a:t>
              </a:r>
              <a:endParaRPr lang="ko-KR" altLang="en-US" sz="1600" dirty="0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2666927" y="2870520"/>
              <a:ext cx="3048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dirty="0" smtClean="0"/>
                <a:t>B</a:t>
              </a:r>
              <a:endParaRPr lang="ko-KR" altLang="en-US" sz="1600" dirty="0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3532602" y="2879312"/>
              <a:ext cx="3193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dirty="0" smtClean="0"/>
                <a:t>C</a:t>
              </a:r>
              <a:endParaRPr lang="ko-KR" altLang="en-US" sz="1600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4191846" y="2879312"/>
              <a:ext cx="3321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dirty="0" smtClean="0"/>
                <a:t>D</a:t>
              </a:r>
              <a:endParaRPr lang="ko-KR" altLang="en-US" sz="1600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4620736" y="2879312"/>
              <a:ext cx="29046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dirty="0" smtClean="0"/>
                <a:t>E</a:t>
              </a:r>
              <a:endParaRPr lang="ko-KR" altLang="en-US" sz="1600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5029683" y="2872192"/>
              <a:ext cx="2872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dirty="0" smtClean="0"/>
                <a:t>F</a:t>
              </a:r>
              <a:endParaRPr lang="ko-KR" altLang="en-US" sz="1600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274345" y="2888104"/>
              <a:ext cx="3321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dirty="0" smtClean="0"/>
                <a:t>G</a:t>
              </a:r>
              <a:endParaRPr lang="ko-KR" altLang="en-US" sz="1600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472105" y="2879312"/>
              <a:ext cx="3321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dirty="0" smtClean="0"/>
                <a:t>H</a:t>
              </a:r>
              <a:endParaRPr lang="ko-KR" altLang="en-US" sz="1600" dirty="0"/>
            </a:p>
          </p:txBody>
        </p:sp>
      </p:grpSp>
      <p:pic>
        <p:nvPicPr>
          <p:cNvPr id="8195" name="Picture 3" descr="D:\2011설명서\모형주택\a-type\전개도\8.png"/>
          <p:cNvPicPr>
            <a:picLocks noChangeAspect="1" noChangeArrowheads="1"/>
          </p:cNvPicPr>
          <p:nvPr/>
        </p:nvPicPr>
        <p:blipFill>
          <a:blip r:embed="rId3" cstate="print"/>
          <a:srcRect l="8264" t="10274" r="25588" b="50000"/>
          <a:stretch>
            <a:fillRect/>
          </a:stretch>
        </p:blipFill>
        <p:spPr bwMode="auto">
          <a:xfrm>
            <a:off x="1537200" y="3501008"/>
            <a:ext cx="6048672" cy="1728192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2138140" y="5272172"/>
            <a:ext cx="2407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/>
              <a:t>I</a:t>
            </a:r>
            <a:endParaRPr lang="ko-KR" altLang="en-US" sz="1600" dirty="0"/>
          </a:p>
        </p:txBody>
      </p:sp>
      <p:sp>
        <p:nvSpPr>
          <p:cNvPr id="13" name="직사각형 12"/>
          <p:cNvSpPr/>
          <p:nvPr/>
        </p:nvSpPr>
        <p:spPr>
          <a:xfrm>
            <a:off x="3233476" y="5268270"/>
            <a:ext cx="258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/>
              <a:t>J</a:t>
            </a:r>
            <a:endParaRPr lang="ko-KR" altLang="en-US" sz="1600" dirty="0"/>
          </a:p>
        </p:txBody>
      </p:sp>
      <p:sp>
        <p:nvSpPr>
          <p:cNvPr id="14" name="직사각형 13"/>
          <p:cNvSpPr/>
          <p:nvPr/>
        </p:nvSpPr>
        <p:spPr>
          <a:xfrm>
            <a:off x="4722428" y="5277062"/>
            <a:ext cx="306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/>
              <a:t>K</a:t>
            </a:r>
            <a:endParaRPr lang="ko-KR" altLang="en-US" sz="1600" dirty="0"/>
          </a:p>
        </p:txBody>
      </p:sp>
      <p:sp>
        <p:nvSpPr>
          <p:cNvPr id="15" name="직사각형 14"/>
          <p:cNvSpPr/>
          <p:nvPr/>
        </p:nvSpPr>
        <p:spPr>
          <a:xfrm>
            <a:off x="6136047" y="5277062"/>
            <a:ext cx="2824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/>
              <a:t>L</a:t>
            </a:r>
            <a:endParaRPr lang="ko-KR" altLang="en-US" sz="1600" dirty="0"/>
          </a:p>
        </p:txBody>
      </p:sp>
      <p:sp>
        <p:nvSpPr>
          <p:cNvPr id="17" name="직사각형 16"/>
          <p:cNvSpPr/>
          <p:nvPr/>
        </p:nvSpPr>
        <p:spPr>
          <a:xfrm>
            <a:off x="6906558" y="5269942"/>
            <a:ext cx="3722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/>
              <a:t>M</a:t>
            </a:r>
            <a:endParaRPr lang="ko-KR" altLang="en-US" sz="1600" dirty="0"/>
          </a:p>
        </p:txBody>
      </p:sp>
      <p:sp>
        <p:nvSpPr>
          <p:cNvPr id="19" name="직사각형 18"/>
          <p:cNvSpPr/>
          <p:nvPr/>
        </p:nvSpPr>
        <p:spPr>
          <a:xfrm>
            <a:off x="611560" y="476672"/>
            <a:ext cx="1653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전개도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ko-KR" alt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2011설명서\모형주택\a-type\전개도\9.png"/>
          <p:cNvPicPr>
            <a:picLocks noChangeAspect="1" noChangeArrowheads="1"/>
          </p:cNvPicPr>
          <p:nvPr/>
        </p:nvPicPr>
        <p:blipFill>
          <a:blip r:embed="rId2" cstate="print"/>
          <a:srcRect l="11413" t="25171" r="27950" b="35103"/>
          <a:stretch>
            <a:fillRect/>
          </a:stretch>
        </p:blipFill>
        <p:spPr bwMode="auto">
          <a:xfrm>
            <a:off x="1763688" y="1196752"/>
            <a:ext cx="5544616" cy="1728192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2333197" y="2928846"/>
            <a:ext cx="341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/>
              <a:t>N</a:t>
            </a:r>
            <a:endParaRPr lang="ko-KR" altLang="en-US" sz="1600" dirty="0"/>
          </a:p>
        </p:txBody>
      </p:sp>
      <p:sp>
        <p:nvSpPr>
          <p:cNvPr id="4" name="직사각형 3"/>
          <p:cNvSpPr/>
          <p:nvPr/>
        </p:nvSpPr>
        <p:spPr>
          <a:xfrm>
            <a:off x="3399900" y="2924944"/>
            <a:ext cx="588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 smtClean="0"/>
              <a:t>O-1</a:t>
            </a:r>
            <a:endParaRPr lang="ko-KR" altLang="en-US" sz="1600" dirty="0"/>
          </a:p>
        </p:txBody>
      </p:sp>
      <p:sp>
        <p:nvSpPr>
          <p:cNvPr id="6" name="직사각형 5"/>
          <p:cNvSpPr/>
          <p:nvPr/>
        </p:nvSpPr>
        <p:spPr>
          <a:xfrm>
            <a:off x="5792100" y="2933736"/>
            <a:ext cx="301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/>
              <a:t>P</a:t>
            </a:r>
            <a:endParaRPr lang="ko-KR" altLang="en-US" sz="1600" dirty="0"/>
          </a:p>
        </p:txBody>
      </p:sp>
      <p:sp>
        <p:nvSpPr>
          <p:cNvPr id="7" name="직사각형 6"/>
          <p:cNvSpPr/>
          <p:nvPr/>
        </p:nvSpPr>
        <p:spPr>
          <a:xfrm>
            <a:off x="6662481" y="2926616"/>
            <a:ext cx="343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/>
              <a:t>Q</a:t>
            </a:r>
            <a:endParaRPr lang="ko-KR" altLang="en-US" sz="1600" dirty="0"/>
          </a:p>
        </p:txBody>
      </p:sp>
      <p:sp>
        <p:nvSpPr>
          <p:cNvPr id="8" name="직사각형 7"/>
          <p:cNvSpPr/>
          <p:nvPr/>
        </p:nvSpPr>
        <p:spPr>
          <a:xfrm>
            <a:off x="4432716" y="2924944"/>
            <a:ext cx="588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 smtClean="0"/>
              <a:t>O-2</a:t>
            </a:r>
            <a:endParaRPr lang="ko-KR" altLang="en-US" sz="1600" dirty="0"/>
          </a:p>
        </p:txBody>
      </p:sp>
      <p:pic>
        <p:nvPicPr>
          <p:cNvPr id="9219" name="Picture 3" descr="D:\2011설명서\모형주택\a-type\전개도\10.png"/>
          <p:cNvPicPr>
            <a:picLocks noChangeAspect="1" noChangeArrowheads="1"/>
          </p:cNvPicPr>
          <p:nvPr/>
        </p:nvPicPr>
        <p:blipFill>
          <a:blip r:embed="rId3" cstate="print"/>
          <a:srcRect l="20075" t="35103" r="37400" b="45034"/>
          <a:stretch>
            <a:fillRect/>
          </a:stretch>
        </p:blipFill>
        <p:spPr bwMode="auto">
          <a:xfrm>
            <a:off x="1835696" y="4005064"/>
            <a:ext cx="3888432" cy="864096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>
            <a:off x="2082828" y="4874734"/>
            <a:ext cx="13985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 smtClean="0"/>
              <a:t>삼각 지붕</a:t>
            </a:r>
            <a:r>
              <a:rPr lang="en-US" altLang="ko-KR" sz="1600" dirty="0" smtClean="0"/>
              <a:t>-</a:t>
            </a:r>
            <a:r>
              <a:rPr lang="ko-KR" altLang="en-US" sz="1600" dirty="0" smtClean="0"/>
              <a:t>가</a:t>
            </a:r>
            <a:endParaRPr lang="ko-KR" altLang="en-US" sz="1600" dirty="0"/>
          </a:p>
        </p:txBody>
      </p:sp>
      <p:sp>
        <p:nvSpPr>
          <p:cNvPr id="11" name="직사각형 10"/>
          <p:cNvSpPr/>
          <p:nvPr/>
        </p:nvSpPr>
        <p:spPr>
          <a:xfrm>
            <a:off x="4139952" y="4877952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smtClean="0"/>
              <a:t>굴뚝</a:t>
            </a:r>
            <a:endParaRPr lang="ko-KR" altLang="en-US" sz="1600" dirty="0"/>
          </a:p>
        </p:txBody>
      </p:sp>
      <p:sp>
        <p:nvSpPr>
          <p:cNvPr id="13" name="직사각형 12"/>
          <p:cNvSpPr/>
          <p:nvPr/>
        </p:nvSpPr>
        <p:spPr>
          <a:xfrm>
            <a:off x="611560" y="476672"/>
            <a:ext cx="1653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전개도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ko-KR" alt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2011설명서\모형주택\a-type\전개도\11.png"/>
          <p:cNvPicPr>
            <a:picLocks noChangeAspect="1" noChangeArrowheads="1"/>
          </p:cNvPicPr>
          <p:nvPr/>
        </p:nvPicPr>
        <p:blipFill>
          <a:blip r:embed="rId2" cstate="print"/>
          <a:srcRect l="12988" t="31792" r="40550" b="23516"/>
          <a:stretch>
            <a:fillRect/>
          </a:stretch>
        </p:blipFill>
        <p:spPr bwMode="auto">
          <a:xfrm>
            <a:off x="1187624" y="2636912"/>
            <a:ext cx="4248472" cy="1944216"/>
          </a:xfrm>
          <a:prstGeom prst="rect">
            <a:avLst/>
          </a:prstGeom>
          <a:noFill/>
        </p:spPr>
      </p:pic>
      <p:pic>
        <p:nvPicPr>
          <p:cNvPr id="10243" name="Picture 3" descr="D:\2011설명서\모형주택\a-type\전개도\11.png"/>
          <p:cNvPicPr>
            <a:picLocks noChangeAspect="1" noChangeArrowheads="1"/>
          </p:cNvPicPr>
          <p:nvPr/>
        </p:nvPicPr>
        <p:blipFill>
          <a:blip r:embed="rId2" cstate="print"/>
          <a:srcRect l="64962" t="41724" r="16926" b="16895"/>
          <a:stretch>
            <a:fillRect/>
          </a:stretch>
        </p:blipFill>
        <p:spPr bwMode="auto">
          <a:xfrm>
            <a:off x="5940152" y="2780928"/>
            <a:ext cx="1656184" cy="1800200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1259632" y="4581128"/>
            <a:ext cx="13985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 smtClean="0"/>
              <a:t>지붕기호</a:t>
            </a:r>
            <a:r>
              <a:rPr lang="en-US" altLang="ko-KR" sz="1600" dirty="0" smtClean="0"/>
              <a:t>-</a:t>
            </a:r>
            <a:r>
              <a:rPr lang="ko-KR" altLang="en-US" sz="1600" dirty="0" smtClean="0"/>
              <a:t>가</a:t>
            </a:r>
            <a:endParaRPr lang="ko-KR" altLang="en-US" sz="1600" dirty="0"/>
          </a:p>
        </p:txBody>
      </p:sp>
      <p:sp>
        <p:nvSpPr>
          <p:cNvPr id="5" name="직사각형 4"/>
          <p:cNvSpPr/>
          <p:nvPr/>
        </p:nvSpPr>
        <p:spPr>
          <a:xfrm>
            <a:off x="3677468" y="4581128"/>
            <a:ext cx="13985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smtClean="0"/>
              <a:t>지붕기호</a:t>
            </a:r>
            <a:r>
              <a:rPr lang="en-US" altLang="ko-KR" sz="1600" dirty="0" smtClean="0"/>
              <a:t>-</a:t>
            </a:r>
            <a:r>
              <a:rPr lang="ko-KR" altLang="en-US" sz="1600" dirty="0" smtClean="0"/>
              <a:t>나</a:t>
            </a:r>
            <a:endParaRPr lang="ko-KR" altLang="en-US" sz="1600" dirty="0"/>
          </a:p>
        </p:txBody>
      </p:sp>
      <p:sp>
        <p:nvSpPr>
          <p:cNvPr id="6" name="직사각형 5"/>
          <p:cNvSpPr/>
          <p:nvPr/>
        </p:nvSpPr>
        <p:spPr>
          <a:xfrm>
            <a:off x="6197748" y="4581128"/>
            <a:ext cx="13985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 smtClean="0"/>
              <a:t>지붕기호</a:t>
            </a:r>
            <a:r>
              <a:rPr lang="en-US" altLang="ko-KR" sz="1600" dirty="0" smtClean="0"/>
              <a:t>-</a:t>
            </a:r>
            <a:r>
              <a:rPr lang="ko-KR" altLang="en-US" sz="1600" dirty="0" smtClean="0"/>
              <a:t>다</a:t>
            </a:r>
            <a:endParaRPr lang="ko-KR" altLang="en-US" sz="1600" dirty="0"/>
          </a:p>
        </p:txBody>
      </p:sp>
      <p:sp>
        <p:nvSpPr>
          <p:cNvPr id="8" name="직사각형 7"/>
          <p:cNvSpPr/>
          <p:nvPr/>
        </p:nvSpPr>
        <p:spPr>
          <a:xfrm>
            <a:off x="611560" y="476672"/>
            <a:ext cx="1653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전개도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ko-KR" alt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400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1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밑판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대지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를 반듯하게 편다</a:t>
            </a:r>
            <a:r>
              <a:rPr lang="en-US" altLang="ko-KR" sz="2000" dirty="0" smtClean="0"/>
              <a:t>.</a:t>
            </a:r>
          </a:p>
          <a:p>
            <a:r>
              <a:rPr lang="en-US" altLang="ko-KR" sz="2000" dirty="0" smtClean="0"/>
              <a:t>2. </a:t>
            </a:r>
            <a:r>
              <a:rPr lang="ko-KR" altLang="en-US" sz="2000" dirty="0" smtClean="0"/>
              <a:t>대지 위에 주택을 세울 곳을 정한 후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평면도를 바깥 테두리 선만 그린다</a:t>
            </a:r>
            <a:r>
              <a:rPr lang="en-US" altLang="ko-KR" sz="2000" dirty="0" smtClean="0"/>
              <a:t>.</a:t>
            </a:r>
          </a:p>
          <a:p>
            <a:r>
              <a:rPr lang="en-US" altLang="ko-KR" sz="2000" dirty="0" smtClean="0"/>
              <a:t>3. </a:t>
            </a:r>
            <a:r>
              <a:rPr lang="ko-KR" altLang="en-US" sz="2000" dirty="0" smtClean="0"/>
              <a:t>평면도를 보면서 전개도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부품도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의 품번과 모양에 따라  밑판에 </a:t>
            </a:r>
            <a:r>
              <a:rPr lang="ko-KR" altLang="en-US" sz="2000" dirty="0" err="1" smtClean="0"/>
              <a:t>수직으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   </a:t>
            </a:r>
            <a:r>
              <a:rPr lang="ko-KR" altLang="en-US" sz="2000" dirty="0" smtClean="0"/>
              <a:t>로</a:t>
            </a:r>
            <a:r>
              <a:rPr lang="en-US" altLang="ko-KR" sz="2000" dirty="0" smtClean="0">
                <a:solidFill>
                  <a:srgbClr val="FF0000"/>
                </a:solidFill>
              </a:rPr>
              <a:t> A, B, C, D, E, …..</a:t>
            </a:r>
            <a:r>
              <a:rPr lang="ko-KR" altLang="en-US" sz="2000" dirty="0" smtClean="0">
                <a:solidFill>
                  <a:srgbClr val="FF0000"/>
                </a:solidFill>
              </a:rPr>
              <a:t>번 </a:t>
            </a:r>
            <a:r>
              <a:rPr lang="ko-KR" altLang="en-US" sz="2000" dirty="0" smtClean="0"/>
              <a:t>순으로 붙인다</a:t>
            </a:r>
            <a:r>
              <a:rPr lang="en-US" altLang="ko-KR" sz="2000" dirty="0" smtClean="0"/>
              <a:t>.</a:t>
            </a:r>
          </a:p>
          <a:p>
            <a:r>
              <a:rPr lang="en-US" altLang="ko-KR" sz="2000" dirty="0" smtClean="0"/>
              <a:t>    </a:t>
            </a:r>
            <a:r>
              <a:rPr lang="ko-KR" altLang="en-US" sz="2000" dirty="0" smtClean="0"/>
              <a:t>단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창문에 </a:t>
            </a:r>
            <a:r>
              <a:rPr lang="ko-KR" altLang="en-US" sz="2000" dirty="0" smtClean="0">
                <a:solidFill>
                  <a:srgbClr val="FF0000"/>
                </a:solidFill>
              </a:rPr>
              <a:t>셀로판지</a:t>
            </a:r>
            <a:r>
              <a:rPr lang="ko-KR" altLang="en-US" sz="2000" dirty="0" smtClean="0"/>
              <a:t>를 잘라 먼저 붙인다</a:t>
            </a:r>
            <a:r>
              <a:rPr lang="en-US" altLang="ko-KR" sz="2000" dirty="0" smtClean="0"/>
              <a:t>.</a:t>
            </a:r>
          </a:p>
          <a:p>
            <a:r>
              <a:rPr lang="en-US" altLang="ko-KR" sz="2000" dirty="0" smtClean="0"/>
              <a:t>   (</a:t>
            </a:r>
            <a:r>
              <a:rPr lang="ko-KR" altLang="en-US" sz="2000" dirty="0" smtClean="0"/>
              <a:t>주의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부품의 겹치는 면은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층 평면도에 맞춰 정확히 붙인다</a:t>
            </a:r>
            <a:r>
              <a:rPr lang="en-US" altLang="ko-KR" sz="2000" dirty="0" smtClean="0"/>
              <a:t>.)</a:t>
            </a:r>
          </a:p>
          <a:p>
            <a:r>
              <a:rPr lang="en-US" altLang="ko-KR" sz="2000" dirty="0" smtClean="0"/>
              <a:t>4. </a:t>
            </a:r>
            <a:r>
              <a:rPr lang="ko-KR" altLang="en-US" sz="2000" dirty="0" smtClean="0"/>
              <a:t>벽이 완성 되었으면 </a:t>
            </a:r>
            <a:r>
              <a:rPr lang="ko-KR" altLang="en-US" sz="2000" dirty="0" smtClean="0">
                <a:solidFill>
                  <a:srgbClr val="FF0000"/>
                </a:solidFill>
              </a:rPr>
              <a:t>지붕 가</a:t>
            </a:r>
            <a:r>
              <a:rPr lang="en-US" altLang="ko-KR" sz="2000" dirty="0" smtClean="0">
                <a:solidFill>
                  <a:srgbClr val="FF0000"/>
                </a:solidFill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</a:rPr>
              <a:t>나</a:t>
            </a:r>
            <a:r>
              <a:rPr lang="en-US" altLang="ko-KR" sz="2000" dirty="0" smtClean="0">
                <a:solidFill>
                  <a:srgbClr val="FF0000"/>
                </a:solidFill>
              </a:rPr>
              <a:t>-1, </a:t>
            </a:r>
            <a:r>
              <a:rPr lang="ko-KR" altLang="en-US" sz="2000" dirty="0" smtClean="0">
                <a:solidFill>
                  <a:srgbClr val="FF0000"/>
                </a:solidFill>
              </a:rPr>
              <a:t>나</a:t>
            </a:r>
            <a:r>
              <a:rPr lang="en-US" altLang="ko-KR" sz="2000" dirty="0" smtClean="0">
                <a:solidFill>
                  <a:srgbClr val="FF0000"/>
                </a:solidFill>
              </a:rPr>
              <a:t>-2, </a:t>
            </a:r>
            <a:r>
              <a:rPr lang="ko-KR" altLang="en-US" sz="2000" dirty="0" smtClean="0">
                <a:solidFill>
                  <a:srgbClr val="FF0000"/>
                </a:solidFill>
              </a:rPr>
              <a:t>다</a:t>
            </a:r>
            <a:r>
              <a:rPr lang="en-US" altLang="ko-KR" sz="2000" dirty="0" smtClean="0">
                <a:solidFill>
                  <a:srgbClr val="FF0000"/>
                </a:solidFill>
              </a:rPr>
              <a:t>-1, </a:t>
            </a:r>
            <a:r>
              <a:rPr lang="ko-KR" altLang="en-US" sz="2000" dirty="0" smtClean="0">
                <a:solidFill>
                  <a:srgbClr val="FF0000"/>
                </a:solidFill>
              </a:rPr>
              <a:t>다</a:t>
            </a:r>
            <a:r>
              <a:rPr lang="en-US" altLang="ko-KR" sz="2000" dirty="0" smtClean="0">
                <a:solidFill>
                  <a:srgbClr val="FF0000"/>
                </a:solidFill>
              </a:rPr>
              <a:t>-2</a:t>
            </a:r>
            <a:r>
              <a:rPr lang="ko-KR" altLang="en-US" sz="2000" dirty="0" smtClean="0">
                <a:solidFill>
                  <a:srgbClr val="FF0000"/>
                </a:solidFill>
              </a:rPr>
              <a:t>번</a:t>
            </a:r>
            <a:r>
              <a:rPr lang="ko-KR" altLang="en-US" sz="2000" dirty="0" smtClean="0"/>
              <a:t> 지붕을 붙인다</a:t>
            </a:r>
            <a:r>
              <a:rPr lang="en-US" altLang="ko-KR" sz="2000" dirty="0" smtClean="0"/>
              <a:t>.</a:t>
            </a:r>
            <a:br>
              <a:rPr lang="en-US" altLang="ko-KR" sz="2000" dirty="0" smtClean="0"/>
            </a:br>
            <a:r>
              <a:rPr lang="en-US" altLang="ko-KR" sz="2000" dirty="0" smtClean="0"/>
              <a:t>5. </a:t>
            </a:r>
            <a:r>
              <a:rPr lang="ko-KR" altLang="en-US" sz="2000" dirty="0" smtClean="0"/>
              <a:t>지붕이 완성 되었으면 삼각형의 조그만 지붕과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굴뚝을 평면도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지붕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를 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   </a:t>
            </a:r>
            <a:r>
              <a:rPr lang="ko-KR" altLang="en-US" sz="2000" dirty="0" smtClean="0"/>
              <a:t>보면서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붙인다</a:t>
            </a:r>
            <a:endParaRPr lang="en-US" altLang="ko-KR" sz="2000" dirty="0" smtClean="0"/>
          </a:p>
          <a:p>
            <a:r>
              <a:rPr lang="en-US" altLang="ko-KR" sz="2000" dirty="0" smtClean="0"/>
              <a:t>6. </a:t>
            </a:r>
            <a:r>
              <a:rPr lang="ko-KR" altLang="en-US" sz="2000" dirty="0" smtClean="0"/>
              <a:t>지붕이 완성 되었으면 </a:t>
            </a:r>
            <a:r>
              <a:rPr lang="ko-KR" altLang="en-US" sz="2000" dirty="0" smtClean="0">
                <a:solidFill>
                  <a:srgbClr val="FF0000"/>
                </a:solidFill>
              </a:rPr>
              <a:t>가</a:t>
            </a:r>
            <a:r>
              <a:rPr lang="en-US" altLang="ko-KR" sz="2000" dirty="0" smtClean="0">
                <a:solidFill>
                  <a:srgbClr val="FF0000"/>
                </a:solidFill>
              </a:rPr>
              <a:t>-</a:t>
            </a:r>
            <a:r>
              <a:rPr lang="ko-KR" altLang="en-US" sz="2000" dirty="0" smtClean="0">
                <a:solidFill>
                  <a:srgbClr val="FF0000"/>
                </a:solidFill>
              </a:rPr>
              <a:t>기와</a:t>
            </a:r>
            <a:r>
              <a:rPr lang="en-US" altLang="ko-KR" sz="2000" dirty="0" smtClean="0">
                <a:solidFill>
                  <a:srgbClr val="FF0000"/>
                </a:solidFill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</a:rPr>
              <a:t>나</a:t>
            </a:r>
            <a:r>
              <a:rPr lang="en-US" altLang="ko-KR" sz="2000" dirty="0" smtClean="0">
                <a:solidFill>
                  <a:srgbClr val="FF0000"/>
                </a:solidFill>
              </a:rPr>
              <a:t>-</a:t>
            </a:r>
            <a:r>
              <a:rPr lang="ko-KR" altLang="en-US" sz="2000" dirty="0" smtClean="0">
                <a:solidFill>
                  <a:srgbClr val="FF0000"/>
                </a:solidFill>
              </a:rPr>
              <a:t>기와</a:t>
            </a:r>
            <a:r>
              <a:rPr lang="en-US" altLang="ko-KR" sz="2000" dirty="0" smtClean="0">
                <a:solidFill>
                  <a:srgbClr val="FF0000"/>
                </a:solidFill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</a:rPr>
              <a:t>다</a:t>
            </a:r>
            <a:r>
              <a:rPr lang="en-US" altLang="ko-KR" sz="2000" dirty="0" smtClean="0">
                <a:solidFill>
                  <a:srgbClr val="FF0000"/>
                </a:solidFill>
              </a:rPr>
              <a:t>-</a:t>
            </a:r>
            <a:r>
              <a:rPr lang="ko-KR" altLang="en-US" sz="2000" dirty="0" smtClean="0">
                <a:solidFill>
                  <a:srgbClr val="FF0000"/>
                </a:solidFill>
              </a:rPr>
              <a:t>기와</a:t>
            </a:r>
            <a:r>
              <a:rPr lang="en-US" altLang="ko-KR" sz="2000" dirty="0" smtClean="0">
                <a:solidFill>
                  <a:srgbClr val="FF0000"/>
                </a:solidFill>
              </a:rPr>
              <a:t>(</a:t>
            </a:r>
            <a:r>
              <a:rPr lang="ko-KR" altLang="en-US" sz="2000" dirty="0" smtClean="0">
                <a:solidFill>
                  <a:srgbClr val="FF0000"/>
                </a:solidFill>
              </a:rPr>
              <a:t>슬레이트</a:t>
            </a:r>
            <a:r>
              <a:rPr lang="en-US" altLang="ko-KR" sz="2000" dirty="0" smtClean="0">
                <a:solidFill>
                  <a:srgbClr val="FF0000"/>
                </a:solidFill>
              </a:rPr>
              <a:t>)</a:t>
            </a:r>
            <a:r>
              <a:rPr lang="ko-KR" altLang="en-US" sz="2000" dirty="0" smtClean="0"/>
              <a:t>를</a:t>
            </a:r>
            <a:r>
              <a:rPr lang="ko-KR" altLang="en-US" sz="2000" dirty="0" smtClean="0">
                <a:solidFill>
                  <a:srgbClr val="FF0000"/>
                </a:solidFill>
              </a:rPr>
              <a:t> </a:t>
            </a:r>
            <a:r>
              <a:rPr lang="ko-KR" altLang="en-US" sz="2000" dirty="0" smtClean="0"/>
              <a:t>겹쳐서  </a:t>
            </a:r>
            <a:r>
              <a:rPr lang="ko-KR" altLang="en-US" sz="2000" dirty="0" err="1" smtClean="0"/>
              <a:t>붙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   </a:t>
            </a:r>
            <a:r>
              <a:rPr lang="ko-KR" altLang="en-US" sz="2000" dirty="0" smtClean="0"/>
              <a:t>인다</a:t>
            </a:r>
            <a:r>
              <a:rPr lang="en-US" altLang="ko-KR" sz="2000" dirty="0" smtClean="0"/>
              <a:t>.</a:t>
            </a:r>
          </a:p>
          <a:p>
            <a:r>
              <a:rPr lang="en-US" altLang="ko-KR" sz="2000" dirty="0" smtClean="0"/>
              <a:t>7. </a:t>
            </a:r>
            <a:r>
              <a:rPr lang="ko-KR" altLang="en-US" sz="2000" dirty="0" smtClean="0"/>
              <a:t>기타 부속물을 만들려면 여분의 하드보드를 이용한다</a:t>
            </a:r>
            <a:r>
              <a:rPr lang="en-US" altLang="ko-KR" sz="2000" dirty="0" smtClean="0"/>
              <a:t>.</a:t>
            </a:r>
            <a:br>
              <a:rPr lang="en-US" altLang="ko-KR" sz="2000" dirty="0" smtClean="0"/>
            </a:br>
            <a:r>
              <a:rPr lang="en-US" altLang="ko-KR" sz="2000" dirty="0" smtClean="0"/>
              <a:t>8. </a:t>
            </a:r>
            <a:r>
              <a:rPr lang="ko-KR" altLang="en-US" sz="2000" dirty="0" smtClean="0"/>
              <a:t>정원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담장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그 외의 조형물을 배치하고 색을 칠한다</a:t>
            </a:r>
            <a:r>
              <a:rPr lang="en-US" altLang="ko-KR" sz="2000" dirty="0" smtClean="0"/>
              <a:t>.</a:t>
            </a:r>
            <a:r>
              <a:rPr lang="ko-KR" altLang="en-US" sz="2000" dirty="0" smtClean="0">
                <a:solidFill>
                  <a:srgbClr val="FF0000"/>
                </a:solidFill>
              </a:rPr>
              <a:t> 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11560" y="476672"/>
            <a:ext cx="2170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7.</a:t>
            </a: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실습방법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4572000" y="476672"/>
            <a:ext cx="4032448" cy="2520280"/>
            <a:chOff x="4644008" y="404664"/>
            <a:chExt cx="4032448" cy="2520280"/>
          </a:xfrm>
        </p:grpSpPr>
        <p:pic>
          <p:nvPicPr>
            <p:cNvPr id="11267" name="Picture 3" descr="D:\2011설명서\모형주택\a-type\전개도\A.png"/>
            <p:cNvPicPr>
              <a:picLocks noChangeAspect="1" noChangeArrowheads="1"/>
            </p:cNvPicPr>
            <p:nvPr/>
          </p:nvPicPr>
          <p:blipFill>
            <a:blip r:embed="rId2" cstate="print"/>
            <a:srcRect l="19687" t="6832" r="36213" b="33385"/>
            <a:stretch>
              <a:fillRect/>
            </a:stretch>
          </p:blipFill>
          <p:spPr bwMode="auto">
            <a:xfrm>
              <a:off x="4644008" y="404664"/>
              <a:ext cx="4032448" cy="2520280"/>
            </a:xfrm>
            <a:prstGeom prst="rect">
              <a:avLst/>
            </a:prstGeom>
            <a:noFill/>
          </p:spPr>
        </p:pic>
        <p:grpSp>
          <p:nvGrpSpPr>
            <p:cNvPr id="30" name="그룹 29"/>
            <p:cNvGrpSpPr/>
            <p:nvPr/>
          </p:nvGrpSpPr>
          <p:grpSpPr>
            <a:xfrm>
              <a:off x="4788024" y="764704"/>
              <a:ext cx="837803" cy="480284"/>
              <a:chOff x="3635896" y="1124744"/>
              <a:chExt cx="837803" cy="480284"/>
            </a:xfrm>
          </p:grpSpPr>
          <p:sp>
            <p:nvSpPr>
              <p:cNvPr id="4" name="오른쪽 화살표 3"/>
              <p:cNvSpPr/>
              <p:nvPr/>
            </p:nvSpPr>
            <p:spPr>
              <a:xfrm rot="1870252">
                <a:off x="4041651" y="1382921"/>
                <a:ext cx="432048" cy="222107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635896" y="1124744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/>
                  <a:t>(A)</a:t>
                </a:r>
                <a:endParaRPr lang="ko-KR" altLang="en-US" dirty="0"/>
              </a:p>
            </p:txBody>
          </p:sp>
        </p:grpSp>
      </p:grpSp>
      <p:grpSp>
        <p:nvGrpSpPr>
          <p:cNvPr id="22" name="그룹 21"/>
          <p:cNvGrpSpPr/>
          <p:nvPr/>
        </p:nvGrpSpPr>
        <p:grpSpPr>
          <a:xfrm>
            <a:off x="4716016" y="3356992"/>
            <a:ext cx="3432403" cy="2808312"/>
            <a:chOff x="4716016" y="3356992"/>
            <a:chExt cx="3432403" cy="2736304"/>
          </a:xfrm>
        </p:grpSpPr>
        <p:pic>
          <p:nvPicPr>
            <p:cNvPr id="11269" name="Picture 5" descr="D:\2011설명서\모형주택\a-type\전개도\B.png"/>
            <p:cNvPicPr>
              <a:picLocks noChangeAspect="1" noChangeArrowheads="1"/>
            </p:cNvPicPr>
            <p:nvPr/>
          </p:nvPicPr>
          <p:blipFill>
            <a:blip r:embed="rId3" cstate="print"/>
            <a:srcRect l="25588" t="3882" r="35038" b="15838"/>
            <a:stretch>
              <a:fillRect/>
            </a:stretch>
          </p:blipFill>
          <p:spPr bwMode="auto">
            <a:xfrm>
              <a:off x="4716016" y="3356992"/>
              <a:ext cx="2910962" cy="2736304"/>
            </a:xfrm>
            <a:prstGeom prst="rect">
              <a:avLst/>
            </a:prstGeom>
            <a:noFill/>
          </p:spPr>
        </p:pic>
        <p:grpSp>
          <p:nvGrpSpPr>
            <p:cNvPr id="20" name="그룹 19"/>
            <p:cNvGrpSpPr/>
            <p:nvPr/>
          </p:nvGrpSpPr>
          <p:grpSpPr>
            <a:xfrm>
              <a:off x="7308304" y="3389045"/>
              <a:ext cx="840115" cy="616019"/>
              <a:chOff x="7620317" y="3212976"/>
              <a:chExt cx="840115" cy="616019"/>
            </a:xfrm>
          </p:grpSpPr>
          <p:sp>
            <p:nvSpPr>
              <p:cNvPr id="5" name="오른쪽 화살표 4"/>
              <p:cNvSpPr/>
              <p:nvPr/>
            </p:nvSpPr>
            <p:spPr>
              <a:xfrm rot="8636438">
                <a:off x="7620317" y="3606888"/>
                <a:ext cx="432048" cy="222107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956376" y="3212976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/>
                  <a:t>(B)</a:t>
                </a:r>
                <a:endParaRPr lang="ko-KR" altLang="en-US" dirty="0"/>
              </a:p>
            </p:txBody>
          </p:sp>
        </p:grpSp>
      </p:grpSp>
      <p:sp>
        <p:nvSpPr>
          <p:cNvPr id="15" name="직사각형 14"/>
          <p:cNvSpPr/>
          <p:nvPr/>
        </p:nvSpPr>
        <p:spPr>
          <a:xfrm>
            <a:off x="611560" y="476672"/>
            <a:ext cx="2725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8.</a:t>
            </a: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조립 과정도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683568" y="2132856"/>
            <a:ext cx="3171483" cy="3016210"/>
            <a:chOff x="248389" y="1412776"/>
            <a:chExt cx="3171483" cy="3016210"/>
          </a:xfrm>
        </p:grpSpPr>
        <p:grpSp>
          <p:nvGrpSpPr>
            <p:cNvPr id="16" name="그룹 15"/>
            <p:cNvGrpSpPr/>
            <p:nvPr/>
          </p:nvGrpSpPr>
          <p:grpSpPr>
            <a:xfrm>
              <a:off x="248389" y="1412776"/>
              <a:ext cx="3171483" cy="3016210"/>
              <a:chOff x="248389" y="1412776"/>
              <a:chExt cx="3171483" cy="3016210"/>
            </a:xfrm>
          </p:grpSpPr>
          <p:grpSp>
            <p:nvGrpSpPr>
              <p:cNvPr id="29" name="그룹 28"/>
              <p:cNvGrpSpPr/>
              <p:nvPr/>
            </p:nvGrpSpPr>
            <p:grpSpPr>
              <a:xfrm>
                <a:off x="1040477" y="3645024"/>
                <a:ext cx="849920" cy="783962"/>
                <a:chOff x="1040477" y="3645024"/>
                <a:chExt cx="849920" cy="783962"/>
              </a:xfrm>
            </p:grpSpPr>
            <p:sp>
              <p:nvSpPr>
                <p:cNvPr id="26" name="오른쪽 화살표 25"/>
                <p:cNvSpPr/>
                <p:nvPr/>
              </p:nvSpPr>
              <p:spPr>
                <a:xfrm rot="16200000">
                  <a:off x="1226670" y="3749994"/>
                  <a:ext cx="432048" cy="222107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1040477" y="4059654"/>
                  <a:ext cx="8499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mtClean="0"/>
                    <a:t>(</a:t>
                  </a:r>
                  <a:r>
                    <a:rPr lang="ko-KR" altLang="en-US" dirty="0" smtClean="0"/>
                    <a:t>밑판</a:t>
                  </a:r>
                  <a:r>
                    <a:rPr lang="en-US" altLang="ko-KR" dirty="0" smtClean="0"/>
                    <a:t>)</a:t>
                  </a:r>
                  <a:endParaRPr lang="ko-KR" altLang="en-US" dirty="0"/>
                </a:p>
              </p:txBody>
            </p:sp>
          </p:grpSp>
          <p:pic>
            <p:nvPicPr>
              <p:cNvPr id="11266" name="Picture 2" descr="D:\2011설명서\모형주택\a-type\전개도\조립0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7713" t="5590" r="27163" b="15839"/>
              <a:stretch>
                <a:fillRect/>
              </a:stretch>
            </p:blipFill>
            <p:spPr bwMode="auto">
              <a:xfrm>
                <a:off x="248389" y="1412776"/>
                <a:ext cx="3171483" cy="2084117"/>
              </a:xfrm>
              <a:prstGeom prst="rect">
                <a:avLst/>
              </a:prstGeom>
              <a:noFill/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1547664" y="2348880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밑판</a:t>
              </a:r>
              <a:endParaRPr lang="ko-KR" alt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748464" y="0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/>
              <a:t>1</a:t>
            </a:r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그룹 26"/>
          <p:cNvGrpSpPr/>
          <p:nvPr/>
        </p:nvGrpSpPr>
        <p:grpSpPr>
          <a:xfrm>
            <a:off x="683568" y="3429000"/>
            <a:ext cx="2952328" cy="3168352"/>
            <a:chOff x="683568" y="3429000"/>
            <a:chExt cx="2952328" cy="3168352"/>
          </a:xfrm>
        </p:grpSpPr>
        <p:pic>
          <p:nvPicPr>
            <p:cNvPr id="12292" name="Picture 4" descr="D:\2011설명서\모형주택\a-type\전개도\E.png"/>
            <p:cNvPicPr>
              <a:picLocks noChangeAspect="1" noChangeArrowheads="1"/>
            </p:cNvPicPr>
            <p:nvPr/>
          </p:nvPicPr>
          <p:blipFill>
            <a:blip r:embed="rId2" cstate="print"/>
            <a:srcRect l="23225" t="7298" r="44488" b="17546"/>
            <a:stretch>
              <a:fillRect/>
            </a:stretch>
          </p:blipFill>
          <p:spPr bwMode="auto">
            <a:xfrm>
              <a:off x="683568" y="3429000"/>
              <a:ext cx="2952328" cy="3168352"/>
            </a:xfrm>
            <a:prstGeom prst="rect">
              <a:avLst/>
            </a:prstGeom>
            <a:noFill/>
          </p:spPr>
        </p:pic>
        <p:sp>
          <p:nvSpPr>
            <p:cNvPr id="8" name="오른쪽 화살표 7"/>
            <p:cNvSpPr/>
            <p:nvPr/>
          </p:nvSpPr>
          <p:spPr>
            <a:xfrm rot="9348660">
              <a:off x="1862233" y="4011821"/>
              <a:ext cx="432048" cy="22210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67744" y="371703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(E)</a:t>
              </a:r>
              <a:endParaRPr lang="ko-KR" altLang="en-US" dirty="0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5364088" y="620688"/>
            <a:ext cx="2232248" cy="2952328"/>
            <a:chOff x="5652120" y="620688"/>
            <a:chExt cx="2232248" cy="2952328"/>
          </a:xfrm>
        </p:grpSpPr>
        <p:pic>
          <p:nvPicPr>
            <p:cNvPr id="12291" name="Picture 3" descr="D:\2011설명서\모형주택\a-type\전개도\D.png"/>
            <p:cNvPicPr>
              <a:picLocks noChangeAspect="1" noChangeArrowheads="1"/>
            </p:cNvPicPr>
            <p:nvPr/>
          </p:nvPicPr>
          <p:blipFill>
            <a:blip r:embed="rId3" cstate="print"/>
            <a:srcRect l="28350" t="16431" r="47238" b="22078"/>
            <a:stretch>
              <a:fillRect/>
            </a:stretch>
          </p:blipFill>
          <p:spPr bwMode="auto">
            <a:xfrm>
              <a:off x="5652120" y="980728"/>
              <a:ext cx="2232248" cy="2592288"/>
            </a:xfrm>
            <a:prstGeom prst="rect">
              <a:avLst/>
            </a:prstGeom>
            <a:noFill/>
          </p:spPr>
        </p:pic>
        <p:sp>
          <p:nvSpPr>
            <p:cNvPr id="7" name="오른쪽 화살표 6"/>
            <p:cNvSpPr/>
            <p:nvPr/>
          </p:nvSpPr>
          <p:spPr>
            <a:xfrm rot="7723913">
              <a:off x="6665999" y="1035667"/>
              <a:ext cx="432048" cy="22210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76256" y="62068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(D)</a:t>
              </a:r>
              <a:endParaRPr lang="ko-KR" altLang="en-US" dirty="0"/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5508104" y="3645024"/>
            <a:ext cx="2748440" cy="2899942"/>
            <a:chOff x="5508104" y="3573016"/>
            <a:chExt cx="2748440" cy="2899942"/>
          </a:xfrm>
        </p:grpSpPr>
        <p:pic>
          <p:nvPicPr>
            <p:cNvPr id="12293" name="Picture 5" descr="D:\2011설명서\모형주택\a-type\전개도\F.png"/>
            <p:cNvPicPr>
              <a:picLocks noChangeAspect="1" noChangeArrowheads="1"/>
            </p:cNvPicPr>
            <p:nvPr/>
          </p:nvPicPr>
          <p:blipFill>
            <a:blip r:embed="rId4" cstate="print"/>
            <a:srcRect l="31100" r="45275" b="31211"/>
            <a:stretch>
              <a:fillRect/>
            </a:stretch>
          </p:blipFill>
          <p:spPr bwMode="auto">
            <a:xfrm>
              <a:off x="5508104" y="3573016"/>
              <a:ext cx="2160240" cy="2899942"/>
            </a:xfrm>
            <a:prstGeom prst="rect">
              <a:avLst/>
            </a:prstGeom>
            <a:noFill/>
          </p:spPr>
        </p:pic>
        <p:sp>
          <p:nvSpPr>
            <p:cNvPr id="9" name="오른쪽 화살표 8"/>
            <p:cNvSpPr/>
            <p:nvPr/>
          </p:nvSpPr>
          <p:spPr>
            <a:xfrm flipH="1">
              <a:off x="7380312" y="4365104"/>
              <a:ext cx="432048" cy="22210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52488" y="427384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(F)</a:t>
              </a:r>
              <a:endParaRPr lang="ko-KR" altLang="en-US" dirty="0"/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899592" y="548680"/>
            <a:ext cx="2664296" cy="3024336"/>
            <a:chOff x="899592" y="548680"/>
            <a:chExt cx="2664296" cy="3024336"/>
          </a:xfrm>
        </p:grpSpPr>
        <p:pic>
          <p:nvPicPr>
            <p:cNvPr id="12290" name="Picture 2" descr="D:\2011설명서\모형주택\a-type\전개도\C.png"/>
            <p:cNvPicPr>
              <a:picLocks noChangeAspect="1" noChangeArrowheads="1"/>
            </p:cNvPicPr>
            <p:nvPr/>
          </p:nvPicPr>
          <p:blipFill>
            <a:blip r:embed="rId5" cstate="print"/>
            <a:srcRect l="22837" t="6832" r="48026" b="36800"/>
            <a:stretch>
              <a:fillRect/>
            </a:stretch>
          </p:blipFill>
          <p:spPr bwMode="auto">
            <a:xfrm>
              <a:off x="899592" y="1196752"/>
              <a:ext cx="2664296" cy="2376264"/>
            </a:xfrm>
            <a:prstGeom prst="rect">
              <a:avLst/>
            </a:prstGeom>
            <a:noFill/>
          </p:spPr>
        </p:pic>
        <p:sp>
          <p:nvSpPr>
            <p:cNvPr id="6" name="오른쪽 화살표 5"/>
            <p:cNvSpPr/>
            <p:nvPr/>
          </p:nvSpPr>
          <p:spPr>
            <a:xfrm rot="7894441">
              <a:off x="2062126" y="1320999"/>
              <a:ext cx="432048" cy="22210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67744" y="5486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(C)</a:t>
              </a:r>
              <a:endParaRPr lang="ko-KR" altLang="en-US" dirty="0"/>
            </a:p>
          </p:txBody>
        </p:sp>
        <p:pic>
          <p:nvPicPr>
            <p:cNvPr id="21" name="Picture 2" descr="D:\2011설명서\모형주택\a-type\전개도\C.png"/>
            <p:cNvPicPr>
              <a:picLocks noChangeAspect="1" noChangeArrowheads="1"/>
            </p:cNvPicPr>
            <p:nvPr/>
          </p:nvPicPr>
          <p:blipFill>
            <a:blip r:embed="rId5" cstate="print"/>
            <a:srcRect l="22837" t="6832" r="48026" b="29968"/>
            <a:stretch>
              <a:fillRect/>
            </a:stretch>
          </p:blipFill>
          <p:spPr bwMode="auto">
            <a:xfrm>
              <a:off x="899592" y="908720"/>
              <a:ext cx="2664296" cy="2664296"/>
            </a:xfrm>
            <a:prstGeom prst="rect">
              <a:avLst/>
            </a:prstGeom>
            <a:noFill/>
          </p:spPr>
        </p:pic>
        <p:sp>
          <p:nvSpPr>
            <p:cNvPr id="22" name="오른쪽 화살표 21"/>
            <p:cNvSpPr/>
            <p:nvPr/>
          </p:nvSpPr>
          <p:spPr>
            <a:xfrm rot="7894441">
              <a:off x="2062126" y="1032967"/>
              <a:ext cx="432048" cy="22210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748464" y="0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/>
              <a:t>2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/>
          <p:cNvGrpSpPr/>
          <p:nvPr/>
        </p:nvGrpSpPr>
        <p:grpSpPr>
          <a:xfrm>
            <a:off x="755576" y="116632"/>
            <a:ext cx="3528392" cy="3476006"/>
            <a:chOff x="755576" y="116632"/>
            <a:chExt cx="3528392" cy="3476006"/>
          </a:xfrm>
        </p:grpSpPr>
        <p:pic>
          <p:nvPicPr>
            <p:cNvPr id="13314" name="Picture 2" descr="D:\2011설명서\모형주택\a-type\전개도\G.png"/>
            <p:cNvPicPr>
              <a:picLocks noChangeAspect="1" noChangeArrowheads="1"/>
            </p:cNvPicPr>
            <p:nvPr/>
          </p:nvPicPr>
          <p:blipFill>
            <a:blip r:embed="rId2" cstate="print"/>
            <a:srcRect l="13776" r="50787" b="17546"/>
            <a:stretch>
              <a:fillRect/>
            </a:stretch>
          </p:blipFill>
          <p:spPr bwMode="auto">
            <a:xfrm>
              <a:off x="755576" y="116632"/>
              <a:ext cx="3240360" cy="3476006"/>
            </a:xfrm>
            <a:prstGeom prst="rect">
              <a:avLst/>
            </a:prstGeom>
            <a:noFill/>
          </p:spPr>
        </p:pic>
        <p:sp>
          <p:nvSpPr>
            <p:cNvPr id="6" name="오른쪽 화살표 5"/>
            <p:cNvSpPr/>
            <p:nvPr/>
          </p:nvSpPr>
          <p:spPr>
            <a:xfrm rot="1230627" flipH="1">
              <a:off x="3445088" y="1553434"/>
              <a:ext cx="432048" cy="22210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9912" y="157554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(G)</a:t>
              </a:r>
              <a:endParaRPr lang="ko-KR" altLang="en-US" dirty="0"/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4572000" y="764704"/>
            <a:ext cx="4104456" cy="2808312"/>
            <a:chOff x="4572000" y="764704"/>
            <a:chExt cx="4104456" cy="2808312"/>
          </a:xfrm>
        </p:grpSpPr>
        <p:pic>
          <p:nvPicPr>
            <p:cNvPr id="13315" name="Picture 3" descr="D:\2011설명서\모형주택\a-type\전개도\H.png"/>
            <p:cNvPicPr>
              <a:picLocks noChangeAspect="1" noChangeArrowheads="1"/>
            </p:cNvPicPr>
            <p:nvPr/>
          </p:nvPicPr>
          <p:blipFill>
            <a:blip r:embed="rId3" cstate="print"/>
            <a:srcRect l="12988" t="9006" r="42125" b="24379"/>
            <a:stretch>
              <a:fillRect/>
            </a:stretch>
          </p:blipFill>
          <p:spPr bwMode="auto">
            <a:xfrm>
              <a:off x="4572000" y="764704"/>
              <a:ext cx="4104456" cy="2808312"/>
            </a:xfrm>
            <a:prstGeom prst="rect">
              <a:avLst/>
            </a:prstGeom>
            <a:noFill/>
          </p:spPr>
        </p:pic>
        <p:sp>
          <p:nvSpPr>
            <p:cNvPr id="7" name="오른쪽 화살표 6"/>
            <p:cNvSpPr/>
            <p:nvPr/>
          </p:nvSpPr>
          <p:spPr>
            <a:xfrm rot="5921571">
              <a:off x="7295706" y="1311447"/>
              <a:ext cx="432048" cy="22210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08304" y="8274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(H)</a:t>
              </a:r>
              <a:endParaRPr lang="ko-KR" altLang="en-US" dirty="0"/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755576" y="3789040"/>
            <a:ext cx="3971488" cy="2520280"/>
            <a:chOff x="755576" y="3789040"/>
            <a:chExt cx="3971488" cy="2520280"/>
          </a:xfrm>
        </p:grpSpPr>
        <p:pic>
          <p:nvPicPr>
            <p:cNvPr id="13316" name="Picture 4" descr="D:\2011설명서\모형주택\a-type\전개도\I.png"/>
            <p:cNvPicPr>
              <a:picLocks noChangeAspect="1" noChangeArrowheads="1"/>
            </p:cNvPicPr>
            <p:nvPr/>
          </p:nvPicPr>
          <p:blipFill>
            <a:blip r:embed="rId4" cstate="print"/>
            <a:srcRect l="19288" t="14130" r="38188" b="26087"/>
            <a:stretch>
              <a:fillRect/>
            </a:stretch>
          </p:blipFill>
          <p:spPr bwMode="auto">
            <a:xfrm>
              <a:off x="755576" y="3789040"/>
              <a:ext cx="3888432" cy="2520280"/>
            </a:xfrm>
            <a:prstGeom prst="rect">
              <a:avLst/>
            </a:prstGeom>
            <a:noFill/>
          </p:spPr>
        </p:pic>
        <p:sp>
          <p:nvSpPr>
            <p:cNvPr id="8" name="오른쪽 화살표 7"/>
            <p:cNvSpPr/>
            <p:nvPr/>
          </p:nvSpPr>
          <p:spPr>
            <a:xfrm rot="6909036">
              <a:off x="4114628" y="5067368"/>
              <a:ext cx="432048" cy="22210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23008" y="461336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(I)</a:t>
              </a:r>
              <a:endParaRPr lang="ko-KR" altLang="en-US" dirty="0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5220072" y="3645024"/>
            <a:ext cx="3744416" cy="3024336"/>
            <a:chOff x="5220072" y="3645024"/>
            <a:chExt cx="3744416" cy="3024336"/>
          </a:xfrm>
        </p:grpSpPr>
        <p:pic>
          <p:nvPicPr>
            <p:cNvPr id="13317" name="Picture 5" descr="D:\2011설명서\모형주택\a-type\전개도\J.png"/>
            <p:cNvPicPr>
              <a:picLocks noChangeAspect="1" noChangeArrowheads="1"/>
            </p:cNvPicPr>
            <p:nvPr/>
          </p:nvPicPr>
          <p:blipFill>
            <a:blip r:embed="rId5" cstate="print"/>
            <a:srcRect l="20075" t="14130" r="38975" b="14130"/>
            <a:stretch>
              <a:fillRect/>
            </a:stretch>
          </p:blipFill>
          <p:spPr bwMode="auto">
            <a:xfrm>
              <a:off x="5220072" y="3645024"/>
              <a:ext cx="3744416" cy="3024336"/>
            </a:xfrm>
            <a:prstGeom prst="rect">
              <a:avLst/>
            </a:prstGeom>
            <a:noFill/>
          </p:spPr>
        </p:pic>
        <p:sp>
          <p:nvSpPr>
            <p:cNvPr id="9" name="오른쪽 화살표 8"/>
            <p:cNvSpPr/>
            <p:nvPr/>
          </p:nvSpPr>
          <p:spPr>
            <a:xfrm rot="20770608">
              <a:off x="7400588" y="5997678"/>
              <a:ext cx="432048" cy="22210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76256" y="6011996"/>
              <a:ext cx="504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(J)</a:t>
              </a:r>
              <a:endParaRPr lang="ko-KR" alt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748464" y="0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/>
              <a:t>3</a:t>
            </a:r>
            <a:endParaRPr lang="ko-KR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/>
          <p:cNvGrpSpPr/>
          <p:nvPr/>
        </p:nvGrpSpPr>
        <p:grpSpPr>
          <a:xfrm>
            <a:off x="395536" y="188640"/>
            <a:ext cx="3888432" cy="2961620"/>
            <a:chOff x="395536" y="188640"/>
            <a:chExt cx="3888432" cy="2961620"/>
          </a:xfrm>
        </p:grpSpPr>
        <p:pic>
          <p:nvPicPr>
            <p:cNvPr id="14338" name="Picture 2" descr="D:\2011설명서\모형주택\a-type\전개도\K.png"/>
            <p:cNvPicPr>
              <a:picLocks noChangeAspect="1" noChangeArrowheads="1"/>
            </p:cNvPicPr>
            <p:nvPr/>
          </p:nvPicPr>
          <p:blipFill>
            <a:blip r:embed="rId2" cstate="print"/>
            <a:srcRect l="18500" t="20963" r="38975" b="12422"/>
            <a:stretch>
              <a:fillRect/>
            </a:stretch>
          </p:blipFill>
          <p:spPr bwMode="auto">
            <a:xfrm>
              <a:off x="395536" y="188640"/>
              <a:ext cx="3888432" cy="2808312"/>
            </a:xfrm>
            <a:prstGeom prst="rect">
              <a:avLst/>
            </a:prstGeom>
            <a:noFill/>
          </p:spPr>
        </p:pic>
        <p:sp>
          <p:nvSpPr>
            <p:cNvPr id="6" name="오른쪽 화살표 5"/>
            <p:cNvSpPr/>
            <p:nvPr/>
          </p:nvSpPr>
          <p:spPr>
            <a:xfrm rot="18934855">
              <a:off x="1923700" y="2540348"/>
              <a:ext cx="432048" cy="22210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7664" y="2780928"/>
              <a:ext cx="504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(K)</a:t>
              </a:r>
              <a:endParaRPr lang="ko-KR" altLang="en-US" dirty="0"/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4860032" y="467380"/>
            <a:ext cx="3888432" cy="2745596"/>
            <a:chOff x="4860032" y="467380"/>
            <a:chExt cx="3888432" cy="2745596"/>
          </a:xfrm>
        </p:grpSpPr>
        <p:pic>
          <p:nvPicPr>
            <p:cNvPr id="14339" name="Picture 3" descr="D:\2011설명서\모형주택\a-type\전개도\L.png"/>
            <p:cNvPicPr>
              <a:picLocks noChangeAspect="1" noChangeArrowheads="1"/>
            </p:cNvPicPr>
            <p:nvPr/>
          </p:nvPicPr>
          <p:blipFill>
            <a:blip r:embed="rId3" cstate="print"/>
            <a:srcRect l="16925" t="22671" r="40550" b="14130"/>
            <a:stretch>
              <a:fillRect/>
            </a:stretch>
          </p:blipFill>
          <p:spPr bwMode="auto">
            <a:xfrm>
              <a:off x="4860032" y="548680"/>
              <a:ext cx="3888432" cy="2664296"/>
            </a:xfrm>
            <a:prstGeom prst="rect">
              <a:avLst/>
            </a:prstGeom>
            <a:noFill/>
          </p:spPr>
        </p:pic>
        <p:sp>
          <p:nvSpPr>
            <p:cNvPr id="7" name="오른쪽 화살표 6"/>
            <p:cNvSpPr/>
            <p:nvPr/>
          </p:nvSpPr>
          <p:spPr>
            <a:xfrm rot="8003437">
              <a:off x="7105360" y="814914"/>
              <a:ext cx="432048" cy="22210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80312" y="467380"/>
              <a:ext cx="504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(L)</a:t>
              </a:r>
              <a:endParaRPr lang="ko-KR" altLang="en-US" dirty="0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539552" y="3356992"/>
            <a:ext cx="3960440" cy="2817604"/>
            <a:chOff x="539552" y="3356992"/>
            <a:chExt cx="3960440" cy="2817604"/>
          </a:xfrm>
        </p:grpSpPr>
        <p:pic>
          <p:nvPicPr>
            <p:cNvPr id="14340" name="Picture 4" descr="D:\2011설명서\모형주택\a-type\전개도\M.png"/>
            <p:cNvPicPr>
              <a:picLocks noChangeAspect="1" noChangeArrowheads="1"/>
            </p:cNvPicPr>
            <p:nvPr/>
          </p:nvPicPr>
          <p:blipFill>
            <a:blip r:embed="rId4" cstate="print"/>
            <a:srcRect l="16925" t="22671" r="39763" b="14130"/>
            <a:stretch>
              <a:fillRect/>
            </a:stretch>
          </p:blipFill>
          <p:spPr bwMode="auto">
            <a:xfrm>
              <a:off x="539552" y="3356992"/>
              <a:ext cx="3960440" cy="2664296"/>
            </a:xfrm>
            <a:prstGeom prst="rect">
              <a:avLst/>
            </a:prstGeom>
            <a:noFill/>
          </p:spPr>
        </p:pic>
        <p:sp>
          <p:nvSpPr>
            <p:cNvPr id="8" name="오른쪽 화살표 7"/>
            <p:cNvSpPr/>
            <p:nvPr/>
          </p:nvSpPr>
          <p:spPr>
            <a:xfrm rot="18147051">
              <a:off x="1829298" y="5504043"/>
              <a:ext cx="432048" cy="22210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5805264"/>
              <a:ext cx="504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(M)</a:t>
              </a:r>
              <a:endParaRPr lang="ko-KR" altLang="en-US" dirty="0"/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5220072" y="3429000"/>
            <a:ext cx="3600400" cy="2736304"/>
            <a:chOff x="5220072" y="3429000"/>
            <a:chExt cx="3600400" cy="2736304"/>
          </a:xfrm>
        </p:grpSpPr>
        <p:pic>
          <p:nvPicPr>
            <p:cNvPr id="14341" name="Picture 5" descr="D:\2011설명서\모형주택\a-type\전개도\N.png"/>
            <p:cNvPicPr>
              <a:picLocks noChangeAspect="1" noChangeArrowheads="1"/>
            </p:cNvPicPr>
            <p:nvPr/>
          </p:nvPicPr>
          <p:blipFill>
            <a:blip r:embed="rId5" cstate="print"/>
            <a:srcRect l="27163" t="15838" r="33463" b="20963"/>
            <a:stretch>
              <a:fillRect/>
            </a:stretch>
          </p:blipFill>
          <p:spPr bwMode="auto">
            <a:xfrm>
              <a:off x="5220072" y="3501008"/>
              <a:ext cx="3600400" cy="2664296"/>
            </a:xfrm>
            <a:prstGeom prst="rect">
              <a:avLst/>
            </a:prstGeom>
            <a:noFill/>
          </p:spPr>
        </p:pic>
        <p:sp>
          <p:nvSpPr>
            <p:cNvPr id="9" name="오른쪽 화살표 8"/>
            <p:cNvSpPr/>
            <p:nvPr/>
          </p:nvSpPr>
          <p:spPr>
            <a:xfrm rot="16200000">
              <a:off x="7347350" y="4902122"/>
              <a:ext cx="432048" cy="22210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20272" y="5013176"/>
              <a:ext cx="504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(N)</a:t>
              </a:r>
              <a:endParaRPr lang="ko-KR" altLang="en-US" dirty="0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5220072" y="3429000"/>
              <a:ext cx="28803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748464" y="0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/>
              <a:t>4</a:t>
            </a:r>
            <a:endParaRPr lang="ko-KR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4283968" y="332656"/>
            <a:ext cx="4680520" cy="3672408"/>
            <a:chOff x="4283968" y="836712"/>
            <a:chExt cx="4680520" cy="3672408"/>
          </a:xfrm>
        </p:grpSpPr>
        <p:pic>
          <p:nvPicPr>
            <p:cNvPr id="15363" name="Picture 3" descr="D:\2011설명서\모형주택\a-type\전개도\P2.png"/>
            <p:cNvPicPr>
              <a:picLocks noChangeAspect="1" noChangeArrowheads="1"/>
            </p:cNvPicPr>
            <p:nvPr/>
          </p:nvPicPr>
          <p:blipFill>
            <a:blip r:embed="rId2" cstate="print"/>
            <a:srcRect l="14563" t="2174" r="34250" b="10714"/>
            <a:stretch>
              <a:fillRect/>
            </a:stretch>
          </p:blipFill>
          <p:spPr bwMode="auto">
            <a:xfrm>
              <a:off x="4283968" y="836712"/>
              <a:ext cx="4680520" cy="3672408"/>
            </a:xfrm>
            <a:prstGeom prst="rect">
              <a:avLst/>
            </a:prstGeom>
            <a:noFill/>
          </p:spPr>
        </p:pic>
        <p:sp>
          <p:nvSpPr>
            <p:cNvPr id="7" name="오른쪽 화살표 6"/>
            <p:cNvSpPr/>
            <p:nvPr/>
          </p:nvSpPr>
          <p:spPr>
            <a:xfrm rot="7400887">
              <a:off x="7883302" y="1644569"/>
              <a:ext cx="432048" cy="29847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00392" y="1268760"/>
              <a:ext cx="504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(P)</a:t>
              </a:r>
              <a:endParaRPr lang="ko-KR" altLang="en-US" dirty="0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23528" y="3880802"/>
            <a:ext cx="4104456" cy="2644542"/>
            <a:chOff x="323528" y="3664778"/>
            <a:chExt cx="4104456" cy="2644542"/>
          </a:xfrm>
        </p:grpSpPr>
        <p:pic>
          <p:nvPicPr>
            <p:cNvPr id="15364" name="Picture 4" descr="D:\2011설명서\모형주택\a-type\전개도\R.png"/>
            <p:cNvPicPr>
              <a:picLocks noChangeAspect="1" noChangeArrowheads="1"/>
            </p:cNvPicPr>
            <p:nvPr/>
          </p:nvPicPr>
          <p:blipFill>
            <a:blip r:embed="rId3" cstate="print"/>
            <a:srcRect l="22438" t="27795" r="32675" b="12422"/>
            <a:stretch>
              <a:fillRect/>
            </a:stretch>
          </p:blipFill>
          <p:spPr bwMode="auto">
            <a:xfrm>
              <a:off x="323528" y="3789040"/>
              <a:ext cx="4104456" cy="2520280"/>
            </a:xfrm>
            <a:prstGeom prst="rect">
              <a:avLst/>
            </a:prstGeom>
            <a:noFill/>
          </p:spPr>
        </p:pic>
        <p:sp>
          <p:nvSpPr>
            <p:cNvPr id="8" name="오른쪽 화살표 7"/>
            <p:cNvSpPr/>
            <p:nvPr/>
          </p:nvSpPr>
          <p:spPr>
            <a:xfrm rot="9389480">
              <a:off x="2294112" y="3865992"/>
              <a:ext cx="432048" cy="22210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99792" y="3664778"/>
              <a:ext cx="504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</a:t>
              </a:r>
              <a:r>
                <a:rPr lang="ko-KR" altLang="en-US" dirty="0" smtClean="0"/>
                <a:t>가</a:t>
              </a:r>
              <a:r>
                <a:rPr lang="en-US" altLang="ko-KR" dirty="0" smtClean="0"/>
                <a:t>)</a:t>
              </a:r>
              <a:endParaRPr lang="ko-KR" altLang="en-US" dirty="0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251520" y="692696"/>
            <a:ext cx="3888432" cy="2880320"/>
            <a:chOff x="1043608" y="692696"/>
            <a:chExt cx="3888432" cy="2880320"/>
          </a:xfrm>
        </p:grpSpPr>
        <p:pic>
          <p:nvPicPr>
            <p:cNvPr id="15362" name="Picture 2" descr="D:\2011설명서\모형주택\a-type\전개도\O.png"/>
            <p:cNvPicPr>
              <a:picLocks noChangeAspect="1" noChangeArrowheads="1"/>
            </p:cNvPicPr>
            <p:nvPr/>
          </p:nvPicPr>
          <p:blipFill>
            <a:blip r:embed="rId4" cstate="print"/>
            <a:srcRect l="17325" t="17081" r="40151" b="14596"/>
            <a:stretch>
              <a:fillRect/>
            </a:stretch>
          </p:blipFill>
          <p:spPr bwMode="auto">
            <a:xfrm>
              <a:off x="1043608" y="692696"/>
              <a:ext cx="3888432" cy="2880320"/>
            </a:xfrm>
            <a:prstGeom prst="rect">
              <a:avLst/>
            </a:prstGeom>
            <a:noFill/>
          </p:spPr>
        </p:pic>
        <p:sp>
          <p:nvSpPr>
            <p:cNvPr id="6" name="오른쪽 화살표 5"/>
            <p:cNvSpPr/>
            <p:nvPr/>
          </p:nvSpPr>
          <p:spPr>
            <a:xfrm rot="8638037">
              <a:off x="3975168" y="2076752"/>
              <a:ext cx="432048" cy="22210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83969" y="1763524"/>
              <a:ext cx="504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(O)</a:t>
              </a:r>
              <a:endParaRPr lang="ko-KR" altLang="en-US" dirty="0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4572000" y="3933056"/>
            <a:ext cx="4427984" cy="2592288"/>
            <a:chOff x="4716016" y="3861048"/>
            <a:chExt cx="4427984" cy="2592288"/>
          </a:xfrm>
        </p:grpSpPr>
        <p:pic>
          <p:nvPicPr>
            <p:cNvPr id="15365" name="Picture 5" descr="D:\2011설명서\모형주택\a-type\전개도\S.png"/>
            <p:cNvPicPr>
              <a:picLocks noChangeAspect="1" noChangeArrowheads="1"/>
            </p:cNvPicPr>
            <p:nvPr/>
          </p:nvPicPr>
          <p:blipFill>
            <a:blip r:embed="rId5" cstate="print"/>
            <a:srcRect l="20863" t="26087" r="33463" b="12422"/>
            <a:stretch>
              <a:fillRect/>
            </a:stretch>
          </p:blipFill>
          <p:spPr bwMode="auto">
            <a:xfrm>
              <a:off x="4716016" y="3861048"/>
              <a:ext cx="4176464" cy="2592288"/>
            </a:xfrm>
            <a:prstGeom prst="rect">
              <a:avLst/>
            </a:prstGeom>
            <a:noFill/>
          </p:spPr>
        </p:pic>
        <p:sp>
          <p:nvSpPr>
            <p:cNvPr id="9" name="오른쪽 화살표 8"/>
            <p:cNvSpPr/>
            <p:nvPr/>
          </p:nvSpPr>
          <p:spPr>
            <a:xfrm rot="9642211">
              <a:off x="7980937" y="4358245"/>
              <a:ext cx="432048" cy="22210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88424" y="4077072"/>
              <a:ext cx="755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</a:t>
              </a:r>
              <a:r>
                <a:rPr lang="ko-KR" altLang="en-US" dirty="0" smtClean="0"/>
                <a:t>나</a:t>
              </a:r>
              <a:r>
                <a:rPr lang="en-US" altLang="ko-KR" dirty="0" smtClean="0"/>
                <a:t>1)</a:t>
              </a:r>
              <a:endParaRPr lang="ko-KR" alt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748464" y="0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/>
              <a:t>5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411685"/>
            <a:ext cx="8229600" cy="648072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</a:t>
            </a:r>
            <a:r>
              <a:rPr lang="ko-KR" alt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실습명</a:t>
            </a:r>
            <a:r>
              <a:rPr lang="ko-KR" alt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ko-KR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ko-KR" alt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주택모형</a:t>
            </a:r>
            <a:r>
              <a:rPr lang="en-US" altLang="ko-KR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(A</a:t>
            </a:r>
            <a:r>
              <a:rPr lang="ko-KR" alt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형</a:t>
            </a:r>
            <a:r>
              <a:rPr lang="en-US" altLang="ko-KR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r>
              <a:rPr lang="ko-KR" alt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만들기</a:t>
            </a:r>
            <a:endParaRPr lang="ko-KR" alt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539552" y="2203773"/>
            <a:ext cx="8229600" cy="1296144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2. </a:t>
            </a:r>
            <a:r>
              <a:rPr kumimoji="0" lang="ko-KR" alt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실습목적 </a:t>
            </a:r>
            <a:r>
              <a:rPr kumimoji="0" lang="en-US" altLang="ko-KR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제도에서 배운 </a:t>
            </a:r>
            <a:r>
              <a:rPr kumimoji="0" lang="ko-KR" alt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정투상법</a:t>
            </a:r>
            <a:r>
              <a:rPr kumimoji="0" lang="en-US" altLang="ko-K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전개도법을 자신의 주택을 모형으로 제작 함으로써 설계</a:t>
            </a:r>
            <a:r>
              <a:rPr kumimoji="0" lang="en-US" altLang="ko-K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kumimoji="0" lang="ko-KR" alt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제도</a:t>
            </a:r>
            <a:r>
              <a:rPr kumimoji="0" lang="en-US" altLang="ko-K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방법을 익힌다</a:t>
            </a:r>
            <a:r>
              <a:rPr kumimoji="0" lang="en-US" altLang="ko-K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r>
              <a:rPr kumimoji="0" lang="en-US" altLang="ko-KR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0" lang="en-US" altLang="ko-KR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</a:t>
            </a:r>
            <a:endParaRPr kumimoji="0" lang="ko-KR" altLang="en-US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73" name="내용 개체 틀 2"/>
          <p:cNvSpPr txBox="1">
            <a:spLocks/>
          </p:cNvSpPr>
          <p:nvPr/>
        </p:nvSpPr>
        <p:spPr bwMode="auto">
          <a:xfrm>
            <a:off x="611560" y="4003973"/>
            <a:ext cx="82296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</a:pPr>
            <a:r>
              <a:rPr kumimoji="0" lang="ko-KR" altLang="en-US" sz="2000" dirty="0">
                <a:solidFill>
                  <a:srgbClr val="C00000"/>
                </a:solidFill>
                <a:latin typeface="Verdana" pitchFamily="34" charset="0"/>
              </a:rPr>
              <a:t>     자</a:t>
            </a:r>
            <a:r>
              <a:rPr kumimoji="0" lang="en-US" altLang="ko-KR" sz="2000" dirty="0">
                <a:solidFill>
                  <a:srgbClr val="C00000"/>
                </a:solidFill>
                <a:latin typeface="Verdana" pitchFamily="34" charset="0"/>
              </a:rPr>
              <a:t>, </a:t>
            </a:r>
            <a:r>
              <a:rPr kumimoji="0" lang="ko-KR" altLang="en-US" sz="2000" dirty="0">
                <a:solidFill>
                  <a:srgbClr val="C00000"/>
                </a:solidFill>
                <a:latin typeface="Verdana" pitchFamily="34" charset="0"/>
              </a:rPr>
              <a:t>연필</a:t>
            </a:r>
            <a:r>
              <a:rPr kumimoji="0" lang="en-US" altLang="ko-KR" sz="2000" dirty="0">
                <a:solidFill>
                  <a:srgbClr val="C00000"/>
                </a:solidFill>
                <a:latin typeface="Verdana" pitchFamily="34" charset="0"/>
              </a:rPr>
              <a:t>, </a:t>
            </a:r>
            <a:r>
              <a:rPr kumimoji="0" lang="ko-KR" altLang="en-US" sz="2000" dirty="0">
                <a:solidFill>
                  <a:srgbClr val="C00000"/>
                </a:solidFill>
                <a:latin typeface="Verdana" pitchFamily="34" charset="0"/>
              </a:rPr>
              <a:t>지우개</a:t>
            </a:r>
            <a:r>
              <a:rPr kumimoji="0" lang="en-US" altLang="ko-KR" sz="2000" dirty="0">
                <a:solidFill>
                  <a:srgbClr val="C00000"/>
                </a:solidFill>
                <a:latin typeface="Verdana" pitchFamily="34" charset="0"/>
              </a:rPr>
              <a:t>, </a:t>
            </a:r>
            <a:r>
              <a:rPr kumimoji="0" lang="ko-KR" altLang="en-US" sz="2000" dirty="0">
                <a:solidFill>
                  <a:srgbClr val="C00000"/>
                </a:solidFill>
                <a:latin typeface="Verdana" pitchFamily="34" charset="0"/>
              </a:rPr>
              <a:t>칼</a:t>
            </a:r>
            <a:r>
              <a:rPr kumimoji="0" lang="en-US" altLang="ko-KR" sz="2000" dirty="0">
                <a:solidFill>
                  <a:srgbClr val="C00000"/>
                </a:solidFill>
                <a:latin typeface="Verdana" pitchFamily="34" charset="0"/>
              </a:rPr>
              <a:t>, </a:t>
            </a:r>
            <a:r>
              <a:rPr kumimoji="0" lang="ko-KR" altLang="en-US" sz="2000" dirty="0">
                <a:solidFill>
                  <a:srgbClr val="C00000"/>
                </a:solidFill>
                <a:latin typeface="Verdana" pitchFamily="34" charset="0"/>
              </a:rPr>
              <a:t>물감</a:t>
            </a:r>
            <a:r>
              <a:rPr kumimoji="0" lang="en-US" altLang="ko-KR" sz="2000" dirty="0">
                <a:solidFill>
                  <a:srgbClr val="C00000"/>
                </a:solidFill>
                <a:latin typeface="Verdana" pitchFamily="34" charset="0"/>
              </a:rPr>
              <a:t>, </a:t>
            </a:r>
            <a:r>
              <a:rPr kumimoji="0" lang="ko-KR" altLang="en-US" sz="2000" dirty="0" smtClean="0">
                <a:solidFill>
                  <a:srgbClr val="C00000"/>
                </a:solidFill>
                <a:latin typeface="Verdana" pitchFamily="34" charset="0"/>
              </a:rPr>
              <a:t>셀로판지</a:t>
            </a:r>
            <a:r>
              <a:rPr kumimoji="0" lang="en-US" altLang="ko-KR" sz="2000" dirty="0" smtClean="0">
                <a:solidFill>
                  <a:srgbClr val="C00000"/>
                </a:solidFill>
                <a:latin typeface="Verdana" pitchFamily="34" charset="0"/>
              </a:rPr>
              <a:t>(</a:t>
            </a:r>
            <a:r>
              <a:rPr kumimoji="0" lang="ko-KR" altLang="en-US" sz="2000" dirty="0" smtClean="0">
                <a:solidFill>
                  <a:srgbClr val="C00000"/>
                </a:solidFill>
                <a:latin typeface="Verdana" pitchFamily="34" charset="0"/>
              </a:rPr>
              <a:t>사용한 필름</a:t>
            </a:r>
            <a:r>
              <a:rPr kumimoji="0" lang="en-US" altLang="ko-KR" sz="2000" dirty="0" smtClean="0">
                <a:solidFill>
                  <a:srgbClr val="C00000"/>
                </a:solidFill>
                <a:latin typeface="Verdana" pitchFamily="34" charset="0"/>
              </a:rPr>
              <a:t>), </a:t>
            </a:r>
            <a:r>
              <a:rPr kumimoji="0" lang="ko-KR" altLang="en-US" sz="2000" dirty="0" smtClean="0">
                <a:solidFill>
                  <a:srgbClr val="C00000"/>
                </a:solidFill>
                <a:latin typeface="Verdana" pitchFamily="34" charset="0"/>
              </a:rPr>
              <a:t>장식재료</a:t>
            </a:r>
            <a:r>
              <a:rPr kumimoji="0" lang="en-US" altLang="ko-KR" sz="2000" dirty="0" smtClean="0">
                <a:solidFill>
                  <a:srgbClr val="C00000"/>
                </a:solidFill>
                <a:latin typeface="Verdana" pitchFamily="34" charset="0"/>
              </a:rPr>
              <a:t>(</a:t>
            </a:r>
            <a:r>
              <a:rPr kumimoji="0" lang="ko-KR" altLang="en-US" sz="2000" dirty="0" smtClean="0">
                <a:solidFill>
                  <a:srgbClr val="C00000"/>
                </a:solidFill>
                <a:latin typeface="Verdana" pitchFamily="34" charset="0"/>
              </a:rPr>
              <a:t>융단</a:t>
            </a:r>
            <a:r>
              <a:rPr lang="en-US" altLang="ko-KR" sz="2000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ko-KR" altLang="en-US" sz="2000" dirty="0" smtClean="0">
                <a:solidFill>
                  <a:srgbClr val="C00000"/>
                </a:solidFill>
                <a:latin typeface="Verdana" pitchFamily="34" charset="0"/>
              </a:rPr>
              <a:t>도는 솜</a:t>
            </a:r>
            <a:r>
              <a:rPr lang="en-US" altLang="ko-KR" sz="2000" dirty="0" smtClean="0">
                <a:solidFill>
                  <a:srgbClr val="C00000"/>
                </a:solidFill>
                <a:latin typeface="Verdana" pitchFamily="34" charset="0"/>
              </a:rPr>
              <a:t>, </a:t>
            </a:r>
            <a:r>
              <a:rPr lang="ko-KR" altLang="en-US" sz="2000" dirty="0" err="1" smtClean="0">
                <a:solidFill>
                  <a:srgbClr val="C00000"/>
                </a:solidFill>
                <a:latin typeface="Verdana" pitchFamily="34" charset="0"/>
              </a:rPr>
              <a:t>성냥개비등</a:t>
            </a:r>
            <a:r>
              <a:rPr lang="en-US" altLang="ko-KR" sz="2000" dirty="0" smtClean="0">
                <a:solidFill>
                  <a:srgbClr val="C00000"/>
                </a:solidFill>
                <a:latin typeface="Verdana" pitchFamily="34" charset="0"/>
              </a:rPr>
              <a:t>), </a:t>
            </a:r>
            <a:r>
              <a:rPr lang="ko-KR" altLang="en-US" sz="2000" dirty="0" err="1" smtClean="0">
                <a:solidFill>
                  <a:srgbClr val="C00000"/>
                </a:solidFill>
                <a:latin typeface="Verdana" pitchFamily="34" charset="0"/>
              </a:rPr>
              <a:t>조명기구등</a:t>
            </a:r>
            <a:r>
              <a:rPr kumimoji="0" lang="en-US" altLang="ko-KR" sz="2000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endParaRPr kumimoji="0" lang="ko-KR" altLang="en-US" sz="2000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539552" y="3283893"/>
            <a:ext cx="8229600" cy="64807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3. </a:t>
            </a:r>
            <a:r>
              <a:rPr kumimoji="0" lang="ko-KR" alt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실습 준비물 </a:t>
            </a:r>
            <a:r>
              <a:rPr kumimoji="0" lang="en-US" altLang="ko-KR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r>
              <a:rPr kumimoji="0" lang="en-US" altLang="ko-KR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</a:t>
            </a:r>
            <a:endParaRPr kumimoji="0" lang="ko-KR" altLang="en-US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D:\2011설명서\모형주택\a-type\전개도\X.png"/>
          <p:cNvPicPr>
            <a:picLocks noChangeAspect="1" noChangeArrowheads="1"/>
          </p:cNvPicPr>
          <p:nvPr/>
        </p:nvPicPr>
        <p:blipFill>
          <a:blip r:embed="rId2" cstate="print"/>
          <a:srcRect l="17713" t="14130" r="31888" b="26087"/>
          <a:stretch>
            <a:fillRect/>
          </a:stretch>
        </p:blipFill>
        <p:spPr bwMode="auto">
          <a:xfrm>
            <a:off x="4535488" y="3717032"/>
            <a:ext cx="4608512" cy="2520280"/>
          </a:xfrm>
          <a:prstGeom prst="rect">
            <a:avLst/>
          </a:prstGeom>
          <a:noFill/>
        </p:spPr>
      </p:pic>
      <p:grpSp>
        <p:nvGrpSpPr>
          <p:cNvPr id="21" name="그룹 20"/>
          <p:cNvGrpSpPr/>
          <p:nvPr/>
        </p:nvGrpSpPr>
        <p:grpSpPr>
          <a:xfrm>
            <a:off x="467544" y="980728"/>
            <a:ext cx="3960440" cy="2592288"/>
            <a:chOff x="467544" y="980728"/>
            <a:chExt cx="3960440" cy="2592288"/>
          </a:xfrm>
        </p:grpSpPr>
        <p:pic>
          <p:nvPicPr>
            <p:cNvPr id="16386" name="Picture 2" descr="D:\2011설명서\모형주택\a-type\전개도\T.png"/>
            <p:cNvPicPr>
              <a:picLocks noChangeAspect="1" noChangeArrowheads="1"/>
            </p:cNvPicPr>
            <p:nvPr/>
          </p:nvPicPr>
          <p:blipFill>
            <a:blip r:embed="rId3" cstate="print"/>
            <a:srcRect l="22837" t="26680" r="33851" b="13537"/>
            <a:stretch>
              <a:fillRect/>
            </a:stretch>
          </p:blipFill>
          <p:spPr bwMode="auto">
            <a:xfrm>
              <a:off x="467544" y="1052736"/>
              <a:ext cx="3960440" cy="2520280"/>
            </a:xfrm>
            <a:prstGeom prst="rect">
              <a:avLst/>
            </a:prstGeom>
            <a:noFill/>
          </p:spPr>
        </p:pic>
        <p:sp>
          <p:nvSpPr>
            <p:cNvPr id="7" name="오른쪽 화살표 6"/>
            <p:cNvSpPr/>
            <p:nvPr/>
          </p:nvSpPr>
          <p:spPr>
            <a:xfrm rot="5400000">
              <a:off x="2921424" y="1445738"/>
              <a:ext cx="432048" cy="22210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43808" y="980728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</a:t>
              </a:r>
              <a:r>
                <a:rPr lang="ko-KR" altLang="en-US" dirty="0" smtClean="0"/>
                <a:t>나</a:t>
              </a:r>
              <a:r>
                <a:rPr lang="en-US" altLang="ko-KR" dirty="0" smtClean="0"/>
                <a:t>2)</a:t>
              </a:r>
              <a:endParaRPr lang="ko-KR" altLang="en-US" dirty="0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539552" y="3789040"/>
            <a:ext cx="3960440" cy="2448272"/>
            <a:chOff x="539552" y="3789040"/>
            <a:chExt cx="3960440" cy="2448272"/>
          </a:xfrm>
        </p:grpSpPr>
        <p:pic>
          <p:nvPicPr>
            <p:cNvPr id="16388" name="Picture 4" descr="D:\2011설명서\모형주택\a-type\전개도\V.png"/>
            <p:cNvPicPr>
              <a:picLocks noChangeAspect="1" noChangeArrowheads="1"/>
            </p:cNvPicPr>
            <p:nvPr/>
          </p:nvPicPr>
          <p:blipFill>
            <a:blip r:embed="rId4" cstate="print"/>
            <a:srcRect l="23225" t="29503" r="33463" b="12422"/>
            <a:stretch>
              <a:fillRect/>
            </a:stretch>
          </p:blipFill>
          <p:spPr bwMode="auto">
            <a:xfrm>
              <a:off x="539552" y="3789040"/>
              <a:ext cx="3960440" cy="2448272"/>
            </a:xfrm>
            <a:prstGeom prst="rect">
              <a:avLst/>
            </a:prstGeom>
            <a:noFill/>
          </p:spPr>
        </p:pic>
        <p:sp>
          <p:nvSpPr>
            <p:cNvPr id="9" name="오른쪽 화살표 8"/>
            <p:cNvSpPr/>
            <p:nvPr/>
          </p:nvSpPr>
          <p:spPr>
            <a:xfrm rot="6962554">
              <a:off x="3652733" y="4850816"/>
              <a:ext cx="432048" cy="22210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79912" y="4365104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</a:t>
              </a:r>
              <a:r>
                <a:rPr lang="ko-KR" altLang="en-US" dirty="0" smtClean="0"/>
                <a:t>다</a:t>
              </a:r>
              <a:r>
                <a:rPr lang="en-US" altLang="ko-KR" dirty="0" smtClean="0"/>
                <a:t>2)</a:t>
              </a:r>
              <a:endParaRPr lang="ko-KR" altLang="en-US" dirty="0"/>
            </a:p>
          </p:txBody>
        </p:sp>
      </p:grpSp>
      <p:sp>
        <p:nvSpPr>
          <p:cNvPr id="10" name="오른쪽 화살표 9"/>
          <p:cNvSpPr/>
          <p:nvPr/>
        </p:nvSpPr>
        <p:spPr>
          <a:xfrm rot="2029829">
            <a:off x="5101308" y="3962514"/>
            <a:ext cx="432048" cy="2221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067944" y="36450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(</a:t>
            </a:r>
            <a:r>
              <a:rPr lang="ko-KR" altLang="en-US" dirty="0" smtClean="0"/>
              <a:t>삼각지붕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pSp>
        <p:nvGrpSpPr>
          <p:cNvPr id="22" name="그룹 21"/>
          <p:cNvGrpSpPr/>
          <p:nvPr/>
        </p:nvGrpSpPr>
        <p:grpSpPr>
          <a:xfrm>
            <a:off x="4860032" y="1052736"/>
            <a:ext cx="4104456" cy="2448272"/>
            <a:chOff x="4860032" y="1052736"/>
            <a:chExt cx="4104456" cy="2448272"/>
          </a:xfrm>
        </p:grpSpPr>
        <p:pic>
          <p:nvPicPr>
            <p:cNvPr id="16387" name="Picture 3" descr="D:\2011설명서\모형주택\a-type\전개도\U.png"/>
            <p:cNvPicPr>
              <a:picLocks noChangeAspect="1" noChangeArrowheads="1"/>
            </p:cNvPicPr>
            <p:nvPr/>
          </p:nvPicPr>
          <p:blipFill>
            <a:blip r:embed="rId5" cstate="print"/>
            <a:srcRect l="22438" t="29503" r="34250" b="12422"/>
            <a:stretch>
              <a:fillRect/>
            </a:stretch>
          </p:blipFill>
          <p:spPr bwMode="auto">
            <a:xfrm>
              <a:off x="4860032" y="1052736"/>
              <a:ext cx="3960440" cy="2448272"/>
            </a:xfrm>
            <a:prstGeom prst="rect">
              <a:avLst/>
            </a:prstGeom>
            <a:noFill/>
          </p:spPr>
        </p:pic>
        <p:sp>
          <p:nvSpPr>
            <p:cNvPr id="8" name="오른쪽 화살표 7"/>
            <p:cNvSpPr/>
            <p:nvPr/>
          </p:nvSpPr>
          <p:spPr>
            <a:xfrm rot="6753744">
              <a:off x="8221161" y="1898967"/>
              <a:ext cx="432048" cy="2379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44408" y="147549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</a:t>
              </a:r>
              <a:r>
                <a:rPr lang="ko-KR" altLang="en-US" dirty="0" smtClean="0"/>
                <a:t>다</a:t>
              </a:r>
              <a:r>
                <a:rPr lang="en-US" altLang="ko-KR" dirty="0" smtClean="0"/>
                <a:t>1)</a:t>
              </a:r>
              <a:endParaRPr lang="ko-KR" altLang="en-US" dirty="0"/>
            </a:p>
          </p:txBody>
        </p:sp>
      </p:grpSp>
      <p:sp>
        <p:nvSpPr>
          <p:cNvPr id="26" name="오른쪽 화살표 25"/>
          <p:cNvSpPr/>
          <p:nvPr/>
        </p:nvSpPr>
        <p:spPr>
          <a:xfrm rot="7962877">
            <a:off x="8201846" y="4422054"/>
            <a:ext cx="432048" cy="2221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8100392" y="39237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mtClean="0"/>
              <a:t>(</a:t>
            </a:r>
            <a:r>
              <a:rPr lang="ko-KR" altLang="en-US" dirty="0" smtClean="0"/>
              <a:t>굴뚝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748464" y="0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/>
              <a:t>6</a:t>
            </a:r>
            <a:endParaRPr lang="ko-KR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2011설명서\모형주택\a-type\전개도\그림\옆면도.png"/>
          <p:cNvPicPr>
            <a:picLocks noChangeAspect="1" noChangeArrowheads="1"/>
          </p:cNvPicPr>
          <p:nvPr/>
        </p:nvPicPr>
        <p:blipFill>
          <a:blip r:embed="rId2" cstate="print"/>
          <a:srcRect l="30313" t="22671" r="27950" b="19254"/>
          <a:stretch>
            <a:fillRect/>
          </a:stretch>
        </p:blipFill>
        <p:spPr bwMode="auto">
          <a:xfrm>
            <a:off x="994898" y="980728"/>
            <a:ext cx="7277042" cy="4668292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611560" y="476672"/>
            <a:ext cx="1760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9.</a:t>
            </a: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완성도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755576" y="332656"/>
            <a:ext cx="7560840" cy="2664296"/>
            <a:chOff x="755576" y="692696"/>
            <a:chExt cx="7272808" cy="2304256"/>
          </a:xfrm>
        </p:grpSpPr>
        <p:pic>
          <p:nvPicPr>
            <p:cNvPr id="18434" name="Picture 2" descr="D:\2011설명서\모형주택\a-type\전개도\그림\정면도2.png"/>
            <p:cNvPicPr>
              <a:picLocks noChangeAspect="1" noChangeArrowheads="1"/>
            </p:cNvPicPr>
            <p:nvPr/>
          </p:nvPicPr>
          <p:blipFill>
            <a:blip r:embed="rId2" cstate="print"/>
            <a:srcRect l="32287" t="27329" r="33063" b="26552"/>
            <a:stretch>
              <a:fillRect/>
            </a:stretch>
          </p:blipFill>
          <p:spPr bwMode="auto">
            <a:xfrm>
              <a:off x="755576" y="1052736"/>
              <a:ext cx="3168352" cy="1944216"/>
            </a:xfrm>
            <a:prstGeom prst="rect">
              <a:avLst/>
            </a:prstGeom>
            <a:noFill/>
          </p:spPr>
        </p:pic>
        <p:pic>
          <p:nvPicPr>
            <p:cNvPr id="1026" name="Picture 2" descr="D:\2011설명서\모형주택\a-type\입면도(정면도).jpg"/>
            <p:cNvPicPr>
              <a:picLocks noChangeAspect="1" noChangeArrowheads="1"/>
            </p:cNvPicPr>
            <p:nvPr/>
          </p:nvPicPr>
          <p:blipFill>
            <a:blip r:embed="rId3" cstate="print"/>
            <a:srcRect l="14190" r="14190" b="16251"/>
            <a:stretch>
              <a:fillRect/>
            </a:stretch>
          </p:blipFill>
          <p:spPr bwMode="auto">
            <a:xfrm>
              <a:off x="4959522" y="692696"/>
              <a:ext cx="3068862" cy="2221155"/>
            </a:xfrm>
            <a:prstGeom prst="rect">
              <a:avLst/>
            </a:prstGeom>
            <a:noFill/>
          </p:spPr>
        </p:pic>
      </p:grpSp>
      <p:grpSp>
        <p:nvGrpSpPr>
          <p:cNvPr id="8" name="그룹 7"/>
          <p:cNvGrpSpPr/>
          <p:nvPr/>
        </p:nvGrpSpPr>
        <p:grpSpPr>
          <a:xfrm>
            <a:off x="1043608" y="3717032"/>
            <a:ext cx="7056784" cy="2160240"/>
            <a:chOff x="1259632" y="3717032"/>
            <a:chExt cx="6455601" cy="1872208"/>
          </a:xfrm>
        </p:grpSpPr>
        <p:pic>
          <p:nvPicPr>
            <p:cNvPr id="1027" name="Picture 3" descr="D:\2011설명서\모형주택\a-type\우측면도.jpg"/>
            <p:cNvPicPr>
              <a:picLocks noChangeAspect="1" noChangeArrowheads="1"/>
            </p:cNvPicPr>
            <p:nvPr/>
          </p:nvPicPr>
          <p:blipFill>
            <a:blip r:embed="rId4" cstate="print"/>
            <a:srcRect l="23143" t="14643" r="23142" b="16251"/>
            <a:stretch>
              <a:fillRect/>
            </a:stretch>
          </p:blipFill>
          <p:spPr bwMode="auto">
            <a:xfrm>
              <a:off x="5364088" y="3717032"/>
              <a:ext cx="2351145" cy="1872208"/>
            </a:xfrm>
            <a:prstGeom prst="rect">
              <a:avLst/>
            </a:prstGeom>
            <a:noFill/>
          </p:spPr>
        </p:pic>
        <p:pic>
          <p:nvPicPr>
            <p:cNvPr id="1029" name="Picture 5" descr="D:\2011설명서\모형주택\a-type\전개도\그림\우측면도2.png"/>
            <p:cNvPicPr>
              <a:picLocks noChangeAspect="1" noChangeArrowheads="1"/>
            </p:cNvPicPr>
            <p:nvPr/>
          </p:nvPicPr>
          <p:blipFill>
            <a:blip r:embed="rId5" cstate="print"/>
            <a:srcRect l="38188" t="29503" r="37400" b="29503"/>
            <a:stretch>
              <a:fillRect/>
            </a:stretch>
          </p:blipFill>
          <p:spPr bwMode="auto">
            <a:xfrm>
              <a:off x="1259632" y="3717032"/>
              <a:ext cx="2325258" cy="1800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259632" y="476672"/>
            <a:ext cx="6840759" cy="2779509"/>
            <a:chOff x="1385647" y="1196752"/>
            <a:chExt cx="5966564" cy="1915413"/>
          </a:xfrm>
        </p:grpSpPr>
        <p:pic>
          <p:nvPicPr>
            <p:cNvPr id="2050" name="Picture 2" descr="D:\2011설명서\모형주택\a-type\전개도\그림\좌측면도2.png"/>
            <p:cNvPicPr>
              <a:picLocks noChangeAspect="1" noChangeArrowheads="1"/>
            </p:cNvPicPr>
            <p:nvPr/>
          </p:nvPicPr>
          <p:blipFill>
            <a:blip r:embed="rId2" cstate="print"/>
            <a:srcRect l="38187" t="29503" r="38188" b="29503"/>
            <a:stretch>
              <a:fillRect/>
            </a:stretch>
          </p:blipFill>
          <p:spPr bwMode="auto">
            <a:xfrm>
              <a:off x="1385647" y="1196753"/>
              <a:ext cx="2394265" cy="1915412"/>
            </a:xfrm>
            <a:prstGeom prst="rect">
              <a:avLst/>
            </a:prstGeom>
            <a:noFill/>
          </p:spPr>
        </p:pic>
        <p:pic>
          <p:nvPicPr>
            <p:cNvPr id="2051" name="Picture 3" descr="D:\2011설명서\모형주택\a-type\좌측면도.jpg"/>
            <p:cNvPicPr>
              <a:picLocks noChangeAspect="1" noChangeArrowheads="1"/>
            </p:cNvPicPr>
            <p:nvPr/>
          </p:nvPicPr>
          <p:blipFill>
            <a:blip r:embed="rId3" cstate="print"/>
            <a:srcRect l="24137" t="8215" r="23143" b="25893"/>
            <a:stretch>
              <a:fillRect/>
            </a:stretch>
          </p:blipFill>
          <p:spPr bwMode="auto">
            <a:xfrm>
              <a:off x="4932040" y="1196752"/>
              <a:ext cx="2420171" cy="1872208"/>
            </a:xfrm>
            <a:prstGeom prst="rect">
              <a:avLst/>
            </a:prstGeom>
            <a:noFill/>
          </p:spPr>
        </p:pic>
      </p:grpSp>
      <p:grpSp>
        <p:nvGrpSpPr>
          <p:cNvPr id="7" name="그룹 6"/>
          <p:cNvGrpSpPr/>
          <p:nvPr/>
        </p:nvGrpSpPr>
        <p:grpSpPr>
          <a:xfrm>
            <a:off x="827584" y="3717032"/>
            <a:ext cx="7776864" cy="2448272"/>
            <a:chOff x="1043608" y="3717032"/>
            <a:chExt cx="7200800" cy="1912848"/>
          </a:xfrm>
        </p:grpSpPr>
        <p:pic>
          <p:nvPicPr>
            <p:cNvPr id="2052" name="Picture 4" descr="D:\2011설명서\모형주택\a-type\전개도\그림\후면도2.png"/>
            <p:cNvPicPr>
              <a:picLocks noChangeAspect="1" noChangeArrowheads="1"/>
            </p:cNvPicPr>
            <p:nvPr/>
          </p:nvPicPr>
          <p:blipFill>
            <a:blip r:embed="rId4" cstate="print"/>
            <a:srcRect l="33463" t="29503" r="33463" b="29503"/>
            <a:stretch>
              <a:fillRect/>
            </a:stretch>
          </p:blipFill>
          <p:spPr bwMode="auto">
            <a:xfrm>
              <a:off x="1043608" y="3717032"/>
              <a:ext cx="3347484" cy="1912848"/>
            </a:xfrm>
            <a:prstGeom prst="rect">
              <a:avLst/>
            </a:prstGeom>
            <a:noFill/>
          </p:spPr>
        </p:pic>
        <p:pic>
          <p:nvPicPr>
            <p:cNvPr id="2053" name="Picture 5" descr="D:\2011설명서\모형주택\a-type\배면도(뒷면).jpg"/>
            <p:cNvPicPr>
              <a:picLocks noChangeAspect="1" noChangeArrowheads="1"/>
            </p:cNvPicPr>
            <p:nvPr/>
          </p:nvPicPr>
          <p:blipFill>
            <a:blip r:embed="rId5" cstate="print"/>
            <a:srcRect l="15185" t="16250" r="15185" b="19465"/>
            <a:stretch>
              <a:fillRect/>
            </a:stretch>
          </p:blipFill>
          <p:spPr bwMode="auto">
            <a:xfrm>
              <a:off x="4932040" y="3717032"/>
              <a:ext cx="3312368" cy="189278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755576" y="1772816"/>
            <a:ext cx="7704856" cy="3024336"/>
            <a:chOff x="1043608" y="2060848"/>
            <a:chExt cx="7056784" cy="2180560"/>
          </a:xfrm>
        </p:grpSpPr>
        <p:pic>
          <p:nvPicPr>
            <p:cNvPr id="3074" name="Picture 2" descr="D:\2011설명서\모형주택\a-type\전개도\그림\13.png"/>
            <p:cNvPicPr>
              <a:picLocks noChangeAspect="1" noChangeArrowheads="1"/>
            </p:cNvPicPr>
            <p:nvPr/>
          </p:nvPicPr>
          <p:blipFill>
            <a:blip r:embed="rId2" cstate="print"/>
            <a:srcRect l="17713" t="10714" r="36613" b="15838"/>
            <a:stretch>
              <a:fillRect/>
            </a:stretch>
          </p:blipFill>
          <p:spPr bwMode="auto">
            <a:xfrm>
              <a:off x="5186580" y="2060848"/>
              <a:ext cx="2913812" cy="2160240"/>
            </a:xfrm>
            <a:prstGeom prst="rect">
              <a:avLst/>
            </a:prstGeom>
            <a:noFill/>
          </p:spPr>
        </p:pic>
        <p:pic>
          <p:nvPicPr>
            <p:cNvPr id="3075" name="Picture 3" descr="D:\2011설명서\모형주택\a-type\전개도\그림\평면도.png"/>
            <p:cNvPicPr>
              <a:picLocks noChangeAspect="1" noChangeArrowheads="1"/>
            </p:cNvPicPr>
            <p:nvPr/>
          </p:nvPicPr>
          <p:blipFill>
            <a:blip r:embed="rId3" cstate="print"/>
            <a:srcRect l="33463" t="22671" r="33463" b="24379"/>
            <a:stretch>
              <a:fillRect/>
            </a:stretch>
          </p:blipFill>
          <p:spPr bwMode="auto">
            <a:xfrm>
              <a:off x="1043608" y="2062309"/>
              <a:ext cx="2952328" cy="217909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2011설명서\모형주택\a-type\전개도\그림\투시도.png"/>
          <p:cNvPicPr>
            <a:picLocks noChangeAspect="1" noChangeArrowheads="1"/>
          </p:cNvPicPr>
          <p:nvPr/>
        </p:nvPicPr>
        <p:blipFill>
          <a:blip r:embed="rId2" cstate="print"/>
          <a:srcRect l="8263" t="7298" r="27163" b="15838"/>
          <a:stretch>
            <a:fillRect/>
          </a:stretch>
        </p:blipFill>
        <p:spPr bwMode="auto">
          <a:xfrm>
            <a:off x="827584" y="1484784"/>
            <a:ext cx="7517634" cy="412553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55892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</a:rPr>
              <a:t>X</a:t>
            </a:r>
            <a:r>
              <a:rPr lang="ko-KR" altLang="en-US" dirty="0" smtClean="0">
                <a:solidFill>
                  <a:srgbClr val="FF0000"/>
                </a:solidFill>
              </a:rPr>
              <a:t>선 투시도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011설명서\모형주택\a-type\전개도\그림\자동차와함께.png"/>
          <p:cNvPicPr>
            <a:picLocks noChangeAspect="1" noChangeArrowheads="1"/>
          </p:cNvPicPr>
          <p:nvPr/>
        </p:nvPicPr>
        <p:blipFill>
          <a:blip r:embed="rId2" cstate="print"/>
          <a:srcRect l="17713" r="22438" b="12422"/>
          <a:stretch>
            <a:fillRect/>
          </a:stretch>
        </p:blipFill>
        <p:spPr bwMode="auto">
          <a:xfrm>
            <a:off x="295921" y="476673"/>
            <a:ext cx="8236519" cy="5556670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611560" y="476672"/>
            <a:ext cx="1997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10.</a:t>
            </a: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완성품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395536" y="260648"/>
            <a:ext cx="8229600" cy="64807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ko-KR" altLang="en-US" sz="3200" dirty="0">
                <a:latin typeface="+mj-lt"/>
                <a:ea typeface="+mj-ea"/>
                <a:cs typeface="+mj-cs"/>
              </a:rPr>
              <a:t>  </a:t>
            </a:r>
            <a:r>
              <a:rPr kumimoji="0" lang="en-US" altLang="ko-K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9. </a:t>
            </a:r>
            <a:r>
              <a:rPr kumimoji="0" lang="ko-KR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참고 및 주의사항</a:t>
            </a:r>
            <a:endParaRPr kumimoji="0" lang="ko-KR" altLang="en-US" sz="3200" dirty="0">
              <a:ln w="18000">
                <a:solidFill>
                  <a:schemeClr val="accent1"/>
                </a:solidFill>
                <a:prstDash val="solid"/>
                <a:miter lim="800000"/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23" name="직사각형 2"/>
          <p:cNvSpPr>
            <a:spLocks noChangeArrowheads="1"/>
          </p:cNvSpPr>
          <p:nvPr/>
        </p:nvSpPr>
        <p:spPr bwMode="auto">
          <a:xfrm>
            <a:off x="827088" y="1630363"/>
            <a:ext cx="7632700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Bef>
                <a:spcPct val="20000"/>
              </a:spcBef>
              <a:buFontTx/>
              <a:buAutoNum type="arabicParenR"/>
            </a:pPr>
            <a:r>
              <a:rPr kumimoji="0" lang="ko-KR" altLang="en-US" dirty="0" smtClean="0">
                <a:latin typeface="Verdana" pitchFamily="34" charset="0"/>
              </a:rPr>
              <a:t>반드시 </a:t>
            </a:r>
            <a:r>
              <a:rPr kumimoji="0" lang="ko-KR" altLang="en-US" dirty="0">
                <a:latin typeface="Verdana" pitchFamily="34" charset="0"/>
              </a:rPr>
              <a:t>밑판에 평면도</a:t>
            </a:r>
            <a:r>
              <a:rPr kumimoji="0" lang="en-US" altLang="ko-KR" dirty="0">
                <a:latin typeface="Verdana" pitchFamily="34" charset="0"/>
              </a:rPr>
              <a:t>(</a:t>
            </a:r>
            <a:r>
              <a:rPr kumimoji="0" lang="ko-KR" altLang="en-US" dirty="0">
                <a:latin typeface="Verdana" pitchFamily="34" charset="0"/>
              </a:rPr>
              <a:t>외벽</a:t>
            </a:r>
            <a:r>
              <a:rPr kumimoji="0" lang="en-US" altLang="ko-KR" dirty="0">
                <a:latin typeface="Verdana" pitchFamily="34" charset="0"/>
              </a:rPr>
              <a:t>, </a:t>
            </a:r>
            <a:r>
              <a:rPr kumimoji="0" lang="ko-KR" altLang="en-US" dirty="0">
                <a:latin typeface="Verdana" pitchFamily="34" charset="0"/>
              </a:rPr>
              <a:t>내벽</a:t>
            </a:r>
            <a:r>
              <a:rPr kumimoji="0" lang="en-US" altLang="ko-KR" dirty="0">
                <a:latin typeface="Verdana" pitchFamily="34" charset="0"/>
              </a:rPr>
              <a:t>)</a:t>
            </a:r>
            <a:r>
              <a:rPr kumimoji="0" lang="ko-KR" altLang="en-US" dirty="0">
                <a:latin typeface="Verdana" pitchFamily="34" charset="0"/>
              </a:rPr>
              <a:t>를 연필로 그린 후 조립을 한다</a:t>
            </a:r>
            <a:r>
              <a:rPr kumimoji="0" lang="en-US" altLang="ko-KR" dirty="0">
                <a:latin typeface="Verdana" pitchFamily="34" charset="0"/>
              </a:rPr>
              <a:t>.</a:t>
            </a:r>
          </a:p>
          <a:p>
            <a:pPr marL="514350" indent="-514350">
              <a:spcBef>
                <a:spcPct val="20000"/>
              </a:spcBef>
              <a:buFontTx/>
              <a:buAutoNum type="arabicParenR"/>
            </a:pPr>
            <a:r>
              <a:rPr kumimoji="0" lang="ko-KR" altLang="en-US" dirty="0">
                <a:latin typeface="Verdana" pitchFamily="34" charset="0"/>
              </a:rPr>
              <a:t>건축물</a:t>
            </a:r>
            <a:r>
              <a:rPr kumimoji="0" lang="en-US" altLang="ko-KR" dirty="0">
                <a:latin typeface="Verdana" pitchFamily="34" charset="0"/>
              </a:rPr>
              <a:t>(</a:t>
            </a:r>
            <a:r>
              <a:rPr kumimoji="0" lang="ko-KR" altLang="en-US" dirty="0">
                <a:latin typeface="Verdana" pitchFamily="34" charset="0"/>
              </a:rPr>
              <a:t>외벽</a:t>
            </a:r>
            <a:r>
              <a:rPr kumimoji="0" lang="en-US" altLang="ko-KR" dirty="0">
                <a:latin typeface="Verdana" pitchFamily="34" charset="0"/>
              </a:rPr>
              <a:t>, </a:t>
            </a:r>
            <a:r>
              <a:rPr kumimoji="0" lang="ko-KR" altLang="en-US" dirty="0">
                <a:latin typeface="Verdana" pitchFamily="34" charset="0"/>
              </a:rPr>
              <a:t>내벽</a:t>
            </a:r>
            <a:r>
              <a:rPr kumimoji="0" lang="en-US" altLang="ko-KR" dirty="0">
                <a:latin typeface="Verdana" pitchFamily="34" charset="0"/>
              </a:rPr>
              <a:t>)</a:t>
            </a:r>
            <a:r>
              <a:rPr kumimoji="0" lang="ko-KR" altLang="en-US" dirty="0">
                <a:latin typeface="Verdana" pitchFamily="34" charset="0"/>
              </a:rPr>
              <a:t>을 조립할 때</a:t>
            </a:r>
            <a:r>
              <a:rPr kumimoji="0" lang="en-US" altLang="ko-KR" dirty="0">
                <a:latin typeface="Verdana" pitchFamily="34" charset="0"/>
              </a:rPr>
              <a:t>, </a:t>
            </a:r>
            <a:r>
              <a:rPr kumimoji="0" lang="ko-KR" altLang="en-US" dirty="0">
                <a:latin typeface="Verdana" pitchFamily="34" charset="0"/>
              </a:rPr>
              <a:t>종이의 두께를 고려해서 조립한다</a:t>
            </a:r>
            <a:r>
              <a:rPr kumimoji="0" lang="en-US" altLang="ko-KR" dirty="0">
                <a:latin typeface="Verdana" pitchFamily="34" charset="0"/>
              </a:rPr>
              <a:t>.</a:t>
            </a:r>
            <a:br>
              <a:rPr kumimoji="0" lang="en-US" altLang="ko-KR" dirty="0">
                <a:latin typeface="Verdana" pitchFamily="34" charset="0"/>
              </a:rPr>
            </a:br>
            <a:r>
              <a:rPr kumimoji="0" lang="en-US" altLang="ko-KR" dirty="0">
                <a:latin typeface="Verdana" pitchFamily="34" charset="0"/>
              </a:rPr>
              <a:t>(</a:t>
            </a:r>
            <a:r>
              <a:rPr kumimoji="0" lang="ko-KR" altLang="en-US" dirty="0">
                <a:latin typeface="Verdana" pitchFamily="34" charset="0"/>
              </a:rPr>
              <a:t>틈이 벌어질 수 있음</a:t>
            </a:r>
            <a:r>
              <a:rPr kumimoji="0" lang="en-US" altLang="ko-KR" dirty="0">
                <a:latin typeface="Verdana" pitchFamily="34" charset="0"/>
              </a:rPr>
              <a:t>)</a:t>
            </a:r>
          </a:p>
          <a:p>
            <a:pPr marL="514350" indent="-514350">
              <a:spcBef>
                <a:spcPct val="20000"/>
              </a:spcBef>
              <a:buFontTx/>
              <a:buAutoNum type="arabicParenR"/>
            </a:pPr>
            <a:r>
              <a:rPr kumimoji="0" lang="ko-KR" altLang="en-US" dirty="0" smtClean="0">
                <a:latin typeface="Verdana" pitchFamily="34" charset="0"/>
              </a:rPr>
              <a:t>칼을 </a:t>
            </a:r>
            <a:r>
              <a:rPr kumimoji="0" lang="ko-KR" altLang="en-US" dirty="0">
                <a:latin typeface="Verdana" pitchFamily="34" charset="0"/>
              </a:rPr>
              <a:t>사용할 때는 안전사고에 주의한다</a:t>
            </a:r>
            <a:r>
              <a:rPr kumimoji="0" lang="en-US" altLang="ko-KR" dirty="0">
                <a:latin typeface="Verdana" pitchFamily="34" charset="0"/>
              </a:rPr>
              <a:t>.</a:t>
            </a:r>
          </a:p>
          <a:p>
            <a:pPr marL="514350" indent="-514350">
              <a:spcBef>
                <a:spcPct val="20000"/>
              </a:spcBef>
              <a:buFontTx/>
              <a:buAutoNum type="arabicParenR"/>
            </a:pPr>
            <a:r>
              <a:rPr kumimoji="0" lang="ko-KR" altLang="en-US" dirty="0">
                <a:latin typeface="Verdana" pitchFamily="34" charset="0"/>
              </a:rPr>
              <a:t>접착제는 별도의 바닥에 약간 덜어놓고 적당히 묻혀 부품을 붙이고</a:t>
            </a:r>
            <a:r>
              <a:rPr kumimoji="0" lang="en-US" altLang="ko-KR" dirty="0">
                <a:latin typeface="Verdana" pitchFamily="34" charset="0"/>
              </a:rPr>
              <a:t>, </a:t>
            </a:r>
            <a:r>
              <a:rPr kumimoji="0" lang="ko-KR" altLang="en-US" dirty="0">
                <a:latin typeface="Verdana" pitchFamily="34" charset="0"/>
              </a:rPr>
              <a:t>절대로 흡입하지 않는다</a:t>
            </a:r>
            <a:r>
              <a:rPr kumimoji="0" lang="en-US" altLang="ko-KR" dirty="0">
                <a:latin typeface="Verdana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395536" y="260648"/>
            <a:ext cx="8229600" cy="64807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ko-KR" altLang="en-US" sz="3200" dirty="0">
                <a:latin typeface="+mj-lt"/>
                <a:ea typeface="+mj-ea"/>
                <a:cs typeface="+mj-cs"/>
              </a:rPr>
              <a:t>  </a:t>
            </a:r>
            <a:r>
              <a:rPr kumimoji="0" lang="en-US" altLang="ko-K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10. </a:t>
            </a:r>
            <a:r>
              <a:rPr kumimoji="0" lang="ko-KR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자기평가표</a:t>
            </a:r>
            <a:endParaRPr kumimoji="0" lang="ko-KR" altLang="en-US" sz="3200" dirty="0">
              <a:ln w="18000">
                <a:solidFill>
                  <a:schemeClr val="accent1"/>
                </a:solidFill>
                <a:prstDash val="solid"/>
                <a:miter lim="800000"/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827088" y="1125538"/>
          <a:ext cx="7560842" cy="3045980"/>
        </p:xfrm>
        <a:graphic>
          <a:graphicData uri="http://schemas.openxmlformats.org/drawingml/2006/table">
            <a:tbl>
              <a:tblPr/>
              <a:tblGrid>
                <a:gridCol w="721558"/>
                <a:gridCol w="3903794"/>
                <a:gridCol w="587098"/>
                <a:gridCol w="587098"/>
                <a:gridCol w="587098"/>
                <a:gridCol w="587098"/>
                <a:gridCol w="587098"/>
              </a:tblGrid>
              <a:tr h="29688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한컴돋움"/>
                        </a:rPr>
                        <a:t>항 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한컴돋움"/>
                        </a:rPr>
                        <a:t>평 가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한컴돋움"/>
                        </a:rPr>
                        <a:t>내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한컴돋움"/>
                        </a:rPr>
                        <a:t>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한컴돋움"/>
                        </a:rPr>
                        <a:t>배 점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68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한컴돋움"/>
                          <a:ea typeface="한컴돋움"/>
                        </a:rPr>
                        <a:t>A(5)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바탕"/>
                        </a:rPr>
                        <a:t>B(4)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바탕"/>
                        </a:rPr>
                        <a:t>C(3)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바탕"/>
                        </a:rPr>
                        <a:t>D(2)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바탕"/>
                        </a:rPr>
                        <a:t>E(1)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준비물은 빠짐없이 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갖춰저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있는가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?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치수 및 틈새가 정확히 이루어 졌는가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?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정해진 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시간내에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완성되었는가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?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안전 사고에 주의하였는가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?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정리정돈을 잘 하였는가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?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0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한컴돋움"/>
                        </a:rPr>
                        <a:t>총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한컴돋움"/>
                        </a:rPr>
                        <a:t>점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한컴돋움"/>
                        </a:rPr>
                        <a:t>(               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85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2011설명서\모형주택\a-type\전개도\2.png"/>
          <p:cNvPicPr>
            <a:picLocks noChangeAspect="1" noChangeArrowheads="1"/>
          </p:cNvPicPr>
          <p:nvPr/>
        </p:nvPicPr>
        <p:blipFill>
          <a:blip r:embed="rId2" cstate="print"/>
          <a:srcRect l="24013" t="10714" r="23225" b="10714"/>
          <a:stretch>
            <a:fillRect/>
          </a:stretch>
        </p:blipFill>
        <p:spPr bwMode="auto">
          <a:xfrm>
            <a:off x="1226757" y="1327870"/>
            <a:ext cx="6731184" cy="462141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611560" y="476672"/>
            <a:ext cx="2847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</a:t>
            </a: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부품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1(</a:t>
            </a: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밑판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ko-KR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476672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부품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2(</a:t>
            </a: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외벽 및 내벽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ko-KR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D:\2011설명서\모형주택\a-type\전개도\4.png"/>
          <p:cNvPicPr>
            <a:picLocks noChangeAspect="1" noChangeArrowheads="1"/>
          </p:cNvPicPr>
          <p:nvPr/>
        </p:nvPicPr>
        <p:blipFill>
          <a:blip r:embed="rId2" cstate="print"/>
          <a:srcRect l="20075" t="11598" r="22438" b="3653"/>
          <a:stretch>
            <a:fillRect/>
          </a:stretch>
        </p:blipFill>
        <p:spPr bwMode="auto">
          <a:xfrm>
            <a:off x="1177160" y="1412776"/>
            <a:ext cx="6635200" cy="4653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011설명서\모형주택\a-type\전개도\3.png"/>
          <p:cNvPicPr>
            <a:picLocks noChangeAspect="1" noChangeArrowheads="1"/>
          </p:cNvPicPr>
          <p:nvPr/>
        </p:nvPicPr>
        <p:blipFill>
          <a:blip r:embed="rId2" cstate="print"/>
          <a:srcRect l="27163" t="10274" r="21650" b="13584"/>
          <a:stretch>
            <a:fillRect/>
          </a:stretch>
        </p:blipFill>
        <p:spPr bwMode="auto">
          <a:xfrm>
            <a:off x="1259631" y="1392835"/>
            <a:ext cx="6641955" cy="4700461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611560" y="476672"/>
            <a:ext cx="4950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부품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3(</a:t>
            </a: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외벽 및 내벽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지붕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ko-KR" alt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11560" y="476672"/>
            <a:ext cx="2358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부품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4(</a:t>
            </a: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기와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ko-KR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D:\2011설명서\모형주택\a-type\전개도\5.png"/>
          <p:cNvPicPr>
            <a:picLocks noChangeAspect="1" noChangeArrowheads="1"/>
          </p:cNvPicPr>
          <p:nvPr/>
        </p:nvPicPr>
        <p:blipFill>
          <a:blip r:embed="rId2" cstate="print"/>
          <a:srcRect l="19288" t="8618" r="22438" b="5308"/>
          <a:stretch>
            <a:fillRect/>
          </a:stretch>
        </p:blipFill>
        <p:spPr bwMode="auto">
          <a:xfrm>
            <a:off x="1242530" y="1412776"/>
            <a:ext cx="6650630" cy="4673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11560" y="476672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부품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3(</a:t>
            </a: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기와 및 지붕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ko-KR" alt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D:\2011설명서\모형주택\a-type\전개도\6.png"/>
          <p:cNvPicPr>
            <a:picLocks noChangeAspect="1" noChangeArrowheads="1"/>
          </p:cNvPicPr>
          <p:nvPr/>
        </p:nvPicPr>
        <p:blipFill>
          <a:blip r:embed="rId2" cstate="print"/>
          <a:srcRect l="17713" t="5308" r="24013" b="8618"/>
          <a:stretch>
            <a:fillRect/>
          </a:stretch>
        </p:blipFill>
        <p:spPr bwMode="auto">
          <a:xfrm>
            <a:off x="1215671" y="1349560"/>
            <a:ext cx="6648229" cy="4671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011설명서\모형주택\a-type\전개도\1.png"/>
          <p:cNvPicPr>
            <a:picLocks noChangeAspect="1" noChangeArrowheads="1"/>
          </p:cNvPicPr>
          <p:nvPr/>
        </p:nvPicPr>
        <p:blipFill>
          <a:blip r:embed="rId2" cstate="print"/>
          <a:srcRect l="20863" t="15240" r="29525" b="8618"/>
          <a:stretch>
            <a:fillRect/>
          </a:stretch>
        </p:blipFill>
        <p:spPr bwMode="auto">
          <a:xfrm>
            <a:off x="1038912" y="1052736"/>
            <a:ext cx="7421520" cy="5418888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611560" y="476672"/>
            <a:ext cx="2465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</a:t>
            </a: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도면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밑판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ko-KR" alt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467544" y="1052736"/>
            <a:ext cx="8208912" cy="5699677"/>
            <a:chOff x="385376" y="908720"/>
            <a:chExt cx="8424936" cy="5843693"/>
          </a:xfrm>
        </p:grpSpPr>
        <p:sp>
          <p:nvSpPr>
            <p:cNvPr id="13" name="직사각형 12"/>
            <p:cNvSpPr/>
            <p:nvPr/>
          </p:nvSpPr>
          <p:spPr>
            <a:xfrm>
              <a:off x="385376" y="908720"/>
              <a:ext cx="4032448" cy="2880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5376" y="90872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solidFill>
                    <a:srgbClr val="FF0000"/>
                  </a:solidFill>
                </a:rPr>
                <a:t>입면도</a:t>
              </a:r>
              <a:r>
                <a:rPr lang="en-US" altLang="ko-KR" dirty="0" smtClean="0">
                  <a:solidFill>
                    <a:srgbClr val="FF0000"/>
                  </a:solidFill>
                </a:rPr>
                <a:t>(</a:t>
              </a:r>
              <a:r>
                <a:rPr lang="ko-KR" altLang="en-US" dirty="0" smtClean="0">
                  <a:solidFill>
                    <a:srgbClr val="FF0000"/>
                  </a:solidFill>
                </a:rPr>
                <a:t>정면</a:t>
              </a:r>
              <a:r>
                <a:rPr lang="en-US" altLang="ko-KR" dirty="0" smtClean="0">
                  <a:solidFill>
                    <a:srgbClr val="FF0000"/>
                  </a:solidFill>
                </a:rPr>
                <a:t>)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4777864" y="908720"/>
              <a:ext cx="4032448" cy="2880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70152" y="90872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solidFill>
                    <a:srgbClr val="FF0000"/>
                  </a:solidFill>
                </a:rPr>
                <a:t>배면도</a:t>
              </a:r>
              <a:r>
                <a:rPr lang="en-US" altLang="ko-KR" dirty="0" smtClean="0">
                  <a:solidFill>
                    <a:srgbClr val="FF0000"/>
                  </a:solidFill>
                </a:rPr>
                <a:t>(</a:t>
              </a:r>
              <a:r>
                <a:rPr lang="ko-KR" altLang="en-US" dirty="0" smtClean="0">
                  <a:solidFill>
                    <a:srgbClr val="FF0000"/>
                  </a:solidFill>
                </a:rPr>
                <a:t>뒷면</a:t>
              </a:r>
              <a:r>
                <a:rPr lang="en-US" altLang="ko-KR" dirty="0" smtClean="0">
                  <a:solidFill>
                    <a:srgbClr val="FF0000"/>
                  </a:solidFill>
                </a:rPr>
                <a:t>)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85376" y="3861048"/>
              <a:ext cx="4032448" cy="2880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4777864" y="3872093"/>
              <a:ext cx="4032448" cy="2880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050" name="Picture 2" descr="D:\2011설명서\모형주택\a-type\입면도(정면도).jpg"/>
            <p:cNvPicPr>
              <a:picLocks noChangeAspect="1" noChangeArrowheads="1"/>
            </p:cNvPicPr>
            <p:nvPr/>
          </p:nvPicPr>
          <p:blipFill>
            <a:blip r:embed="rId2" cstate="print"/>
            <a:srcRect l="13926" t="16071" r="13459" b="16430"/>
            <a:stretch>
              <a:fillRect/>
            </a:stretch>
          </p:blipFill>
          <p:spPr bwMode="auto">
            <a:xfrm>
              <a:off x="431007" y="1340768"/>
              <a:ext cx="3941581" cy="2267759"/>
            </a:xfrm>
            <a:prstGeom prst="rect">
              <a:avLst/>
            </a:prstGeom>
            <a:noFill/>
          </p:spPr>
        </p:pic>
        <p:pic>
          <p:nvPicPr>
            <p:cNvPr id="2051" name="Picture 3" descr="D:\2011설명서\모형주택\a-type\배면도(뒷면).jpg"/>
            <p:cNvPicPr>
              <a:picLocks noChangeAspect="1" noChangeArrowheads="1"/>
            </p:cNvPicPr>
            <p:nvPr/>
          </p:nvPicPr>
          <p:blipFill>
            <a:blip r:embed="rId3" cstate="print"/>
            <a:srcRect l="16179" t="16250" r="15185" b="19465"/>
            <a:stretch>
              <a:fillRect/>
            </a:stretch>
          </p:blipFill>
          <p:spPr bwMode="auto">
            <a:xfrm>
              <a:off x="4814704" y="1340768"/>
              <a:ext cx="3967077" cy="2299755"/>
            </a:xfrm>
            <a:prstGeom prst="rect">
              <a:avLst/>
            </a:prstGeom>
            <a:noFill/>
          </p:spPr>
        </p:pic>
        <p:pic>
          <p:nvPicPr>
            <p:cNvPr id="2052" name="Picture 4" descr="D:\2011설명서\모형주택\a-type\좌측면도.jpg"/>
            <p:cNvPicPr>
              <a:picLocks noChangeAspect="1" noChangeArrowheads="1"/>
            </p:cNvPicPr>
            <p:nvPr/>
          </p:nvPicPr>
          <p:blipFill>
            <a:blip r:embed="rId4" cstate="print"/>
            <a:srcRect l="24137" t="8215" r="23142" b="24286"/>
            <a:stretch>
              <a:fillRect/>
            </a:stretch>
          </p:blipFill>
          <p:spPr bwMode="auto">
            <a:xfrm>
              <a:off x="961440" y="4149080"/>
              <a:ext cx="2880320" cy="2282518"/>
            </a:xfrm>
            <a:prstGeom prst="rect">
              <a:avLst/>
            </a:prstGeom>
            <a:noFill/>
          </p:spPr>
        </p:pic>
        <p:pic>
          <p:nvPicPr>
            <p:cNvPr id="2053" name="Picture 5" descr="D:\2011설명서\모형주택\a-type\우측면도.jpg"/>
            <p:cNvPicPr>
              <a:picLocks noChangeAspect="1" noChangeArrowheads="1"/>
            </p:cNvPicPr>
            <p:nvPr/>
          </p:nvPicPr>
          <p:blipFill>
            <a:blip r:embed="rId5" cstate="print"/>
            <a:srcRect l="24137" t="16250" r="23142" b="16251"/>
            <a:stretch>
              <a:fillRect/>
            </a:stretch>
          </p:blipFill>
          <p:spPr bwMode="auto">
            <a:xfrm>
              <a:off x="5425936" y="4149080"/>
              <a:ext cx="2952328" cy="2339581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777864" y="386104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solidFill>
                    <a:srgbClr val="FF0000"/>
                  </a:solidFill>
                </a:rPr>
                <a:t>우측면도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5376" y="386104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solidFill>
                    <a:srgbClr val="FF0000"/>
                  </a:solidFill>
                </a:rPr>
                <a:t>좌측면도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611560" y="476672"/>
            <a:ext cx="1760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6.</a:t>
            </a: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조립도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404</Words>
  <Application>Microsoft Office PowerPoint</Application>
  <PresentationFormat>화면 슬라이드 쇼(4:3)</PresentationFormat>
  <Paragraphs>122</Paragraphs>
  <Slides>28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Office 테마</vt:lpstr>
      <vt:lpstr>주택 만들기 (A형)</vt:lpstr>
      <vt:lpstr>1. 실습명 : 주택모형(A형)만들기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user-77</dc:creator>
  <cp:lastModifiedBy>Windows 사용자</cp:lastModifiedBy>
  <cp:revision>158</cp:revision>
  <dcterms:created xsi:type="dcterms:W3CDTF">2012-10-08T08:56:29Z</dcterms:created>
  <dcterms:modified xsi:type="dcterms:W3CDTF">2019-01-25T01:43:23Z</dcterms:modified>
</cp:coreProperties>
</file>