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78" r:id="rId3"/>
    <p:sldId id="261" r:id="rId4"/>
    <p:sldId id="277" r:id="rId5"/>
    <p:sldId id="263" r:id="rId6"/>
    <p:sldId id="264" r:id="rId7"/>
    <p:sldId id="265" r:id="rId8"/>
    <p:sldId id="262" r:id="rId9"/>
    <p:sldId id="266" r:id="rId10"/>
    <p:sldId id="267" r:id="rId11"/>
    <p:sldId id="281" r:id="rId12"/>
    <p:sldId id="286" r:id="rId13"/>
    <p:sldId id="294" r:id="rId14"/>
    <p:sldId id="288" r:id="rId15"/>
    <p:sldId id="268" r:id="rId16"/>
    <p:sldId id="270" r:id="rId17"/>
    <p:sldId id="282" r:id="rId18"/>
    <p:sldId id="271" r:id="rId19"/>
    <p:sldId id="296" r:id="rId20"/>
    <p:sldId id="283" r:id="rId21"/>
    <p:sldId id="272" r:id="rId22"/>
    <p:sldId id="284" r:id="rId23"/>
    <p:sldId id="273" r:id="rId24"/>
    <p:sldId id="274" r:id="rId25"/>
    <p:sldId id="293" r:id="rId26"/>
    <p:sldId id="276" r:id="rId27"/>
    <p:sldId id="292" r:id="rId28"/>
    <p:sldId id="279" r:id="rId29"/>
    <p:sldId id="275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4CE36-B1E5-44A5-AAAA-83B32F3357C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9C0B4-8D48-4008-902A-A6475E9479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90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47A72-DDB3-4ED1-894C-B12A2CADBFAC}" type="slidenum">
              <a:rPr lang="ko-KR" altLang="en-US" smtClean="0">
                <a:latin typeface="굴림" charset="-127"/>
                <a:ea typeface="굴림" charset="-127"/>
              </a:rPr>
              <a:pPr/>
              <a:t>5</a:t>
            </a:fld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47A72-DDB3-4ED1-894C-B12A2CADBFAC}" type="slidenum">
              <a:rPr lang="ko-KR" altLang="en-US" smtClean="0">
                <a:latin typeface="굴림" charset="-127"/>
                <a:ea typeface="굴림" charset="-127"/>
              </a:rPr>
              <a:pPr/>
              <a:t>6</a:t>
            </a:fld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9C0B4-8D48-4008-902A-A6475E94799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B32D-E703-446E-BB4A-9F7E3DF736BE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628C-3327-4DF2-AB54-69632EA088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B32D-E703-446E-BB4A-9F7E3DF736BE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628C-3327-4DF2-AB54-69632EA088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B32D-E703-446E-BB4A-9F7E3DF736BE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628C-3327-4DF2-AB54-69632EA088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B32D-E703-446E-BB4A-9F7E3DF736BE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628C-3327-4DF2-AB54-69632EA088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B32D-E703-446E-BB4A-9F7E3DF736BE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628C-3327-4DF2-AB54-69632EA088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B32D-E703-446E-BB4A-9F7E3DF736BE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628C-3327-4DF2-AB54-69632EA088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B32D-E703-446E-BB4A-9F7E3DF736BE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628C-3327-4DF2-AB54-69632EA088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B32D-E703-446E-BB4A-9F7E3DF736BE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628C-3327-4DF2-AB54-69632EA088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B32D-E703-446E-BB4A-9F7E3DF736BE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628C-3327-4DF2-AB54-69632EA088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B32D-E703-446E-BB4A-9F7E3DF736BE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628C-3327-4DF2-AB54-69632EA088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B32D-E703-446E-BB4A-9F7E3DF736BE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628C-3327-4DF2-AB54-69632EA088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CB32D-E703-446E-BB4A-9F7E3DF736BE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2628C-3327-4DF2-AB54-69632EA088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salon.com/2011/07/the_quest_to_build_the_perfect_lie_detecto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-77\Documents\신모델구상\금속탐지기\전체\거짓말탐지기사용.jpg"/>
          <p:cNvPicPr>
            <a:picLocks noChangeAspect="1" noChangeArrowheads="1"/>
          </p:cNvPicPr>
          <p:nvPr/>
        </p:nvPicPr>
        <p:blipFill>
          <a:blip r:embed="rId2" cstate="print"/>
          <a:srcRect l="26375" t="11381" r="42125" b="14739"/>
          <a:stretch>
            <a:fillRect/>
          </a:stretch>
        </p:blipFill>
        <p:spPr bwMode="auto">
          <a:xfrm>
            <a:off x="3059832" y="1"/>
            <a:ext cx="3510042" cy="3861047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거짓말 탐지기 만들기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ko-KR" altLang="en-US" dirty="0" smtClean="0"/>
              <a:t>러브 미터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15616" y="5085184"/>
            <a:ext cx="6584776" cy="5509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o-KR" altLang="en-US" sz="2800" smtClean="0">
                <a:solidFill>
                  <a:schemeClr val="tx1"/>
                </a:solidFill>
              </a:rPr>
              <a:t>원교재사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The quest to build the perfect lie detector">
            <a:hlinkClick r:id="rId3" tooltip="The quest to build the perfect lie detector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3203848" cy="2138221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0"/>
            <a:ext cx="2267744" cy="21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2915816" y="5949280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Catch you if you lie </a:t>
            </a:r>
            <a:endParaRPr lang="en-US" altLang="ko-KR" dirty="0" smtClean="0"/>
          </a:p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거짓말 탐지기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71287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회로기판</a:t>
            </a:r>
            <a:r>
              <a:rPr lang="en-US" altLang="ko-KR" sz="2800" dirty="0" smtClean="0"/>
              <a:t>(PCB) </a:t>
            </a:r>
            <a:r>
              <a:rPr lang="ko-KR" altLang="en-US" sz="2800" dirty="0" smtClean="0"/>
              <a:t>부품 조립하기</a:t>
            </a:r>
            <a:r>
              <a:rPr lang="en-US" altLang="ko-KR" sz="2800" dirty="0" smtClean="0"/>
              <a:t> (</a:t>
            </a:r>
            <a:r>
              <a:rPr lang="ko-KR" altLang="en-US" sz="2800" dirty="0" err="1" smtClean="0"/>
              <a:t>콘넥터</a:t>
            </a:r>
            <a:r>
              <a:rPr lang="ko-KR" altLang="en-US" sz="2800" dirty="0" smtClean="0"/>
              <a:t> 타입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grpSp>
        <p:nvGrpSpPr>
          <p:cNvPr id="14" name="그룹 13"/>
          <p:cNvGrpSpPr/>
          <p:nvPr/>
        </p:nvGrpSpPr>
        <p:grpSpPr>
          <a:xfrm>
            <a:off x="4716016" y="2170028"/>
            <a:ext cx="4151262" cy="2597532"/>
            <a:chOff x="4716016" y="2170028"/>
            <a:chExt cx="4151262" cy="2597532"/>
          </a:xfrm>
        </p:grpSpPr>
        <p:grpSp>
          <p:nvGrpSpPr>
            <p:cNvPr id="10" name="그룹 9"/>
            <p:cNvGrpSpPr/>
            <p:nvPr/>
          </p:nvGrpSpPr>
          <p:grpSpPr>
            <a:xfrm>
              <a:off x="4716016" y="2170028"/>
              <a:ext cx="4151262" cy="2597532"/>
              <a:chOff x="4716016" y="2170028"/>
              <a:chExt cx="4151262" cy="2597532"/>
            </a:xfrm>
          </p:grpSpPr>
          <p:pic>
            <p:nvPicPr>
              <p:cNvPr id="20483" name="Picture 3" descr="C:\Users\user-77\Documents\신모델구상\금속탐지기\PCB조립\8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4800" t="25301" r="17713" b="25301"/>
              <a:stretch>
                <a:fillRect/>
              </a:stretch>
            </p:blipFill>
            <p:spPr bwMode="auto">
              <a:xfrm>
                <a:off x="4716016" y="2492896"/>
                <a:ext cx="4151262" cy="2274664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04048" y="2170028"/>
                <a:ext cx="33123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err="1" smtClean="0">
                    <a:solidFill>
                      <a:srgbClr val="FF0000"/>
                    </a:solidFill>
                  </a:rPr>
                  <a:t>npn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트랜지스터 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1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개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(9013)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를  조립한다</a:t>
                </a:r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오른쪽 화살표 7"/>
              <p:cNvSpPr/>
              <p:nvPr/>
            </p:nvSpPr>
            <p:spPr>
              <a:xfrm rot="10800000">
                <a:off x="6915506" y="2643734"/>
                <a:ext cx="216024" cy="7200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 </a:t>
                </a:r>
                <a:endParaRPr lang="ko-KR" altLang="en-US" dirty="0"/>
              </a:p>
            </p:txBody>
          </p:sp>
        </p:grpSp>
        <p:sp>
          <p:nvSpPr>
            <p:cNvPr id="11" name="모서리가 둥근 직사각형 10"/>
            <p:cNvSpPr/>
            <p:nvPr/>
          </p:nvSpPr>
          <p:spPr>
            <a:xfrm>
              <a:off x="6948264" y="3068960"/>
              <a:ext cx="360040" cy="288032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67544" y="2132856"/>
            <a:ext cx="3990297" cy="2664296"/>
            <a:chOff x="467544" y="2132856"/>
            <a:chExt cx="3990297" cy="2664296"/>
          </a:xfrm>
        </p:grpSpPr>
        <p:grpSp>
          <p:nvGrpSpPr>
            <p:cNvPr id="9" name="그룹 8"/>
            <p:cNvGrpSpPr/>
            <p:nvPr/>
          </p:nvGrpSpPr>
          <p:grpSpPr>
            <a:xfrm>
              <a:off x="467544" y="2132856"/>
              <a:ext cx="3990297" cy="2664296"/>
              <a:chOff x="467544" y="2132856"/>
              <a:chExt cx="3990297" cy="2664296"/>
            </a:xfrm>
          </p:grpSpPr>
          <p:pic>
            <p:nvPicPr>
              <p:cNvPr id="20482" name="Picture 2" descr="C:\Users\user-77\Documents\신모델구상\금속탐지기\PCB조립\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5588" t="25301" r="18500" b="24066"/>
              <a:stretch>
                <a:fillRect/>
              </a:stretch>
            </p:blipFill>
            <p:spPr bwMode="auto">
              <a:xfrm>
                <a:off x="467544" y="2492896"/>
                <a:ext cx="3990297" cy="2304256"/>
              </a:xfrm>
              <a:prstGeom prst="rect">
                <a:avLst/>
              </a:prstGeom>
              <a:noFill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55576" y="2132856"/>
                <a:ext cx="33123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err="1">
                    <a:solidFill>
                      <a:srgbClr val="FF0000"/>
                    </a:solidFill>
                  </a:rPr>
                  <a:t>p</a:t>
                </a:r>
                <a:r>
                  <a:rPr lang="en-US" altLang="ko-KR" sz="1400" dirty="0" err="1" smtClean="0">
                    <a:solidFill>
                      <a:srgbClr val="FF0000"/>
                    </a:solidFill>
                  </a:rPr>
                  <a:t>np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트랜지스터 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1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개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(9012)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를  조립한다</a:t>
                </a:r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오른쪽 화살표 6"/>
              <p:cNvSpPr/>
              <p:nvPr/>
            </p:nvSpPr>
            <p:spPr>
              <a:xfrm rot="161251">
                <a:off x="1150452" y="2636912"/>
                <a:ext cx="216024" cy="7200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 </a:t>
                </a:r>
                <a:endParaRPr lang="ko-KR" altLang="en-US" dirty="0"/>
              </a:p>
            </p:txBody>
          </p:sp>
        </p:grpSp>
        <p:sp>
          <p:nvSpPr>
            <p:cNvPr id="12" name="모서리가 둥근 직사각형 11"/>
            <p:cNvSpPr/>
            <p:nvPr/>
          </p:nvSpPr>
          <p:spPr>
            <a:xfrm>
              <a:off x="2627784" y="3068960"/>
              <a:ext cx="360040" cy="288032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43608" y="548680"/>
            <a:ext cx="698477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회로기판</a:t>
            </a:r>
            <a:r>
              <a:rPr lang="en-US" altLang="ko-KR" sz="2800" dirty="0" smtClean="0"/>
              <a:t>(PCB) </a:t>
            </a:r>
            <a:r>
              <a:rPr lang="ko-KR" altLang="en-US" sz="2800" dirty="0" smtClean="0"/>
              <a:t>부품 조립하기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납땜 타입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grpSp>
        <p:nvGrpSpPr>
          <p:cNvPr id="14" name="그룹 13"/>
          <p:cNvGrpSpPr/>
          <p:nvPr/>
        </p:nvGrpSpPr>
        <p:grpSpPr>
          <a:xfrm>
            <a:off x="467544" y="1556792"/>
            <a:ext cx="3888432" cy="2044098"/>
            <a:chOff x="467544" y="1556792"/>
            <a:chExt cx="3888432" cy="2044098"/>
          </a:xfrm>
        </p:grpSpPr>
        <p:pic>
          <p:nvPicPr>
            <p:cNvPr id="37890" name="Picture 2" descr="C:\Users\user-77\Documents\신모델구상\금속탐지기\PCB조립\14.jpg"/>
            <p:cNvPicPr>
              <a:picLocks noChangeAspect="1" noChangeArrowheads="1"/>
            </p:cNvPicPr>
            <p:nvPr/>
          </p:nvPicPr>
          <p:blipFill>
            <a:blip r:embed="rId3" cstate="print"/>
            <a:srcRect l="15351" t="28172" r="35825" b="24814"/>
            <a:stretch>
              <a:fillRect/>
            </a:stretch>
          </p:blipFill>
          <p:spPr bwMode="auto">
            <a:xfrm>
              <a:off x="467544" y="1844824"/>
              <a:ext cx="3888432" cy="175606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043608" y="1556792"/>
              <a:ext cx="3220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solidFill>
                    <a:srgbClr val="FF0000"/>
                  </a:solidFill>
                </a:rPr>
                <a:t>저항</a:t>
              </a:r>
              <a:r>
                <a:rPr lang="en-US" altLang="ko-KR" sz="1400" dirty="0" smtClean="0">
                  <a:solidFill>
                    <a:srgbClr val="FF0000"/>
                  </a:solidFill>
                </a:rPr>
                <a:t>2</a:t>
              </a:r>
              <a:r>
                <a:rPr lang="ko-KR" altLang="en-US" sz="1400" dirty="0" smtClean="0">
                  <a:solidFill>
                    <a:srgbClr val="FF0000"/>
                  </a:solidFill>
                </a:rPr>
                <a:t>개</a:t>
              </a:r>
              <a:r>
                <a:rPr lang="en-US" altLang="ko-KR" sz="1400" dirty="0" smtClean="0">
                  <a:solidFill>
                    <a:srgbClr val="FF0000"/>
                  </a:solidFill>
                </a:rPr>
                <a:t>(82k</a:t>
              </a:r>
              <a:r>
                <a:rPr lang="el-GR" altLang="ko-KR" sz="1400" dirty="0" smtClean="0">
                  <a:solidFill>
                    <a:srgbClr val="FF0000"/>
                  </a:solidFill>
                </a:rPr>
                <a:t>Ω</a:t>
              </a:r>
              <a:r>
                <a:rPr lang="ko-KR" altLang="en-US" sz="1400" dirty="0" smtClean="0">
                  <a:solidFill>
                    <a:srgbClr val="FF0000"/>
                  </a:solidFill>
                </a:rPr>
                <a:t>과 </a:t>
              </a:r>
              <a:r>
                <a:rPr lang="en-US" altLang="ko-KR" sz="1400" dirty="0" smtClean="0">
                  <a:solidFill>
                    <a:srgbClr val="FF0000"/>
                  </a:solidFill>
                </a:rPr>
                <a:t>4.7K</a:t>
              </a:r>
              <a:r>
                <a:rPr lang="el-GR" altLang="ko-KR" sz="1400" dirty="0" smtClean="0">
                  <a:solidFill>
                    <a:srgbClr val="FF0000"/>
                  </a:solidFill>
                </a:rPr>
                <a:t>Ω</a:t>
              </a:r>
              <a:r>
                <a:rPr lang="en-US" altLang="ko-KR" sz="1400" dirty="0" smtClean="0">
                  <a:solidFill>
                    <a:srgbClr val="FF0000"/>
                  </a:solidFill>
                </a:rPr>
                <a:t>)</a:t>
              </a:r>
              <a:r>
                <a:rPr lang="ko-KR" altLang="en-US" sz="1400" dirty="0" smtClean="0">
                  <a:solidFill>
                    <a:srgbClr val="FF0000"/>
                  </a:solidFill>
                </a:rPr>
                <a:t>를  조립한다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오른쪽 화살표 17"/>
          <p:cNvSpPr/>
          <p:nvPr/>
        </p:nvSpPr>
        <p:spPr>
          <a:xfrm rot="18473635">
            <a:off x="3202743" y="2532128"/>
            <a:ext cx="368666" cy="1774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987824" y="2610785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맑은 고딕"/>
                <a:ea typeface="맑은 고딕"/>
              </a:rPr>
              <a:t>①</a:t>
            </a:r>
            <a:endParaRPr lang="ko-KR" altLang="en-US" sz="2800" dirty="0"/>
          </a:p>
        </p:txBody>
      </p:sp>
      <p:grpSp>
        <p:nvGrpSpPr>
          <p:cNvPr id="26" name="그룹 25"/>
          <p:cNvGrpSpPr/>
          <p:nvPr/>
        </p:nvGrpSpPr>
        <p:grpSpPr>
          <a:xfrm>
            <a:off x="4716015" y="1556792"/>
            <a:ext cx="3823873" cy="2033931"/>
            <a:chOff x="4716015" y="1556792"/>
            <a:chExt cx="3823873" cy="2033931"/>
          </a:xfrm>
        </p:grpSpPr>
        <p:grpSp>
          <p:nvGrpSpPr>
            <p:cNvPr id="15" name="그룹 14"/>
            <p:cNvGrpSpPr/>
            <p:nvPr/>
          </p:nvGrpSpPr>
          <p:grpSpPr>
            <a:xfrm>
              <a:off x="4716015" y="1556792"/>
              <a:ext cx="3823873" cy="2033931"/>
              <a:chOff x="4716015" y="1556792"/>
              <a:chExt cx="3823873" cy="2033931"/>
            </a:xfrm>
          </p:grpSpPr>
          <p:pic>
            <p:nvPicPr>
              <p:cNvPr id="37891" name="Picture 3" descr="C:\Users\user-77\Documents\신모델구상\금속탐지기\PCB조립\13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50" t="26493" r="36613" b="24814"/>
              <a:stretch>
                <a:fillRect/>
              </a:stretch>
            </p:blipFill>
            <p:spPr bwMode="auto">
              <a:xfrm>
                <a:off x="4716015" y="1772816"/>
                <a:ext cx="3823873" cy="1817907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076056" y="1556792"/>
                <a:ext cx="32206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smtClean="0">
                    <a:solidFill>
                      <a:srgbClr val="FF0000"/>
                    </a:solidFill>
                  </a:rPr>
                  <a:t>콘덴서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0.022µF(223)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를  조립한다</a:t>
                </a:r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" name="오른쪽 화살표 19"/>
            <p:cNvSpPr/>
            <p:nvPr/>
          </p:nvSpPr>
          <p:spPr>
            <a:xfrm rot="16771301">
              <a:off x="6731135" y="2702271"/>
              <a:ext cx="368666" cy="1774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3777" y="2881399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 smtClean="0">
                  <a:latin typeface="맑은 고딕"/>
                  <a:ea typeface="맑은 고딕"/>
                </a:rPr>
                <a:t>②</a:t>
              </a:r>
              <a:endParaRPr lang="ko-KR" altLang="en-US" sz="2800" dirty="0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6948264" y="2204864"/>
              <a:ext cx="288032" cy="21602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67545" y="3789040"/>
            <a:ext cx="4032448" cy="2293210"/>
            <a:chOff x="467545" y="3789040"/>
            <a:chExt cx="4032448" cy="2293210"/>
          </a:xfrm>
        </p:grpSpPr>
        <p:grpSp>
          <p:nvGrpSpPr>
            <p:cNvPr id="16" name="그룹 15"/>
            <p:cNvGrpSpPr/>
            <p:nvPr/>
          </p:nvGrpSpPr>
          <p:grpSpPr>
            <a:xfrm>
              <a:off x="467545" y="3789040"/>
              <a:ext cx="4032448" cy="2293210"/>
              <a:chOff x="467545" y="3789040"/>
              <a:chExt cx="4032448" cy="2293210"/>
            </a:xfrm>
          </p:grpSpPr>
          <p:pic>
            <p:nvPicPr>
              <p:cNvPr id="37892" name="Picture 4" descr="C:\Users\user-77\Documents\신모델구상\금속탐지기\PCB조립\1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5350" t="24814" r="36613" b="24814"/>
              <a:stretch>
                <a:fillRect/>
              </a:stretch>
            </p:blipFill>
            <p:spPr bwMode="auto">
              <a:xfrm>
                <a:off x="467545" y="4099079"/>
                <a:ext cx="4032448" cy="1983171"/>
              </a:xfrm>
              <a:prstGeom prst="rect">
                <a:avLst/>
              </a:prstGeom>
              <a:noFill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043608" y="3789040"/>
                <a:ext cx="33123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err="1">
                    <a:solidFill>
                      <a:srgbClr val="FF0000"/>
                    </a:solidFill>
                  </a:rPr>
                  <a:t>p</a:t>
                </a:r>
                <a:r>
                  <a:rPr lang="en-US" altLang="ko-KR" sz="1400" dirty="0" err="1" smtClean="0">
                    <a:solidFill>
                      <a:srgbClr val="FF0000"/>
                    </a:solidFill>
                  </a:rPr>
                  <a:t>np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트랜지스터 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1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개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(9012)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를  조립한다</a:t>
                </a:r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모서리가 둥근 직사각형 23"/>
            <p:cNvSpPr/>
            <p:nvPr/>
          </p:nvSpPr>
          <p:spPr>
            <a:xfrm>
              <a:off x="2789218" y="4644427"/>
              <a:ext cx="288032" cy="21602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오른쪽 화살표 26"/>
            <p:cNvSpPr/>
            <p:nvPr/>
          </p:nvSpPr>
          <p:spPr>
            <a:xfrm rot="17542048">
              <a:off x="1697342" y="4840653"/>
              <a:ext cx="368666" cy="1774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08627" y="4984713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 smtClean="0">
                  <a:latin typeface="맑은 고딕"/>
                  <a:ea typeface="맑은 고딕"/>
                </a:rPr>
                <a:t>③</a:t>
              </a:r>
              <a:endParaRPr lang="ko-KR" altLang="en-US" sz="2800" dirty="0"/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4716015" y="3789040"/>
            <a:ext cx="3965241" cy="2278705"/>
            <a:chOff x="4716015" y="3789040"/>
            <a:chExt cx="3965241" cy="2278705"/>
          </a:xfrm>
        </p:grpSpPr>
        <p:grpSp>
          <p:nvGrpSpPr>
            <p:cNvPr id="17" name="그룹 16"/>
            <p:cNvGrpSpPr/>
            <p:nvPr/>
          </p:nvGrpSpPr>
          <p:grpSpPr>
            <a:xfrm>
              <a:off x="4716015" y="3789040"/>
              <a:ext cx="3965241" cy="2278705"/>
              <a:chOff x="4716015" y="3789040"/>
              <a:chExt cx="3965241" cy="2278705"/>
            </a:xfrm>
          </p:grpSpPr>
          <p:pic>
            <p:nvPicPr>
              <p:cNvPr id="37893" name="Picture 5" descr="C:\Users\user-77\Documents\신모델구상\금속탐지기\PCB조립\11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351" t="24814" r="35825" b="24814"/>
              <a:stretch>
                <a:fillRect/>
              </a:stretch>
            </p:blipFill>
            <p:spPr bwMode="auto">
              <a:xfrm>
                <a:off x="4716015" y="4149080"/>
                <a:ext cx="3965241" cy="1918665"/>
              </a:xfrm>
              <a:prstGeom prst="rect">
                <a:avLst/>
              </a:prstGeom>
              <a:noFill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076056" y="3789040"/>
                <a:ext cx="33123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err="1" smtClean="0">
                    <a:solidFill>
                      <a:srgbClr val="FF0000"/>
                    </a:solidFill>
                  </a:rPr>
                  <a:t>npn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트랜지스터 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1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개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(9013)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를  조립한다</a:t>
                </a:r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3" name="모서리가 둥근 직사각형 22"/>
            <p:cNvSpPr/>
            <p:nvPr/>
          </p:nvSpPr>
          <p:spPr>
            <a:xfrm>
              <a:off x="6948264" y="4653136"/>
              <a:ext cx="288032" cy="21602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오른쪽 화살표 29"/>
            <p:cNvSpPr/>
            <p:nvPr/>
          </p:nvSpPr>
          <p:spPr>
            <a:xfrm rot="17542048">
              <a:off x="6388907" y="4869116"/>
              <a:ext cx="368666" cy="1774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00192" y="501317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 smtClean="0">
                  <a:latin typeface="맑은 고딕"/>
                  <a:ea typeface="맑은 고딕"/>
                </a:rPr>
                <a:t>④</a:t>
              </a:r>
              <a:endParaRPr lang="ko-KR" altLang="en-US" sz="28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43608" y="529516"/>
            <a:ext cx="302433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 배선하기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땜납형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grpSp>
        <p:nvGrpSpPr>
          <p:cNvPr id="18" name="그룹 17"/>
          <p:cNvGrpSpPr/>
          <p:nvPr/>
        </p:nvGrpSpPr>
        <p:grpSpPr>
          <a:xfrm>
            <a:off x="1510492" y="548680"/>
            <a:ext cx="7237972" cy="5976663"/>
            <a:chOff x="1510492" y="548680"/>
            <a:chExt cx="7237972" cy="5976663"/>
          </a:xfrm>
        </p:grpSpPr>
        <p:grpSp>
          <p:nvGrpSpPr>
            <p:cNvPr id="13" name="그룹 12"/>
            <p:cNvGrpSpPr/>
            <p:nvPr/>
          </p:nvGrpSpPr>
          <p:grpSpPr>
            <a:xfrm>
              <a:off x="1510492" y="548680"/>
              <a:ext cx="7237972" cy="5976663"/>
              <a:chOff x="1510492" y="548680"/>
              <a:chExt cx="7237972" cy="5976663"/>
            </a:xfrm>
          </p:grpSpPr>
          <p:pic>
            <p:nvPicPr>
              <p:cNvPr id="2050" name="Picture 2" descr="C:\Users\user-77\Documents\신모델구상\거짓말탐지기\PCB조립\1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7163" t="6540" r="36613" b="10017"/>
              <a:stretch>
                <a:fillRect/>
              </a:stretch>
            </p:blipFill>
            <p:spPr bwMode="auto">
              <a:xfrm rot="16200000">
                <a:off x="1664677" y="1025733"/>
                <a:ext cx="5382597" cy="5616624"/>
              </a:xfrm>
              <a:prstGeom prst="rect">
                <a:avLst/>
              </a:prstGeom>
              <a:noFill/>
            </p:spPr>
          </p:pic>
          <p:cxnSp>
            <p:nvCxnSpPr>
              <p:cNvPr id="3" name="직선 화살표 연결선 2"/>
              <p:cNvCxnSpPr/>
              <p:nvPr/>
            </p:nvCxnSpPr>
            <p:spPr>
              <a:xfrm flipH="1" flipV="1">
                <a:off x="2483768" y="2060848"/>
                <a:ext cx="288032" cy="43204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/>
              <p:cNvSpPr txBox="1"/>
              <p:nvPr/>
            </p:nvSpPr>
            <p:spPr>
              <a:xfrm>
                <a:off x="1510492" y="2492896"/>
                <a:ext cx="236788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 smtClean="0"/>
                  <a:t>스위치와 선을 연결한다</a:t>
                </a:r>
                <a:endParaRPr lang="ko-KR" altLang="en-US" sz="1600" dirty="0"/>
              </a:p>
            </p:txBody>
          </p:sp>
          <p:cxnSp>
            <p:nvCxnSpPr>
              <p:cNvPr id="5" name="직선 화살표 연결선 4"/>
              <p:cNvCxnSpPr/>
              <p:nvPr/>
            </p:nvCxnSpPr>
            <p:spPr>
              <a:xfrm flipH="1">
                <a:off x="5148064" y="908720"/>
                <a:ext cx="216024" cy="57606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4427984" y="548680"/>
                <a:ext cx="2592288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smtClean="0"/>
                  <a:t>건전지 </a:t>
                </a:r>
                <a:r>
                  <a:rPr lang="ko-KR" altLang="en-US" sz="1600" dirty="0" err="1" smtClean="0"/>
                  <a:t>스냅선을</a:t>
                </a:r>
                <a:r>
                  <a:rPr lang="ko-KR" altLang="en-US" sz="1600" dirty="0" smtClean="0"/>
                  <a:t> 연결한다</a:t>
                </a:r>
                <a:endParaRPr lang="ko-KR" altLang="en-US" sz="1600" dirty="0"/>
              </a:p>
            </p:txBody>
          </p:sp>
          <p:cxnSp>
            <p:nvCxnSpPr>
              <p:cNvPr id="7" name="직선 화살표 연결선 6"/>
              <p:cNvCxnSpPr/>
              <p:nvPr/>
            </p:nvCxnSpPr>
            <p:spPr>
              <a:xfrm>
                <a:off x="4860032" y="4437112"/>
                <a:ext cx="576064" cy="28803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1763688" y="3933056"/>
                <a:ext cx="3087960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 smtClean="0"/>
                  <a:t>스피커와 선과 </a:t>
                </a:r>
                <a:r>
                  <a:rPr lang="en-US" altLang="ko-KR" sz="1600" dirty="0" smtClean="0"/>
                  <a:t>LED</a:t>
                </a:r>
                <a:r>
                  <a:rPr lang="ko-KR" altLang="en-US" sz="1600" dirty="0" smtClean="0"/>
                  <a:t>를 연결한다</a:t>
                </a:r>
                <a:endParaRPr lang="en-US" altLang="ko-KR" sz="1600" dirty="0" smtClean="0"/>
              </a:p>
              <a:p>
                <a:pPr algn="ctr"/>
                <a:r>
                  <a:rPr lang="ko-KR" altLang="en-US" sz="1600" dirty="0" smtClean="0"/>
                  <a:t>극성을 주의</a:t>
                </a:r>
                <a:r>
                  <a:rPr lang="en-US" altLang="ko-KR" sz="1600" dirty="0" smtClean="0"/>
                  <a:t>(LED</a:t>
                </a:r>
                <a:r>
                  <a:rPr lang="ko-KR" altLang="en-US" sz="1600" dirty="0" err="1" smtClean="0"/>
                  <a:t>긴다리가</a:t>
                </a:r>
                <a:r>
                  <a:rPr lang="ko-KR" altLang="en-US" sz="1600" dirty="0" smtClean="0"/>
                  <a:t> </a:t>
                </a:r>
                <a:r>
                  <a:rPr lang="en-US" altLang="ko-KR" sz="1600" dirty="0" smtClean="0"/>
                  <a:t>+)</a:t>
                </a:r>
                <a:endParaRPr lang="ko-KR" altLang="en-US" sz="1600" dirty="0"/>
              </a:p>
            </p:txBody>
          </p:sp>
          <p:cxnSp>
            <p:nvCxnSpPr>
              <p:cNvPr id="9" name="직선 화살표 연결선 8"/>
              <p:cNvCxnSpPr/>
              <p:nvPr/>
            </p:nvCxnSpPr>
            <p:spPr>
              <a:xfrm flipH="1">
                <a:off x="7092280" y="1844824"/>
                <a:ext cx="648072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740352" y="1556792"/>
                <a:ext cx="1008112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 smtClean="0"/>
                  <a:t>회로기판</a:t>
                </a:r>
                <a:r>
                  <a:rPr lang="en-US" altLang="ko-KR" sz="1600" dirty="0" smtClean="0"/>
                  <a:t>(PCB)</a:t>
                </a:r>
                <a:endParaRPr lang="ko-KR" altLang="en-US" sz="1600" dirty="0"/>
              </a:p>
            </p:txBody>
          </p:sp>
        </p:grpSp>
        <p:sp>
          <p:nvSpPr>
            <p:cNvPr id="15" name="모서리가 둥근 직사각형 14"/>
            <p:cNvSpPr/>
            <p:nvPr/>
          </p:nvSpPr>
          <p:spPr>
            <a:xfrm>
              <a:off x="6049332" y="1755398"/>
              <a:ext cx="288032" cy="21602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-77\Documents\신모델구상\거짓말탐지기\전체\3.jpg"/>
          <p:cNvPicPr>
            <a:picLocks noChangeAspect="1" noChangeArrowheads="1"/>
          </p:cNvPicPr>
          <p:nvPr/>
        </p:nvPicPr>
        <p:blipFill>
          <a:blip r:embed="rId2" cstate="print"/>
          <a:srcRect l="12201" t="9702" r="42125" b="13480"/>
          <a:stretch>
            <a:fillRect/>
          </a:stretch>
        </p:blipFill>
        <p:spPr bwMode="auto">
          <a:xfrm rot="16200000">
            <a:off x="1656985" y="922242"/>
            <a:ext cx="5279014" cy="55520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29516"/>
            <a:ext cx="302433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 배선하기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땜납형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2483768" y="2060848"/>
            <a:ext cx="28803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/>
        </p:nvSpPr>
        <p:spPr>
          <a:xfrm>
            <a:off x="1510492" y="2492896"/>
            <a:ext cx="23678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스위치와 선을 연결한다</a:t>
            </a:r>
            <a:endParaRPr lang="ko-KR" altLang="en-US" sz="1600" dirty="0"/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5148064" y="908720"/>
            <a:ext cx="21602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7984" y="548680"/>
            <a:ext cx="25922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/>
              <a:t>건전지 </a:t>
            </a:r>
            <a:r>
              <a:rPr lang="ko-KR" altLang="en-US" sz="1600" dirty="0" err="1" smtClean="0"/>
              <a:t>스냅선을</a:t>
            </a:r>
            <a:r>
              <a:rPr lang="ko-KR" altLang="en-US" sz="1600" dirty="0" smtClean="0"/>
              <a:t> 연결한다</a:t>
            </a:r>
            <a:endParaRPr lang="ko-KR" altLang="en-US" sz="1600" dirty="0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4860032" y="4437112"/>
            <a:ext cx="57606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63688" y="3933056"/>
            <a:ext cx="30879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스피커와 선과 </a:t>
            </a:r>
            <a:r>
              <a:rPr lang="en-US" altLang="ko-KR" sz="1600" dirty="0" smtClean="0"/>
              <a:t>LED</a:t>
            </a:r>
            <a:r>
              <a:rPr lang="ko-KR" altLang="en-US" sz="1600" dirty="0" smtClean="0"/>
              <a:t>를 연결한다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극성을 주의</a:t>
            </a:r>
            <a:r>
              <a:rPr lang="en-US" altLang="ko-KR" sz="1600" dirty="0" smtClean="0"/>
              <a:t>(LED</a:t>
            </a:r>
            <a:r>
              <a:rPr lang="ko-KR" altLang="en-US" sz="1600" dirty="0" err="1" smtClean="0"/>
              <a:t>긴다리가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+)</a:t>
            </a:r>
            <a:endParaRPr lang="ko-KR" altLang="en-US" sz="1600" dirty="0"/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7092280" y="1844824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40352" y="1556792"/>
            <a:ext cx="10081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회로기판</a:t>
            </a:r>
            <a:r>
              <a:rPr lang="en-US" altLang="ko-KR" sz="1600" dirty="0" smtClean="0"/>
              <a:t>(PCB)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1331640" y="188640"/>
            <a:ext cx="6912768" cy="6571397"/>
            <a:chOff x="1331640" y="188640"/>
            <a:chExt cx="6912768" cy="6571397"/>
          </a:xfrm>
        </p:grpSpPr>
        <p:pic>
          <p:nvPicPr>
            <p:cNvPr id="1026" name="Picture 2" descr="C:\Users\user-77\Documents\신모델구상\거짓말탐지기\PCB조립\16.jpg"/>
            <p:cNvPicPr>
              <a:picLocks noChangeAspect="1" noChangeArrowheads="1"/>
            </p:cNvPicPr>
            <p:nvPr/>
          </p:nvPicPr>
          <p:blipFill>
            <a:blip r:embed="rId2" cstate="print"/>
            <a:srcRect l="24013" t="887" r="33463" b="2146"/>
            <a:stretch>
              <a:fillRect/>
            </a:stretch>
          </p:blipFill>
          <p:spPr bwMode="auto">
            <a:xfrm>
              <a:off x="1907704" y="188640"/>
              <a:ext cx="4608512" cy="6571397"/>
            </a:xfrm>
            <a:prstGeom prst="rect">
              <a:avLst/>
            </a:prstGeom>
            <a:noFill/>
          </p:spPr>
        </p:pic>
        <p:grpSp>
          <p:nvGrpSpPr>
            <p:cNvPr id="3" name="그룹 2"/>
            <p:cNvGrpSpPr/>
            <p:nvPr/>
          </p:nvGrpSpPr>
          <p:grpSpPr>
            <a:xfrm>
              <a:off x="1331640" y="426754"/>
              <a:ext cx="6912768" cy="4523125"/>
              <a:chOff x="1331640" y="426754"/>
              <a:chExt cx="6912768" cy="4523125"/>
            </a:xfrm>
          </p:grpSpPr>
          <p:grpSp>
            <p:nvGrpSpPr>
              <p:cNvPr id="4" name="그룹 23"/>
              <p:cNvGrpSpPr/>
              <p:nvPr/>
            </p:nvGrpSpPr>
            <p:grpSpPr>
              <a:xfrm>
                <a:off x="1331640" y="426754"/>
                <a:ext cx="6912768" cy="4523125"/>
                <a:chOff x="1331640" y="426754"/>
                <a:chExt cx="6912768" cy="4523125"/>
              </a:xfrm>
            </p:grpSpPr>
            <p:grpSp>
              <p:nvGrpSpPr>
                <p:cNvPr id="6" name="그룹 19"/>
                <p:cNvGrpSpPr/>
                <p:nvPr/>
              </p:nvGrpSpPr>
              <p:grpSpPr>
                <a:xfrm>
                  <a:off x="1331640" y="426754"/>
                  <a:ext cx="6912768" cy="4523125"/>
                  <a:chOff x="1331640" y="426754"/>
                  <a:chExt cx="6912768" cy="4523125"/>
                </a:xfrm>
              </p:grpSpPr>
              <p:grpSp>
                <p:nvGrpSpPr>
                  <p:cNvPr id="9" name="그룹 5"/>
                  <p:cNvGrpSpPr/>
                  <p:nvPr/>
                </p:nvGrpSpPr>
                <p:grpSpPr>
                  <a:xfrm>
                    <a:off x="3356573" y="2691502"/>
                    <a:ext cx="152725" cy="170143"/>
                    <a:chOff x="3356573" y="2691502"/>
                    <a:chExt cx="152725" cy="170143"/>
                  </a:xfrm>
                </p:grpSpPr>
                <p:sp>
                  <p:nvSpPr>
                    <p:cNvPr id="19" name="타원 18"/>
                    <p:cNvSpPr/>
                    <p:nvPr/>
                  </p:nvSpPr>
                  <p:spPr>
                    <a:xfrm>
                      <a:off x="3356573" y="2691502"/>
                      <a:ext cx="144016" cy="72008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0" name="타원 4"/>
                    <p:cNvSpPr/>
                    <p:nvPr/>
                  </p:nvSpPr>
                  <p:spPr>
                    <a:xfrm>
                      <a:off x="3365282" y="2789637"/>
                      <a:ext cx="144016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cxnSp>
                <p:nvCxnSpPr>
                  <p:cNvPr id="10" name="직선 화살표 연결선 7"/>
                  <p:cNvCxnSpPr/>
                  <p:nvPr/>
                </p:nvCxnSpPr>
                <p:spPr>
                  <a:xfrm flipV="1">
                    <a:off x="4139952" y="3068960"/>
                    <a:ext cx="504056" cy="504056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직선 화살표 연결선 10"/>
                  <p:cNvCxnSpPr/>
                  <p:nvPr/>
                </p:nvCxnSpPr>
                <p:spPr>
                  <a:xfrm flipH="1">
                    <a:off x="3428581" y="2132856"/>
                    <a:ext cx="63299" cy="53889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직선 화살표 연결선 11"/>
                  <p:cNvCxnSpPr/>
                  <p:nvPr/>
                </p:nvCxnSpPr>
                <p:spPr>
                  <a:xfrm flipV="1">
                    <a:off x="4716016" y="3645024"/>
                    <a:ext cx="504056" cy="72008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331640" y="1772816"/>
                    <a:ext cx="3600400" cy="33855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smtClean="0"/>
                      <a:t>건전지스냅선과 </a:t>
                    </a:r>
                    <a:r>
                      <a:rPr lang="ko-KR" altLang="en-US" sz="1600" dirty="0" err="1" smtClean="0"/>
                      <a:t>콘넥터선을</a:t>
                    </a:r>
                    <a:r>
                      <a:rPr lang="ko-KR" altLang="en-US" sz="1600" dirty="0" smtClean="0"/>
                      <a:t> 연결한다</a:t>
                    </a:r>
                    <a:endParaRPr lang="ko-KR" altLang="en-US" sz="1600" dirty="0"/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484040" y="3594502"/>
                    <a:ext cx="2799928" cy="5847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dirty="0" smtClean="0"/>
                      <a:t>스위치의 </a:t>
                    </a:r>
                    <a:r>
                      <a:rPr lang="en-US" altLang="ko-KR" sz="1600" dirty="0" smtClean="0"/>
                      <a:t>2</a:t>
                    </a:r>
                    <a:r>
                      <a:rPr lang="ko-KR" altLang="en-US" sz="1600" dirty="0" smtClean="0"/>
                      <a:t>핀 </a:t>
                    </a:r>
                    <a:r>
                      <a:rPr lang="ko-KR" altLang="en-US" sz="1600" dirty="0" err="1" smtClean="0"/>
                      <a:t>하우징</a:t>
                    </a:r>
                    <a:r>
                      <a:rPr lang="ko-KR" altLang="en-US" sz="1600" dirty="0" smtClean="0"/>
                      <a:t> 선을 </a:t>
                    </a:r>
                    <a:r>
                      <a:rPr lang="ko-KR" altLang="en-US" sz="1600" dirty="0" err="1" smtClean="0"/>
                      <a:t>웨이퍼에</a:t>
                    </a:r>
                    <a:r>
                      <a:rPr lang="ko-KR" altLang="en-US" sz="1600" dirty="0" smtClean="0"/>
                      <a:t> 삽입한다</a:t>
                    </a:r>
                    <a:endParaRPr lang="ko-KR" altLang="en-US" sz="1600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724128" y="858802"/>
                    <a:ext cx="2520280" cy="5847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600" dirty="0" smtClean="0"/>
                      <a:t>LED</a:t>
                    </a:r>
                    <a:r>
                      <a:rPr lang="ko-KR" altLang="en-US" sz="1600" dirty="0" smtClean="0"/>
                      <a:t>를 </a:t>
                    </a:r>
                    <a:r>
                      <a:rPr lang="ko-KR" altLang="en-US" sz="1600" dirty="0" err="1" smtClean="0"/>
                      <a:t>콘넥터에</a:t>
                    </a:r>
                    <a:r>
                      <a:rPr lang="ko-KR" altLang="en-US" sz="1600" dirty="0" smtClean="0"/>
                      <a:t> 삽입한다</a:t>
                    </a:r>
                    <a:endParaRPr lang="en-US" altLang="ko-KR" sz="1600" dirty="0" smtClean="0"/>
                  </a:p>
                  <a:p>
                    <a:pPr algn="ctr"/>
                    <a:r>
                      <a:rPr lang="en-US" altLang="ko-KR" sz="1600" dirty="0" smtClean="0"/>
                      <a:t>(</a:t>
                    </a:r>
                    <a:r>
                      <a:rPr lang="ko-KR" altLang="en-US" sz="1600" dirty="0" err="1" smtClean="0"/>
                      <a:t>긴다리가</a:t>
                    </a:r>
                    <a:r>
                      <a:rPr lang="ko-KR" altLang="en-US" sz="1600" dirty="0" smtClean="0"/>
                      <a:t> </a:t>
                    </a:r>
                    <a:r>
                      <a:rPr lang="en-US" altLang="ko-KR" sz="1600" dirty="0" smtClean="0">
                        <a:solidFill>
                          <a:srgbClr val="FF0000"/>
                        </a:solidFill>
                      </a:rPr>
                      <a:t>+</a:t>
                    </a:r>
                    <a:r>
                      <a:rPr lang="en-US" altLang="ko-KR" sz="1600" dirty="0" smtClean="0"/>
                      <a:t>)</a:t>
                    </a:r>
                    <a:endParaRPr lang="ko-KR" altLang="en-US" sz="1600" dirty="0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364088" y="426754"/>
                    <a:ext cx="279648" cy="338554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600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ko-KR" alt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18" name="직선 화살표 연결선 17"/>
                  <p:cNvCxnSpPr/>
                  <p:nvPr/>
                </p:nvCxnSpPr>
                <p:spPr>
                  <a:xfrm flipH="1" flipV="1">
                    <a:off x="5436096" y="714786"/>
                    <a:ext cx="288032" cy="432048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835696" y="4365104"/>
                    <a:ext cx="3015952" cy="5847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dirty="0" smtClean="0"/>
                      <a:t>스피커의 </a:t>
                    </a:r>
                    <a:r>
                      <a:rPr lang="en-US" altLang="ko-KR" sz="1600" dirty="0" smtClean="0"/>
                      <a:t>2</a:t>
                    </a:r>
                    <a:r>
                      <a:rPr lang="ko-KR" altLang="en-US" sz="1600" dirty="0" smtClean="0"/>
                      <a:t>핀 </a:t>
                    </a:r>
                    <a:r>
                      <a:rPr lang="ko-KR" altLang="en-US" sz="1600" dirty="0" err="1" smtClean="0"/>
                      <a:t>하우징</a:t>
                    </a:r>
                    <a:r>
                      <a:rPr lang="ko-KR" altLang="en-US" sz="1600" dirty="0" smtClean="0"/>
                      <a:t> 선을 </a:t>
                    </a:r>
                    <a:r>
                      <a:rPr lang="ko-KR" altLang="en-US" sz="1600" dirty="0" err="1" smtClean="0"/>
                      <a:t>웨이퍼에</a:t>
                    </a:r>
                    <a:r>
                      <a:rPr lang="ko-KR" altLang="en-US" sz="1600" dirty="0" smtClean="0"/>
                      <a:t> 삽입한다</a:t>
                    </a:r>
                    <a:endParaRPr lang="ko-KR" altLang="en-US" sz="1600" dirty="0"/>
                  </a:p>
                </p:txBody>
              </p:sp>
            </p:grpSp>
            <p:cxnSp>
              <p:nvCxnSpPr>
                <p:cNvPr id="7" name="직선 화살표 연결선 6"/>
                <p:cNvCxnSpPr/>
                <p:nvPr/>
              </p:nvCxnSpPr>
              <p:spPr>
                <a:xfrm flipH="1">
                  <a:off x="6444208" y="3068960"/>
                  <a:ext cx="648072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/>
                <p:cNvSpPr txBox="1"/>
                <p:nvPr/>
              </p:nvSpPr>
              <p:spPr>
                <a:xfrm>
                  <a:off x="7092280" y="2852936"/>
                  <a:ext cx="1008112" cy="584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 smtClean="0"/>
                    <a:t>회로기판</a:t>
                  </a:r>
                  <a:r>
                    <a:rPr lang="en-US" altLang="ko-KR" sz="1600" dirty="0" smtClean="0"/>
                    <a:t>(PCB)</a:t>
                  </a:r>
                  <a:endParaRPr lang="ko-KR" altLang="en-US" sz="1600" dirty="0"/>
                </a:p>
              </p:txBody>
            </p:sp>
          </p:grpSp>
          <p:sp>
            <p:nvSpPr>
              <p:cNvPr id="5" name="모서리가 둥근 직사각형 4"/>
              <p:cNvSpPr/>
              <p:nvPr/>
            </p:nvSpPr>
            <p:spPr>
              <a:xfrm>
                <a:off x="5599866" y="2841891"/>
                <a:ext cx="216024" cy="14401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300192" y="3933056"/>
              <a:ext cx="1944216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2</a:t>
              </a:r>
              <a:r>
                <a:rPr lang="ko-KR" altLang="en-US" sz="1600" dirty="0" smtClean="0"/>
                <a:t>핀 </a:t>
              </a:r>
              <a:r>
                <a:rPr lang="ko-KR" altLang="en-US" sz="1600" dirty="0" err="1" smtClean="0"/>
                <a:t>하우징</a:t>
              </a:r>
              <a:r>
                <a:rPr lang="ko-KR" altLang="en-US" sz="1600" dirty="0" smtClean="0"/>
                <a:t> 선을 </a:t>
              </a:r>
              <a:r>
                <a:rPr lang="ko-KR" altLang="en-US" sz="1600" dirty="0" err="1" smtClean="0"/>
                <a:t>웨이퍼에</a:t>
              </a:r>
              <a:r>
                <a:rPr lang="ko-KR" altLang="en-US" sz="1600" dirty="0" smtClean="0"/>
                <a:t> 삽입한다</a:t>
              </a:r>
              <a:endParaRPr lang="ko-KR" altLang="en-US" sz="1600" dirty="0"/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 flipH="1" flipV="1">
              <a:off x="6228184" y="3573016"/>
              <a:ext cx="576064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652120" y="1692097"/>
              <a:ext cx="252028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LED</a:t>
              </a:r>
              <a:r>
                <a:rPr lang="ko-KR" altLang="en-US" sz="1600" dirty="0" smtClean="0"/>
                <a:t>의 </a:t>
              </a:r>
              <a:r>
                <a:rPr lang="en-US" altLang="ko-KR" sz="1600" dirty="0" smtClean="0"/>
                <a:t>2</a:t>
              </a:r>
              <a:r>
                <a:rPr lang="ko-KR" altLang="en-US" sz="1600" dirty="0" err="1" smtClean="0"/>
                <a:t>핀하우징을</a:t>
              </a:r>
              <a:r>
                <a:rPr lang="ko-KR" altLang="en-US" sz="1600" dirty="0" smtClean="0"/>
                <a:t> </a:t>
              </a:r>
              <a:r>
                <a:rPr lang="ko-KR" altLang="en-US" sz="1600" dirty="0" err="1" smtClean="0"/>
                <a:t>웨이퍼에</a:t>
              </a:r>
              <a:r>
                <a:rPr lang="ko-KR" altLang="en-US" sz="1600" dirty="0" smtClean="0"/>
                <a:t> 삽입한다</a:t>
              </a:r>
              <a:endParaRPr lang="en-US" altLang="ko-KR" sz="1600" dirty="0" smtClean="0"/>
            </a:p>
          </p:txBody>
        </p:sp>
        <p:cxnSp>
          <p:nvCxnSpPr>
            <p:cNvPr id="31" name="직선 화살표 연결선 30"/>
            <p:cNvCxnSpPr/>
            <p:nvPr/>
          </p:nvCxnSpPr>
          <p:spPr>
            <a:xfrm flipH="1">
              <a:off x="5292080" y="2276872"/>
              <a:ext cx="720080" cy="7200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043608" y="548680"/>
            <a:ext cx="331236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배선하기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콘넥터형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179512" y="3573016"/>
            <a:ext cx="8834353" cy="3116089"/>
            <a:chOff x="179512" y="3573016"/>
            <a:chExt cx="8834353" cy="3116089"/>
          </a:xfrm>
        </p:grpSpPr>
        <p:pic>
          <p:nvPicPr>
            <p:cNvPr id="21507" name="Picture 3" descr="C:\Users\user-77\Documents\신모델구상\금속탐지기\상판케이스\스피커와LED.jpg"/>
            <p:cNvPicPr>
              <a:picLocks noChangeAspect="1" noChangeArrowheads="1"/>
            </p:cNvPicPr>
            <p:nvPr/>
          </p:nvPicPr>
          <p:blipFill>
            <a:blip r:embed="rId2" cstate="print"/>
            <a:srcRect l="5901" t="22404" r="5113" b="35602"/>
            <a:stretch>
              <a:fillRect/>
            </a:stretch>
          </p:blipFill>
          <p:spPr bwMode="auto">
            <a:xfrm>
              <a:off x="179512" y="3573016"/>
              <a:ext cx="8834353" cy="273630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923928" y="5733256"/>
              <a:ext cx="144016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LED</a:t>
              </a:r>
              <a:r>
                <a:rPr lang="ko-KR" altLang="en-US" dirty="0" smtClean="0"/>
                <a:t> 조립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5616" y="6381328"/>
              <a:ext cx="698477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err="1" smtClean="0">
                  <a:solidFill>
                    <a:srgbClr val="FF0000"/>
                  </a:solidFill>
                </a:rPr>
                <a:t>콘넥터선에</a:t>
              </a:r>
              <a:r>
                <a:rPr lang="ko-KR" altLang="en-US" sz="1400" dirty="0" smtClean="0">
                  <a:solidFill>
                    <a:srgbClr val="FF0000"/>
                  </a:solidFill>
                </a:rPr>
                <a:t> </a:t>
              </a:r>
              <a:r>
                <a:rPr lang="en-US" altLang="ko-KR" sz="1400" dirty="0" smtClean="0">
                  <a:solidFill>
                    <a:srgbClr val="FF0000"/>
                  </a:solidFill>
                </a:rPr>
                <a:t>LED</a:t>
              </a:r>
              <a:r>
                <a:rPr lang="ko-KR" altLang="en-US" sz="1400" dirty="0" smtClean="0">
                  <a:solidFill>
                    <a:srgbClr val="FF0000"/>
                  </a:solidFill>
                </a:rPr>
                <a:t>를 조립하기 위해 리드를 </a:t>
              </a:r>
              <a:r>
                <a:rPr lang="en-US" altLang="ko-KR" sz="1400" dirty="0" smtClean="0">
                  <a:solidFill>
                    <a:srgbClr val="FF0000"/>
                  </a:solidFill>
                </a:rPr>
                <a:t>10mm </a:t>
              </a:r>
              <a:r>
                <a:rPr lang="ko-KR" altLang="en-US" sz="1400" dirty="0" smtClean="0">
                  <a:solidFill>
                    <a:srgbClr val="FF0000"/>
                  </a:solidFill>
                </a:rPr>
                <a:t>남기고 구부려서 </a:t>
              </a:r>
              <a:r>
                <a:rPr lang="ko-KR" altLang="en-US" sz="1400" dirty="0" err="1" smtClean="0">
                  <a:solidFill>
                    <a:srgbClr val="FF0000"/>
                  </a:solidFill>
                </a:rPr>
                <a:t>니퍼로</a:t>
              </a:r>
              <a:r>
                <a:rPr lang="ko-KR" altLang="en-US" sz="1400" dirty="0" smtClean="0">
                  <a:solidFill>
                    <a:srgbClr val="FF0000"/>
                  </a:solidFill>
                </a:rPr>
                <a:t> 잘라낸다</a:t>
              </a:r>
              <a:r>
                <a:rPr lang="en-US" altLang="ko-KR" sz="1400" dirty="0" smtClean="0">
                  <a:solidFill>
                    <a:srgbClr val="FF0000"/>
                  </a:solidFill>
                </a:rPr>
                <a:t>.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 flipH="1">
              <a:off x="5652120" y="5805264"/>
              <a:ext cx="122400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>
            <a:off x="179512" y="908720"/>
            <a:ext cx="8568952" cy="2674583"/>
            <a:chOff x="179512" y="908720"/>
            <a:chExt cx="8568952" cy="2674583"/>
          </a:xfrm>
        </p:grpSpPr>
        <p:pic>
          <p:nvPicPr>
            <p:cNvPr id="2" name="Picture 2" descr="C:\Users\user-77\Documents\신모델구상\손연주기\상측케이스조립\스피커조립1.jpg"/>
            <p:cNvPicPr>
              <a:picLocks noChangeAspect="1" noChangeArrowheads="1"/>
            </p:cNvPicPr>
            <p:nvPr/>
          </p:nvPicPr>
          <p:blipFill>
            <a:blip r:embed="rId3" cstate="print"/>
            <a:srcRect l="17713" t="24804" r="35038" b="34402"/>
            <a:stretch>
              <a:fillRect/>
            </a:stretch>
          </p:blipFill>
          <p:spPr bwMode="auto">
            <a:xfrm>
              <a:off x="179512" y="919007"/>
              <a:ext cx="4320480" cy="2448272"/>
            </a:xfrm>
            <a:prstGeom prst="rect">
              <a:avLst/>
            </a:prstGeom>
            <a:noFill/>
          </p:spPr>
        </p:pic>
        <p:pic>
          <p:nvPicPr>
            <p:cNvPr id="3" name="Picture 3" descr="C:\Users\user-77\Documents\신모델구상\손연주기\상측케이스조립\스피커조립.jpg"/>
            <p:cNvPicPr>
              <a:picLocks noChangeAspect="1" noChangeArrowheads="1"/>
            </p:cNvPicPr>
            <p:nvPr/>
          </p:nvPicPr>
          <p:blipFill>
            <a:blip r:embed="rId4" cstate="print"/>
            <a:srcRect l="16925" t="16405" r="22438" b="17605"/>
            <a:stretch>
              <a:fillRect/>
            </a:stretch>
          </p:blipFill>
          <p:spPr bwMode="auto">
            <a:xfrm>
              <a:off x="5004048" y="908720"/>
              <a:ext cx="3744416" cy="2674583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3851920" y="3007239"/>
              <a:ext cx="144016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mtClean="0"/>
                <a:t>스피커 조립</a:t>
              </a:r>
              <a:endParaRPr lang="ko-KR" altLang="en-US" dirty="0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>
              <a:off x="2339752" y="1772816"/>
              <a:ext cx="0" cy="100811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971600" y="404664"/>
            <a:ext cx="65527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/>
              <a:t>상</a:t>
            </a:r>
            <a:r>
              <a:rPr lang="ko-KR" altLang="en-US" sz="2800" dirty="0" err="1" smtClean="0"/>
              <a:t>측</a:t>
            </a:r>
            <a:r>
              <a:rPr lang="ko-KR" altLang="en-US" sz="2800" dirty="0" smtClean="0"/>
              <a:t> 케이스에 스피커와 </a:t>
            </a:r>
            <a:r>
              <a:rPr lang="en-US" altLang="ko-KR" sz="2800" dirty="0" smtClean="0"/>
              <a:t>LED</a:t>
            </a:r>
            <a:r>
              <a:rPr lang="ko-KR" altLang="en-US" sz="2800" dirty="0" smtClean="0"/>
              <a:t> 조립 하기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-77\Documents\신모델구상\금속탐지기\상판케이스\스피커와LED연결.jpg"/>
          <p:cNvPicPr>
            <a:picLocks noChangeAspect="1" noChangeArrowheads="1"/>
          </p:cNvPicPr>
          <p:nvPr/>
        </p:nvPicPr>
        <p:blipFill>
          <a:blip r:embed="rId2" cstate="print"/>
          <a:srcRect l="6688" t="18804" r="13776" b="21204"/>
          <a:stretch>
            <a:fillRect/>
          </a:stretch>
        </p:blipFill>
        <p:spPr bwMode="auto">
          <a:xfrm>
            <a:off x="611560" y="1556792"/>
            <a:ext cx="7272808" cy="36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6552728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/>
              <a:t>상</a:t>
            </a:r>
            <a:r>
              <a:rPr lang="ko-KR" altLang="en-US" sz="2800" dirty="0" err="1" smtClean="0"/>
              <a:t>측</a:t>
            </a:r>
            <a:r>
              <a:rPr lang="ko-KR" altLang="en-US" sz="2800" dirty="0" smtClean="0"/>
              <a:t> 케이스에 스피커와 </a:t>
            </a:r>
            <a:r>
              <a:rPr lang="en-US" altLang="ko-KR" sz="2800" dirty="0" smtClean="0"/>
              <a:t>LED</a:t>
            </a:r>
            <a:r>
              <a:rPr lang="ko-KR" altLang="en-US" sz="2800" dirty="0" smtClean="0"/>
              <a:t> 조립 하기</a:t>
            </a:r>
            <a:endParaRPr lang="en-US" altLang="ko-KR" sz="2800" dirty="0" smtClean="0"/>
          </a:p>
          <a:p>
            <a:pPr algn="ctr"/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콘넥터형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-77\Documents\신모델구상\금속탐지기\상판케이스\스피커와LED연결2.jpg"/>
          <p:cNvPicPr>
            <a:picLocks noChangeAspect="1" noChangeArrowheads="1"/>
          </p:cNvPicPr>
          <p:nvPr/>
        </p:nvPicPr>
        <p:blipFill>
          <a:blip r:embed="rId2" cstate="print"/>
          <a:srcRect l="6688" t="16418" r="32675" b="18098"/>
          <a:stretch>
            <a:fillRect/>
          </a:stretch>
        </p:blipFill>
        <p:spPr bwMode="auto">
          <a:xfrm>
            <a:off x="683568" y="1700808"/>
            <a:ext cx="7560840" cy="38295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648072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/>
              <a:t>상</a:t>
            </a:r>
            <a:r>
              <a:rPr lang="ko-KR" altLang="en-US" sz="2800" dirty="0" err="1" smtClean="0"/>
              <a:t>측</a:t>
            </a:r>
            <a:r>
              <a:rPr lang="ko-KR" altLang="en-US" sz="2800" dirty="0" smtClean="0"/>
              <a:t> 케이스에 스피커와 </a:t>
            </a:r>
            <a:r>
              <a:rPr lang="en-US" altLang="ko-KR" sz="2800" dirty="0" smtClean="0"/>
              <a:t>LED</a:t>
            </a:r>
            <a:r>
              <a:rPr lang="ko-KR" altLang="en-US" sz="2800" dirty="0" smtClean="0"/>
              <a:t> 조립 하기</a:t>
            </a:r>
            <a:endParaRPr lang="en-US" altLang="ko-KR" sz="2800" dirty="0" smtClean="0"/>
          </a:p>
          <a:p>
            <a:pPr algn="ctr"/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납땜형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179511" y="1573409"/>
            <a:ext cx="8856985" cy="3439767"/>
            <a:chOff x="179511" y="1412776"/>
            <a:chExt cx="8856985" cy="3439767"/>
          </a:xfrm>
        </p:grpSpPr>
        <p:pic>
          <p:nvPicPr>
            <p:cNvPr id="24578" name="Picture 2" descr="C:\Users\user-77\Documents\신모델구상\금속탐지기\하측케이스\회로기판건전지조립.jpg"/>
            <p:cNvPicPr>
              <a:picLocks noChangeAspect="1" noChangeArrowheads="1"/>
            </p:cNvPicPr>
            <p:nvPr/>
          </p:nvPicPr>
          <p:blipFill>
            <a:blip r:embed="rId2" cstate="print"/>
            <a:srcRect l="14563" t="18804" r="24013" b="21204"/>
            <a:stretch>
              <a:fillRect/>
            </a:stretch>
          </p:blipFill>
          <p:spPr bwMode="auto">
            <a:xfrm>
              <a:off x="4427984" y="1898368"/>
              <a:ext cx="4608512" cy="2954175"/>
            </a:xfrm>
            <a:prstGeom prst="rect">
              <a:avLst/>
            </a:prstGeom>
            <a:noFill/>
          </p:spPr>
        </p:pic>
        <p:grpSp>
          <p:nvGrpSpPr>
            <p:cNvPr id="16" name="그룹 15"/>
            <p:cNvGrpSpPr/>
            <p:nvPr/>
          </p:nvGrpSpPr>
          <p:grpSpPr>
            <a:xfrm>
              <a:off x="179511" y="1916832"/>
              <a:ext cx="4268635" cy="2736304"/>
              <a:chOff x="179511" y="1916832"/>
              <a:chExt cx="4268635" cy="2736304"/>
            </a:xfrm>
          </p:grpSpPr>
          <p:pic>
            <p:nvPicPr>
              <p:cNvPr id="24579" name="Picture 3" descr="C:\Users\user-77\Documents\신모델구상\금속탐지기\하측케이스\회로기판조립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563" t="18804" r="24013" b="21204"/>
              <a:stretch>
                <a:fillRect/>
              </a:stretch>
            </p:blipFill>
            <p:spPr bwMode="auto">
              <a:xfrm>
                <a:off x="179511" y="1916832"/>
                <a:ext cx="4268635" cy="2736304"/>
              </a:xfrm>
              <a:prstGeom prst="rect">
                <a:avLst/>
              </a:prstGeom>
              <a:noFill/>
            </p:spPr>
          </p:pic>
          <p:cxnSp>
            <p:nvCxnSpPr>
              <p:cNvPr id="5" name="직선 연결선 4"/>
              <p:cNvCxnSpPr/>
              <p:nvPr/>
            </p:nvCxnSpPr>
            <p:spPr>
              <a:xfrm>
                <a:off x="971600" y="2852936"/>
                <a:ext cx="72008" cy="43204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직선 연결선 5"/>
              <p:cNvCxnSpPr/>
              <p:nvPr/>
            </p:nvCxnSpPr>
            <p:spPr>
              <a:xfrm flipH="1">
                <a:off x="2817681" y="3429000"/>
                <a:ext cx="26127" cy="44946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직선 연결선 7"/>
              <p:cNvCxnSpPr/>
              <p:nvPr/>
            </p:nvCxnSpPr>
            <p:spPr>
              <a:xfrm flipH="1">
                <a:off x="3275856" y="2780928"/>
                <a:ext cx="37172" cy="43204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>
                <a:off x="1610963" y="2331462"/>
                <a:ext cx="37172" cy="36004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직선 화살표 연결선 16"/>
            <p:cNvCxnSpPr/>
            <p:nvPr/>
          </p:nvCxnSpPr>
          <p:spPr>
            <a:xfrm flipV="1">
              <a:off x="3402454" y="2276872"/>
              <a:ext cx="576064" cy="2880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995936" y="2060848"/>
              <a:ext cx="108012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나사 </a:t>
              </a:r>
              <a:r>
                <a:rPr lang="en-US" altLang="ko-KR" dirty="0" smtClean="0"/>
                <a:t>4</a:t>
              </a:r>
              <a:r>
                <a:rPr lang="ko-KR" altLang="en-US" dirty="0" smtClean="0"/>
                <a:t>개</a:t>
              </a:r>
              <a:endParaRPr lang="ko-KR" altLang="en-US" dirty="0"/>
            </a:p>
          </p:txBody>
        </p:sp>
        <p:cxnSp>
          <p:nvCxnSpPr>
            <p:cNvPr id="19" name="직선 화살표 연결선 18"/>
            <p:cNvCxnSpPr/>
            <p:nvPr/>
          </p:nvCxnSpPr>
          <p:spPr>
            <a:xfrm>
              <a:off x="4716016" y="2420888"/>
              <a:ext cx="720080" cy="93610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004048" y="1412776"/>
              <a:ext cx="122413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9V </a:t>
              </a:r>
              <a:r>
                <a:rPr lang="ko-KR" altLang="en-US" dirty="0" smtClean="0"/>
                <a:t>건전지</a:t>
              </a:r>
              <a:endParaRPr lang="ko-KR" altLang="en-US" dirty="0"/>
            </a:p>
          </p:txBody>
        </p:sp>
        <p:cxnSp>
          <p:nvCxnSpPr>
            <p:cNvPr id="26" name="직선 화살표 연결선 25"/>
            <p:cNvCxnSpPr/>
            <p:nvPr/>
          </p:nvCxnSpPr>
          <p:spPr>
            <a:xfrm>
              <a:off x="5724128" y="1772816"/>
              <a:ext cx="864096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043608" y="548680"/>
            <a:ext cx="72008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하측 케이스에 회로기판과 건전지 조립하기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-77\Documents\신모델구상\거짓말탐지기\전체\11.jpg"/>
          <p:cNvPicPr>
            <a:picLocks noChangeAspect="1" noChangeArrowheads="1"/>
          </p:cNvPicPr>
          <p:nvPr/>
        </p:nvPicPr>
        <p:blipFill>
          <a:blip r:embed="rId2" cstate="print"/>
          <a:srcRect l="40550" t="17258" r="8263" b="26073"/>
          <a:stretch>
            <a:fillRect/>
          </a:stretch>
        </p:blipFill>
        <p:spPr bwMode="auto">
          <a:xfrm>
            <a:off x="4139952" y="1855902"/>
            <a:ext cx="4248472" cy="2941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40152" y="1844824"/>
            <a:ext cx="12241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9V </a:t>
            </a:r>
            <a:r>
              <a:rPr lang="ko-KR" altLang="en-US" dirty="0" smtClean="0"/>
              <a:t>건전지</a:t>
            </a:r>
            <a:endParaRPr lang="ko-KR" altLang="en-US" dirty="0"/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6804248" y="2204864"/>
            <a:ext cx="144016" cy="64807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user-77\Documents\신모델구상\거짓말탐지기\전체\10.jpg"/>
          <p:cNvPicPr>
            <a:picLocks noChangeAspect="1" noChangeArrowheads="1"/>
          </p:cNvPicPr>
          <p:nvPr/>
        </p:nvPicPr>
        <p:blipFill>
          <a:blip r:embed="rId3" cstate="print"/>
          <a:srcRect l="8263" t="19776" r="17713" b="29851"/>
          <a:stretch>
            <a:fillRect/>
          </a:stretch>
        </p:blipFill>
        <p:spPr bwMode="auto">
          <a:xfrm>
            <a:off x="323528" y="2420888"/>
            <a:ext cx="4010845" cy="1706743"/>
          </a:xfrm>
          <a:prstGeom prst="rect">
            <a:avLst/>
          </a:prstGeom>
          <a:noFill/>
        </p:spPr>
      </p:pic>
      <p:cxnSp>
        <p:nvCxnSpPr>
          <p:cNvPr id="10" name="직선 화살표 연결선 9"/>
          <p:cNvCxnSpPr/>
          <p:nvPr/>
        </p:nvCxnSpPr>
        <p:spPr>
          <a:xfrm flipH="1" flipV="1">
            <a:off x="3203848" y="3645024"/>
            <a:ext cx="360040" cy="28803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91880" y="3933056"/>
            <a:ext cx="5760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LED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755576" y="692696"/>
            <a:ext cx="7632848" cy="4490630"/>
            <a:chOff x="755576" y="692696"/>
            <a:chExt cx="7632848" cy="4490630"/>
          </a:xfrm>
        </p:grpSpPr>
        <p:sp>
          <p:nvSpPr>
            <p:cNvPr id="4" name="직사각형 3"/>
            <p:cNvSpPr/>
            <p:nvPr/>
          </p:nvSpPr>
          <p:spPr>
            <a:xfrm>
              <a:off x="755576" y="692696"/>
              <a:ext cx="21852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 smtClean="0"/>
                <a:t>거짓말 탐지기란</a:t>
              </a:r>
              <a:r>
                <a:rPr lang="en-US" altLang="ko-KR" sz="2000" b="1" dirty="0" smtClean="0"/>
                <a:t>?</a:t>
              </a:r>
              <a:endParaRPr lang="ko-KR" altLang="en-US" sz="2000" dirty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899592" y="1052736"/>
              <a:ext cx="74168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/>
                <a:t>심장 박동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호흡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피부 전기 반응 따위의 생리적 현상을 동시에 측정하고 기록하는 다원 기록 장치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거짓말 탐지기 따위가 있다</a:t>
              </a:r>
              <a:r>
                <a:rPr lang="en-US" altLang="ko-KR" dirty="0" smtClean="0"/>
                <a:t>. [</a:t>
              </a:r>
              <a:r>
                <a:rPr lang="ko-KR" altLang="en-US" dirty="0" smtClean="0"/>
                <a:t>사전적 정의</a:t>
              </a:r>
              <a:r>
                <a:rPr lang="en-US" altLang="ko-KR" dirty="0" smtClean="0"/>
                <a:t>]</a:t>
              </a:r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55576" y="1700808"/>
              <a:ext cx="32752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 smtClean="0"/>
                <a:t>거짓말 탐지기의 작동 원리</a:t>
              </a:r>
              <a:endParaRPr lang="ko-KR" altLang="en-US" sz="2000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971600" y="2132856"/>
              <a:ext cx="74168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/>
                <a:t>고의로 거짓말을 하려고 할 때 발각될지도 모른다는 염려 때문에 호흡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피부전기반사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맥박 등의 신체적 변화가 일어나는데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거짓말 탐지기는 이와 같은 변화를 기록하게 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55576" y="2996952"/>
              <a:ext cx="51845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b="1" dirty="0" smtClean="0"/>
                <a:t>피부 전기 반응 </a:t>
              </a:r>
              <a:r>
                <a:rPr lang="en-US" altLang="ko-KR" sz="2000" b="1" dirty="0" smtClean="0"/>
                <a:t>&lt;Galvanic Skin Response&gt;</a:t>
              </a:r>
              <a:endParaRPr lang="en-US" altLang="ko-KR" sz="2000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043608" y="3429000"/>
              <a:ext cx="734481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/>
                <a:t>사람 피부의 전기저항은 여러 가지 조건에 따라 변한다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피부의 표면에는 한선이 있어서 땀이 나는 정도에 따라 저항도 크게 변한다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일반적으로 피부의 한선 세포 활동은 정신적인 자극에 따라서 변한다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검사 받는 사람에게 여러 가지 정신적인 자극을 주면 피부의 한선 세포가 반사적으로 활동하여 피부의 전기저항이 감소해서 전류가 증가한다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43608" y="548680"/>
            <a:ext cx="72008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하측 케이스에 회로기판과 건전지 조립하기</a:t>
            </a:r>
            <a:endParaRPr lang="en-US" altLang="ko-KR" sz="2800" dirty="0" smtClean="0"/>
          </a:p>
          <a:p>
            <a:pPr algn="ctr"/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납땜형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grpSp>
        <p:nvGrpSpPr>
          <p:cNvPr id="35" name="그룹 34"/>
          <p:cNvGrpSpPr/>
          <p:nvPr/>
        </p:nvGrpSpPr>
        <p:grpSpPr>
          <a:xfrm>
            <a:off x="128339" y="2420888"/>
            <a:ext cx="8882030" cy="3600400"/>
            <a:chOff x="179512" y="1700808"/>
            <a:chExt cx="8882030" cy="3600400"/>
          </a:xfrm>
        </p:grpSpPr>
        <p:grpSp>
          <p:nvGrpSpPr>
            <p:cNvPr id="17" name="그룹 16"/>
            <p:cNvGrpSpPr/>
            <p:nvPr/>
          </p:nvGrpSpPr>
          <p:grpSpPr>
            <a:xfrm>
              <a:off x="179512" y="1844824"/>
              <a:ext cx="4320480" cy="3456384"/>
              <a:chOff x="467544" y="1484784"/>
              <a:chExt cx="4536504" cy="3672408"/>
            </a:xfrm>
          </p:grpSpPr>
          <p:pic>
            <p:nvPicPr>
              <p:cNvPr id="12" name="Picture 2" descr="C:\Users\user-77\Documents\신모델구상\금속탐지기\하측케이스\회로기판조립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760" t="4355" r="50787" b="25821"/>
              <a:stretch>
                <a:fillRect/>
              </a:stretch>
            </p:blipFill>
            <p:spPr bwMode="auto">
              <a:xfrm>
                <a:off x="467544" y="1484784"/>
                <a:ext cx="4536504" cy="3672408"/>
              </a:xfrm>
              <a:prstGeom prst="rect">
                <a:avLst/>
              </a:prstGeom>
              <a:noFill/>
            </p:spPr>
          </p:pic>
          <p:cxnSp>
            <p:nvCxnSpPr>
              <p:cNvPr id="13" name="직선 연결선 12"/>
              <p:cNvCxnSpPr/>
              <p:nvPr/>
            </p:nvCxnSpPr>
            <p:spPr>
              <a:xfrm>
                <a:off x="2869935" y="2708920"/>
                <a:ext cx="0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4067944" y="3555598"/>
                <a:ext cx="0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>
              <a:xfrm>
                <a:off x="3581306" y="4221088"/>
                <a:ext cx="0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>
                <a:off x="2368215" y="3420291"/>
                <a:ext cx="0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939" name="Picture 3" descr="C:\Users\user-77\Documents\신모델구상\금속탐지기\하측케이스\회로기판조립3.jpg"/>
            <p:cNvPicPr>
              <a:picLocks noChangeAspect="1" noChangeArrowheads="1"/>
            </p:cNvPicPr>
            <p:nvPr/>
          </p:nvPicPr>
          <p:blipFill>
            <a:blip r:embed="rId3" cstate="print"/>
            <a:srcRect l="1176" t="18097" r="46063" b="4665"/>
            <a:stretch>
              <a:fillRect/>
            </a:stretch>
          </p:blipFill>
          <p:spPr bwMode="auto">
            <a:xfrm>
              <a:off x="4551650" y="2204864"/>
              <a:ext cx="4509892" cy="3096344"/>
            </a:xfrm>
            <a:prstGeom prst="rect">
              <a:avLst/>
            </a:prstGeom>
            <a:noFill/>
          </p:spPr>
        </p:pic>
        <p:cxnSp>
          <p:nvCxnSpPr>
            <p:cNvPr id="25" name="직선 화살표 연결선 24"/>
            <p:cNvCxnSpPr/>
            <p:nvPr/>
          </p:nvCxnSpPr>
          <p:spPr>
            <a:xfrm flipV="1">
              <a:off x="2483768" y="2060848"/>
              <a:ext cx="432048" cy="7920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915816" y="1700808"/>
              <a:ext cx="72008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나사</a:t>
              </a:r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20072" y="1988840"/>
              <a:ext cx="122413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9V </a:t>
              </a:r>
              <a:r>
                <a:rPr lang="ko-KR" altLang="en-US" dirty="0" smtClean="0"/>
                <a:t>건전지</a:t>
              </a:r>
              <a:endParaRPr lang="ko-KR" altLang="en-US" dirty="0"/>
            </a:p>
          </p:txBody>
        </p:sp>
        <p:cxnSp>
          <p:nvCxnSpPr>
            <p:cNvPr id="29" name="직선 화살표 연결선 28"/>
            <p:cNvCxnSpPr/>
            <p:nvPr/>
          </p:nvCxnSpPr>
          <p:spPr>
            <a:xfrm>
              <a:off x="6444208" y="2348880"/>
              <a:ext cx="864096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>
              <a:off x="3707904" y="3734450"/>
              <a:ext cx="936104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644008" y="4067780"/>
              <a:ext cx="72008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나사</a:t>
              </a:r>
              <a:endParaRPr lang="ko-KR" altLang="en-US" dirty="0"/>
            </a:p>
          </p:txBody>
        </p:sp>
      </p:grpSp>
      <p:sp>
        <p:nvSpPr>
          <p:cNvPr id="19" name="직사각형 18"/>
          <p:cNvSpPr/>
          <p:nvPr/>
        </p:nvSpPr>
        <p:spPr>
          <a:xfrm rot="2512573">
            <a:off x="2766152" y="4588956"/>
            <a:ext cx="216024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 rot="1812778">
            <a:off x="7374663" y="4473403"/>
            <a:ext cx="216024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-77\Documents\신모델구상\금속탐지기\전체\배선전모습.jpg"/>
          <p:cNvPicPr>
            <a:picLocks noChangeAspect="1" noChangeArrowheads="1"/>
          </p:cNvPicPr>
          <p:nvPr/>
        </p:nvPicPr>
        <p:blipFill>
          <a:blip r:embed="rId2" cstate="print"/>
          <a:srcRect l="2751" t="8006" r="1176" b="23604"/>
          <a:stretch>
            <a:fillRect/>
          </a:stretch>
        </p:blipFill>
        <p:spPr bwMode="auto">
          <a:xfrm>
            <a:off x="223057" y="1484784"/>
            <a:ext cx="8784976" cy="4104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676875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/>
              <a:t>상하측</a:t>
            </a:r>
            <a:r>
              <a:rPr lang="ko-KR" altLang="en-US" sz="2800" dirty="0" smtClean="0"/>
              <a:t> 케이스 배선 전 모습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콘넥터</a:t>
            </a:r>
            <a:r>
              <a:rPr lang="ko-KR" altLang="en-US" sz="2800" dirty="0" smtClean="0"/>
              <a:t> 타입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-77\Documents\신모델구상\금속탐지기\전체\배선전모습2.jpg"/>
          <p:cNvPicPr>
            <a:picLocks noChangeAspect="1" noChangeArrowheads="1"/>
          </p:cNvPicPr>
          <p:nvPr/>
        </p:nvPicPr>
        <p:blipFill>
          <a:blip r:embed="rId2" cstate="print"/>
          <a:srcRect l="13776" t="15232" r="20075" b="16971"/>
          <a:stretch>
            <a:fillRect/>
          </a:stretch>
        </p:blipFill>
        <p:spPr bwMode="auto">
          <a:xfrm>
            <a:off x="140740" y="1484784"/>
            <a:ext cx="8840366" cy="4104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676875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/>
              <a:t>상하측</a:t>
            </a:r>
            <a:r>
              <a:rPr lang="ko-KR" altLang="en-US" sz="2800" dirty="0" smtClean="0"/>
              <a:t> 케이스 배선 전 모습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납땜 타입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691276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/>
              <a:t>상하측</a:t>
            </a:r>
            <a:r>
              <a:rPr lang="ko-KR" altLang="en-US" sz="2800" dirty="0" smtClean="0"/>
              <a:t> 케이스 배선 </a:t>
            </a:r>
            <a:r>
              <a:rPr lang="ko-KR" altLang="en-US" sz="2800" dirty="0"/>
              <a:t>후</a:t>
            </a:r>
            <a:r>
              <a:rPr lang="ko-KR" altLang="en-US" sz="2800" dirty="0" smtClean="0"/>
              <a:t> 모습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콘넥터</a:t>
            </a:r>
            <a:r>
              <a:rPr lang="ko-KR" altLang="en-US" sz="2800" dirty="0" smtClean="0"/>
              <a:t> 타입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grpSp>
        <p:nvGrpSpPr>
          <p:cNvPr id="8" name="그룹 7"/>
          <p:cNvGrpSpPr/>
          <p:nvPr/>
        </p:nvGrpSpPr>
        <p:grpSpPr>
          <a:xfrm>
            <a:off x="99503" y="1124744"/>
            <a:ext cx="8936993" cy="4673320"/>
            <a:chOff x="99503" y="1124744"/>
            <a:chExt cx="8936993" cy="4673320"/>
          </a:xfrm>
        </p:grpSpPr>
        <p:grpSp>
          <p:nvGrpSpPr>
            <p:cNvPr id="5" name="그룹 4"/>
            <p:cNvGrpSpPr/>
            <p:nvPr/>
          </p:nvGrpSpPr>
          <p:grpSpPr>
            <a:xfrm>
              <a:off x="99503" y="1124744"/>
              <a:ext cx="8936993" cy="4673320"/>
              <a:chOff x="99503" y="555880"/>
              <a:chExt cx="8936993" cy="4673320"/>
            </a:xfrm>
          </p:grpSpPr>
          <p:pic>
            <p:nvPicPr>
              <p:cNvPr id="26626" name="Picture 2" descr="C:\Users\user-77\Documents\신모델구상\금속탐지기\하측케이스\회로기판콘넥터조립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500" t="6344" r="34250" b="2986"/>
              <a:stretch>
                <a:fillRect/>
              </a:stretch>
            </p:blipFill>
            <p:spPr bwMode="auto">
              <a:xfrm>
                <a:off x="99503" y="1268760"/>
                <a:ext cx="4400489" cy="3960440"/>
              </a:xfrm>
              <a:prstGeom prst="rect">
                <a:avLst/>
              </a:prstGeom>
              <a:noFill/>
            </p:spPr>
          </p:pic>
          <p:pic>
            <p:nvPicPr>
              <p:cNvPr id="26627" name="Picture 3" descr="C:\Users\user-77\Documents\신모델구상\금속탐지기\상판케이스\스피커와LED2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288" t="4665" r="41338" b="9702"/>
              <a:stretch>
                <a:fillRect/>
              </a:stretch>
            </p:blipFill>
            <p:spPr bwMode="auto">
              <a:xfrm>
                <a:off x="4499992" y="555880"/>
                <a:ext cx="4536504" cy="4627233"/>
              </a:xfrm>
              <a:prstGeom prst="rect">
                <a:avLst/>
              </a:prstGeom>
              <a:noFill/>
            </p:spPr>
          </p:pic>
        </p:grpSp>
        <p:sp>
          <p:nvSpPr>
            <p:cNvPr id="6" name="자유형 5"/>
            <p:cNvSpPr/>
            <p:nvPr/>
          </p:nvSpPr>
          <p:spPr>
            <a:xfrm>
              <a:off x="766354" y="3013166"/>
              <a:ext cx="444137" cy="296091"/>
            </a:xfrm>
            <a:custGeom>
              <a:avLst/>
              <a:gdLst>
                <a:gd name="connsiteX0" fmla="*/ 444137 w 444137"/>
                <a:gd name="connsiteY0" fmla="*/ 296091 h 296091"/>
                <a:gd name="connsiteX1" fmla="*/ 409303 w 444137"/>
                <a:gd name="connsiteY1" fmla="*/ 191588 h 296091"/>
                <a:gd name="connsiteX2" fmla="*/ 400595 w 444137"/>
                <a:gd name="connsiteY2" fmla="*/ 165463 h 296091"/>
                <a:gd name="connsiteX3" fmla="*/ 383177 w 444137"/>
                <a:gd name="connsiteY3" fmla="*/ 148045 h 296091"/>
                <a:gd name="connsiteX4" fmla="*/ 365760 w 444137"/>
                <a:gd name="connsiteY4" fmla="*/ 121920 h 296091"/>
                <a:gd name="connsiteX5" fmla="*/ 339635 w 444137"/>
                <a:gd name="connsiteY5" fmla="*/ 104503 h 296091"/>
                <a:gd name="connsiteX6" fmla="*/ 330926 w 444137"/>
                <a:gd name="connsiteY6" fmla="*/ 78377 h 296091"/>
                <a:gd name="connsiteX7" fmla="*/ 252549 w 444137"/>
                <a:gd name="connsiteY7" fmla="*/ 34834 h 296091"/>
                <a:gd name="connsiteX8" fmla="*/ 226423 w 444137"/>
                <a:gd name="connsiteY8" fmla="*/ 17417 h 296091"/>
                <a:gd name="connsiteX9" fmla="*/ 174172 w 444137"/>
                <a:gd name="connsiteY9" fmla="*/ 0 h 296091"/>
                <a:gd name="connsiteX10" fmla="*/ 130629 w 444137"/>
                <a:gd name="connsiteY10" fmla="*/ 8708 h 296091"/>
                <a:gd name="connsiteX11" fmla="*/ 78377 w 444137"/>
                <a:gd name="connsiteY11" fmla="*/ 26125 h 296091"/>
                <a:gd name="connsiteX12" fmla="*/ 60960 w 444137"/>
                <a:gd name="connsiteY12" fmla="*/ 43543 h 296091"/>
                <a:gd name="connsiteX13" fmla="*/ 17417 w 444137"/>
                <a:gd name="connsiteY13" fmla="*/ 69668 h 296091"/>
                <a:gd name="connsiteX14" fmla="*/ 0 w 444137"/>
                <a:gd name="connsiteY14" fmla="*/ 130628 h 296091"/>
                <a:gd name="connsiteX15" fmla="*/ 8709 w 444137"/>
                <a:gd name="connsiteY15" fmla="*/ 156754 h 296091"/>
                <a:gd name="connsiteX16" fmla="*/ 8709 w 444137"/>
                <a:gd name="connsiteY16" fmla="*/ 191588 h 29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4137" h="296091">
                  <a:moveTo>
                    <a:pt x="444137" y="296091"/>
                  </a:moveTo>
                  <a:lnTo>
                    <a:pt x="409303" y="191588"/>
                  </a:lnTo>
                  <a:cubicBezTo>
                    <a:pt x="406400" y="182880"/>
                    <a:pt x="407086" y="171954"/>
                    <a:pt x="400595" y="165463"/>
                  </a:cubicBezTo>
                  <a:cubicBezTo>
                    <a:pt x="394789" y="159657"/>
                    <a:pt x="388306" y="154457"/>
                    <a:pt x="383177" y="148045"/>
                  </a:cubicBezTo>
                  <a:cubicBezTo>
                    <a:pt x="376639" y="139872"/>
                    <a:pt x="373161" y="129321"/>
                    <a:pt x="365760" y="121920"/>
                  </a:cubicBezTo>
                  <a:cubicBezTo>
                    <a:pt x="358359" y="114519"/>
                    <a:pt x="348343" y="110309"/>
                    <a:pt x="339635" y="104503"/>
                  </a:cubicBezTo>
                  <a:cubicBezTo>
                    <a:pt x="336732" y="95794"/>
                    <a:pt x="337417" y="84868"/>
                    <a:pt x="330926" y="78377"/>
                  </a:cubicBezTo>
                  <a:cubicBezTo>
                    <a:pt x="276013" y="23464"/>
                    <a:pt x="296351" y="56735"/>
                    <a:pt x="252549" y="34834"/>
                  </a:cubicBezTo>
                  <a:cubicBezTo>
                    <a:pt x="243188" y="30153"/>
                    <a:pt x="235987" y="21668"/>
                    <a:pt x="226423" y="17417"/>
                  </a:cubicBezTo>
                  <a:cubicBezTo>
                    <a:pt x="209646" y="9961"/>
                    <a:pt x="174172" y="0"/>
                    <a:pt x="174172" y="0"/>
                  </a:cubicBezTo>
                  <a:cubicBezTo>
                    <a:pt x="159658" y="2903"/>
                    <a:pt x="144909" y="4814"/>
                    <a:pt x="130629" y="8708"/>
                  </a:cubicBezTo>
                  <a:cubicBezTo>
                    <a:pt x="112916" y="13539"/>
                    <a:pt x="78377" y="26125"/>
                    <a:pt x="78377" y="26125"/>
                  </a:cubicBezTo>
                  <a:cubicBezTo>
                    <a:pt x="72571" y="31931"/>
                    <a:pt x="68001" y="39319"/>
                    <a:pt x="60960" y="43543"/>
                  </a:cubicBezTo>
                  <a:cubicBezTo>
                    <a:pt x="4429" y="77463"/>
                    <a:pt x="61556" y="25532"/>
                    <a:pt x="17417" y="69668"/>
                  </a:cubicBezTo>
                  <a:cubicBezTo>
                    <a:pt x="13312" y="81985"/>
                    <a:pt x="0" y="119698"/>
                    <a:pt x="0" y="130628"/>
                  </a:cubicBezTo>
                  <a:cubicBezTo>
                    <a:pt x="0" y="139808"/>
                    <a:pt x="7411" y="147666"/>
                    <a:pt x="8709" y="156754"/>
                  </a:cubicBezTo>
                  <a:cubicBezTo>
                    <a:pt x="10351" y="168249"/>
                    <a:pt x="8709" y="179977"/>
                    <a:pt x="8709" y="191588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자유형 6"/>
            <p:cNvSpPr/>
            <p:nvPr/>
          </p:nvSpPr>
          <p:spPr>
            <a:xfrm>
              <a:off x="853440" y="2995749"/>
              <a:ext cx="444137" cy="330925"/>
            </a:xfrm>
            <a:custGeom>
              <a:avLst/>
              <a:gdLst>
                <a:gd name="connsiteX0" fmla="*/ 34834 w 444137"/>
                <a:gd name="connsiteY0" fmla="*/ 261257 h 330925"/>
                <a:gd name="connsiteX1" fmla="*/ 17417 w 444137"/>
                <a:gd name="connsiteY1" fmla="*/ 235131 h 330925"/>
                <a:gd name="connsiteX2" fmla="*/ 0 w 444137"/>
                <a:gd name="connsiteY2" fmla="*/ 182880 h 330925"/>
                <a:gd name="connsiteX3" fmla="*/ 8709 w 444137"/>
                <a:gd name="connsiteY3" fmla="*/ 121920 h 330925"/>
                <a:gd name="connsiteX4" fmla="*/ 26126 w 444137"/>
                <a:gd name="connsiteY4" fmla="*/ 104502 h 330925"/>
                <a:gd name="connsiteX5" fmla="*/ 34834 w 444137"/>
                <a:gd name="connsiteY5" fmla="*/ 78377 h 330925"/>
                <a:gd name="connsiteX6" fmla="*/ 87086 w 444137"/>
                <a:gd name="connsiteY6" fmla="*/ 52251 h 330925"/>
                <a:gd name="connsiteX7" fmla="*/ 113211 w 444137"/>
                <a:gd name="connsiteY7" fmla="*/ 34834 h 330925"/>
                <a:gd name="connsiteX8" fmla="*/ 165463 w 444137"/>
                <a:gd name="connsiteY8" fmla="*/ 17417 h 330925"/>
                <a:gd name="connsiteX9" fmla="*/ 191589 w 444137"/>
                <a:gd name="connsiteY9" fmla="*/ 8708 h 330925"/>
                <a:gd name="connsiteX10" fmla="*/ 217714 w 444137"/>
                <a:gd name="connsiteY10" fmla="*/ 0 h 330925"/>
                <a:gd name="connsiteX11" fmla="*/ 296091 w 444137"/>
                <a:gd name="connsiteY11" fmla="*/ 8708 h 330925"/>
                <a:gd name="connsiteX12" fmla="*/ 313509 w 444137"/>
                <a:gd name="connsiteY12" fmla="*/ 26125 h 330925"/>
                <a:gd name="connsiteX13" fmla="*/ 348343 w 444137"/>
                <a:gd name="connsiteY13" fmla="*/ 78377 h 330925"/>
                <a:gd name="connsiteX14" fmla="*/ 374469 w 444137"/>
                <a:gd name="connsiteY14" fmla="*/ 121920 h 330925"/>
                <a:gd name="connsiteX15" fmla="*/ 409303 w 444137"/>
                <a:gd name="connsiteY15" fmla="*/ 174171 h 330925"/>
                <a:gd name="connsiteX16" fmla="*/ 435429 w 444137"/>
                <a:gd name="connsiteY16" fmla="*/ 252548 h 330925"/>
                <a:gd name="connsiteX17" fmla="*/ 444137 w 444137"/>
                <a:gd name="connsiteY17" fmla="*/ 278674 h 330925"/>
                <a:gd name="connsiteX18" fmla="*/ 444137 w 444137"/>
                <a:gd name="connsiteY18" fmla="*/ 330925 h 33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4137" h="330925">
                  <a:moveTo>
                    <a:pt x="34834" y="261257"/>
                  </a:moveTo>
                  <a:cubicBezTo>
                    <a:pt x="29028" y="252548"/>
                    <a:pt x="21668" y="244695"/>
                    <a:pt x="17417" y="235131"/>
                  </a:cubicBezTo>
                  <a:cubicBezTo>
                    <a:pt x="9961" y="218354"/>
                    <a:pt x="0" y="182880"/>
                    <a:pt x="0" y="182880"/>
                  </a:cubicBezTo>
                  <a:cubicBezTo>
                    <a:pt x="2903" y="162560"/>
                    <a:pt x="2218" y="141393"/>
                    <a:pt x="8709" y="121920"/>
                  </a:cubicBezTo>
                  <a:cubicBezTo>
                    <a:pt x="11305" y="114131"/>
                    <a:pt x="21902" y="111543"/>
                    <a:pt x="26126" y="104502"/>
                  </a:cubicBezTo>
                  <a:cubicBezTo>
                    <a:pt x="30849" y="96631"/>
                    <a:pt x="29100" y="85545"/>
                    <a:pt x="34834" y="78377"/>
                  </a:cubicBezTo>
                  <a:cubicBezTo>
                    <a:pt x="51472" y="57580"/>
                    <a:pt x="66052" y="62768"/>
                    <a:pt x="87086" y="52251"/>
                  </a:cubicBezTo>
                  <a:cubicBezTo>
                    <a:pt x="96447" y="47570"/>
                    <a:pt x="103647" y="39085"/>
                    <a:pt x="113211" y="34834"/>
                  </a:cubicBezTo>
                  <a:cubicBezTo>
                    <a:pt x="129988" y="27378"/>
                    <a:pt x="148046" y="23223"/>
                    <a:pt x="165463" y="17417"/>
                  </a:cubicBezTo>
                  <a:lnTo>
                    <a:pt x="191589" y="8708"/>
                  </a:lnTo>
                  <a:lnTo>
                    <a:pt x="217714" y="0"/>
                  </a:lnTo>
                  <a:cubicBezTo>
                    <a:pt x="243840" y="2903"/>
                    <a:pt x="270731" y="1792"/>
                    <a:pt x="296091" y="8708"/>
                  </a:cubicBezTo>
                  <a:cubicBezTo>
                    <a:pt x="304012" y="10868"/>
                    <a:pt x="308583" y="19556"/>
                    <a:pt x="313509" y="26125"/>
                  </a:cubicBezTo>
                  <a:cubicBezTo>
                    <a:pt x="326069" y="42871"/>
                    <a:pt x="348343" y="78377"/>
                    <a:pt x="348343" y="78377"/>
                  </a:cubicBezTo>
                  <a:cubicBezTo>
                    <a:pt x="364993" y="128328"/>
                    <a:pt x="345779" y="83667"/>
                    <a:pt x="374469" y="121920"/>
                  </a:cubicBezTo>
                  <a:cubicBezTo>
                    <a:pt x="387029" y="138666"/>
                    <a:pt x="409303" y="174171"/>
                    <a:pt x="409303" y="174171"/>
                  </a:cubicBezTo>
                  <a:lnTo>
                    <a:pt x="435429" y="252548"/>
                  </a:lnTo>
                  <a:cubicBezTo>
                    <a:pt x="438332" y="261257"/>
                    <a:pt x="444137" y="269494"/>
                    <a:pt x="444137" y="278674"/>
                  </a:cubicBezTo>
                  <a:lnTo>
                    <a:pt x="444137" y="330925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48680"/>
            <a:ext cx="518457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/>
              <a:t>상하측</a:t>
            </a:r>
            <a:r>
              <a:rPr lang="ko-KR" altLang="en-US" sz="2800" dirty="0" smtClean="0"/>
              <a:t> 케이스 나사로 조립하기</a:t>
            </a:r>
            <a:endParaRPr lang="ko-KR" altLang="en-US" sz="2800" dirty="0"/>
          </a:p>
        </p:txBody>
      </p:sp>
      <p:pic>
        <p:nvPicPr>
          <p:cNvPr id="27650" name="Picture 2" descr="C:\Users\user-77\Documents\신모델구상\금속탐지기\전체\상하측조립.jpg"/>
          <p:cNvPicPr>
            <a:picLocks noChangeAspect="1" noChangeArrowheads="1"/>
          </p:cNvPicPr>
          <p:nvPr/>
        </p:nvPicPr>
        <p:blipFill>
          <a:blip r:embed="rId2" cstate="print"/>
          <a:srcRect l="10626" t="21456" r="33463" b="11381"/>
          <a:stretch>
            <a:fillRect/>
          </a:stretch>
        </p:blipFill>
        <p:spPr bwMode="auto">
          <a:xfrm>
            <a:off x="395536" y="1556792"/>
            <a:ext cx="8180109" cy="4608512"/>
          </a:xfrm>
          <a:prstGeom prst="rect">
            <a:avLst/>
          </a:prstGeom>
          <a:noFill/>
        </p:spPr>
      </p:pic>
      <p:cxnSp>
        <p:nvCxnSpPr>
          <p:cNvPr id="4" name="직선 화살표 연결선 3"/>
          <p:cNvCxnSpPr/>
          <p:nvPr/>
        </p:nvCxnSpPr>
        <p:spPr>
          <a:xfrm flipV="1">
            <a:off x="3347864" y="1628800"/>
            <a:ext cx="936104" cy="43204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/>
          <p:cNvCxnSpPr/>
          <p:nvPr/>
        </p:nvCxnSpPr>
        <p:spPr>
          <a:xfrm>
            <a:off x="2915816" y="3933056"/>
            <a:ext cx="504056" cy="64807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 flipH="1" flipV="1">
            <a:off x="611560" y="1988840"/>
            <a:ext cx="216024" cy="100811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3968" y="1412776"/>
            <a:ext cx="7200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나사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7200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나사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4581128"/>
            <a:ext cx="7200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나사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1907540"/>
            <a:ext cx="7200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LED</a:t>
            </a:r>
            <a:endParaRPr lang="ko-KR" altLang="en-US" dirty="0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5004048" y="2276872"/>
            <a:ext cx="576064" cy="50405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-77\Documents\신모델구상\거짓말탐지기\전체\2.jpg"/>
          <p:cNvPicPr>
            <a:picLocks noChangeAspect="1" noChangeArrowheads="1"/>
          </p:cNvPicPr>
          <p:nvPr/>
        </p:nvPicPr>
        <p:blipFill>
          <a:blip r:embed="rId2" cstate="print"/>
          <a:srcRect l="14563" t="23554" r="20075" b="15999"/>
          <a:stretch>
            <a:fillRect/>
          </a:stretch>
        </p:blipFill>
        <p:spPr bwMode="auto">
          <a:xfrm>
            <a:off x="1331640" y="1916832"/>
            <a:ext cx="5976664" cy="3456384"/>
          </a:xfrm>
          <a:prstGeom prst="rect">
            <a:avLst/>
          </a:prstGeom>
          <a:noFill/>
        </p:spPr>
      </p:pic>
      <p:cxnSp>
        <p:nvCxnSpPr>
          <p:cNvPr id="3" name="직선 화살표 연결선 2"/>
          <p:cNvCxnSpPr/>
          <p:nvPr/>
        </p:nvCxnSpPr>
        <p:spPr>
          <a:xfrm flipV="1">
            <a:off x="3419872" y="1772816"/>
            <a:ext cx="504056" cy="36004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3275856" y="4139788"/>
            <a:ext cx="504056" cy="64807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/>
          <p:cNvCxnSpPr/>
          <p:nvPr/>
        </p:nvCxnSpPr>
        <p:spPr>
          <a:xfrm flipH="1" flipV="1">
            <a:off x="1331640" y="1988840"/>
            <a:ext cx="216024" cy="100811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23928" y="1556792"/>
            <a:ext cx="7200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나사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628800"/>
            <a:ext cx="7200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나사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4787860"/>
            <a:ext cx="7200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나사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2051556"/>
            <a:ext cx="7200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LED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4572000" y="2420888"/>
            <a:ext cx="504056" cy="50405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-77\Documents\신모델구상\금속탐지기\전체\거짓말탐지기사용.jpg"/>
          <p:cNvPicPr>
            <a:picLocks noChangeAspect="1" noChangeArrowheads="1"/>
          </p:cNvPicPr>
          <p:nvPr/>
        </p:nvPicPr>
        <p:blipFill>
          <a:blip r:embed="rId2" cstate="print"/>
          <a:srcRect l="26375" t="11381" r="42125" b="14739"/>
          <a:stretch>
            <a:fillRect/>
          </a:stretch>
        </p:blipFill>
        <p:spPr bwMode="auto">
          <a:xfrm>
            <a:off x="2483768" y="1412776"/>
            <a:ext cx="4032448" cy="4435693"/>
          </a:xfrm>
          <a:prstGeom prst="rect">
            <a:avLst/>
          </a:prstGeom>
          <a:noFill/>
        </p:spPr>
      </p:pic>
      <p:sp>
        <p:nvSpPr>
          <p:cNvPr id="3" name="실행 단추: 소리 2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6588224" y="2276872"/>
            <a:ext cx="1872208" cy="792088"/>
          </a:xfrm>
          <a:prstGeom prst="actionButtonSoun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H="1" flipV="1">
            <a:off x="3860629" y="1853533"/>
            <a:ext cx="2160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 flipH="1" flipV="1">
            <a:off x="3777576" y="1890705"/>
            <a:ext cx="2160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H="1" flipV="1">
            <a:off x="3760158" y="1988840"/>
            <a:ext cx="2160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07704" y="5877272"/>
            <a:ext cx="532859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rgbClr val="FF0000"/>
                </a:solidFill>
              </a:rPr>
              <a:t>탐지기 밑에 </a:t>
            </a:r>
            <a:r>
              <a:rPr lang="ko-KR" altLang="en-US" sz="1400" dirty="0" smtClean="0"/>
              <a:t>스위치</a:t>
            </a:r>
            <a:r>
              <a:rPr lang="ko-KR" altLang="en-US" sz="1400" dirty="0" smtClean="0">
                <a:solidFill>
                  <a:srgbClr val="FF0000"/>
                </a:solidFill>
              </a:rPr>
              <a:t>를 키고</a:t>
            </a:r>
            <a:endParaRPr lang="en-US" altLang="ko-KR" sz="14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ko-KR" sz="1400" dirty="0" smtClean="0">
                <a:solidFill>
                  <a:srgbClr val="FF0000"/>
                </a:solidFill>
              </a:rPr>
              <a:t>2</a:t>
            </a:r>
            <a:r>
              <a:rPr lang="ko-KR" altLang="en-US" sz="1400" dirty="0" smtClean="0">
                <a:solidFill>
                  <a:srgbClr val="FF0000"/>
                </a:solidFill>
              </a:rPr>
              <a:t>개의 선을 왼손가락과 오른손가락에 반지처럼 감아 체크 한다</a:t>
            </a:r>
            <a:r>
              <a:rPr lang="en-US" altLang="ko-KR" sz="14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altLang="ko-KR" sz="1400" dirty="0" smtClean="0"/>
              <a:t>LED</a:t>
            </a:r>
            <a:r>
              <a:rPr lang="ko-KR" altLang="en-US" sz="1400" dirty="0" smtClean="0">
                <a:solidFill>
                  <a:srgbClr val="FF0000"/>
                </a:solidFill>
              </a:rPr>
              <a:t>가 켜지고 빛의 강도 및 소리의 강약에 따라 탐지가 가능</a:t>
            </a:r>
            <a:r>
              <a:rPr lang="ko-KR" altLang="en-US" sz="1400" dirty="0">
                <a:solidFill>
                  <a:srgbClr val="FF0000"/>
                </a:solidFill>
              </a:rPr>
              <a:t>하</a:t>
            </a:r>
            <a:r>
              <a:rPr lang="ko-KR" altLang="en-US" sz="1400" dirty="0" smtClean="0">
                <a:solidFill>
                  <a:srgbClr val="FF0000"/>
                </a:solidFill>
              </a:rPr>
              <a:t>다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48680"/>
            <a:ext cx="518457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거짓말 탐지기를 동작해보기</a:t>
            </a:r>
            <a:endParaRPr lang="ko-KR" altLang="en-US" sz="2800" dirty="0"/>
          </a:p>
        </p:txBody>
      </p:sp>
      <p:pic>
        <p:nvPicPr>
          <p:cNvPr id="11" name="Picture 9" descr="lie_detector_in_action.JPG"/>
          <p:cNvPicPr>
            <a:picLocks noChangeAspect="1" noChangeArrowheads="1"/>
          </p:cNvPicPr>
          <p:nvPr/>
        </p:nvPicPr>
        <p:blipFill>
          <a:blip r:embed="rId4" cstate="print"/>
          <a:srcRect l="1080" t="27907" r="55721" b="10721"/>
          <a:stretch>
            <a:fillRect/>
          </a:stretch>
        </p:blipFill>
        <p:spPr bwMode="auto">
          <a:xfrm>
            <a:off x="1043608" y="4581128"/>
            <a:ext cx="1152128" cy="1227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77\Documents\신모델구상\거짓말탐지기\전체\1.jpg"/>
          <p:cNvPicPr>
            <a:picLocks noChangeAspect="1" noChangeArrowheads="1"/>
          </p:cNvPicPr>
          <p:nvPr/>
        </p:nvPicPr>
        <p:blipFill>
          <a:blip r:embed="rId2" cstate="print"/>
          <a:srcRect l="34250" t="9702" r="26375" b="15999"/>
          <a:stretch>
            <a:fillRect/>
          </a:stretch>
        </p:blipFill>
        <p:spPr bwMode="auto">
          <a:xfrm>
            <a:off x="3131840" y="1124744"/>
            <a:ext cx="3600400" cy="4248472"/>
          </a:xfrm>
          <a:prstGeom prst="rect">
            <a:avLst/>
          </a:prstGeom>
          <a:noFill/>
        </p:spPr>
      </p:pic>
      <p:sp>
        <p:nvSpPr>
          <p:cNvPr id="3" name="실행 단추: 소리 2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6300192" y="2204864"/>
            <a:ext cx="1296144" cy="792088"/>
          </a:xfrm>
          <a:prstGeom prst="actionButtonSoun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/>
          <p:cNvCxnSpPr/>
          <p:nvPr/>
        </p:nvCxnSpPr>
        <p:spPr>
          <a:xfrm flipH="1" flipV="1">
            <a:off x="3736367" y="1709517"/>
            <a:ext cx="2160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/>
          <p:cNvCxnSpPr/>
          <p:nvPr/>
        </p:nvCxnSpPr>
        <p:spPr>
          <a:xfrm flipH="1" flipV="1">
            <a:off x="3653314" y="1746689"/>
            <a:ext cx="2160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 flipH="1" flipV="1">
            <a:off x="3635896" y="1844824"/>
            <a:ext cx="2160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4180"/>
          <a:stretch>
            <a:fillRect/>
          </a:stretch>
        </p:blipFill>
        <p:spPr bwMode="auto">
          <a:xfrm>
            <a:off x="467544" y="4005064"/>
            <a:ext cx="3600450" cy="235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wnloads\lie_detector_004.bmp"/>
          <p:cNvPicPr>
            <a:picLocks noChangeAspect="1" noChangeArrowheads="1"/>
          </p:cNvPicPr>
          <p:nvPr/>
        </p:nvPicPr>
        <p:blipFill>
          <a:blip r:embed="rId3" cstate="print"/>
          <a:srcRect l="23625" t="15750" r="44482" b="18101"/>
          <a:stretch>
            <a:fillRect/>
          </a:stretch>
        </p:blipFill>
        <p:spPr bwMode="auto">
          <a:xfrm>
            <a:off x="4499992" y="3356992"/>
            <a:ext cx="1944216" cy="3024336"/>
          </a:xfrm>
          <a:prstGeom prst="rect">
            <a:avLst/>
          </a:prstGeom>
          <a:noFill/>
        </p:spPr>
      </p:pic>
      <p:pic>
        <p:nvPicPr>
          <p:cNvPr id="2055" name="Picture 7" descr="C:\Downloads\lie_detector_002.bmp"/>
          <p:cNvPicPr>
            <a:picLocks noChangeAspect="1" noChangeArrowheads="1"/>
          </p:cNvPicPr>
          <p:nvPr/>
        </p:nvPicPr>
        <p:blipFill>
          <a:blip r:embed="rId4" cstate="print"/>
          <a:srcRect l="40162" t="45674" r="29126" b="8651"/>
          <a:stretch>
            <a:fillRect/>
          </a:stretch>
        </p:blipFill>
        <p:spPr bwMode="auto">
          <a:xfrm>
            <a:off x="6804248" y="4293096"/>
            <a:ext cx="1872208" cy="2088232"/>
          </a:xfrm>
          <a:prstGeom prst="rect">
            <a:avLst/>
          </a:prstGeom>
          <a:noFill/>
        </p:spPr>
      </p:pic>
      <p:pic>
        <p:nvPicPr>
          <p:cNvPr id="2057" name="Picture 9" descr="lie_detector_in_action.JPG"/>
          <p:cNvPicPr>
            <a:picLocks noChangeAspect="1" noChangeArrowheads="1"/>
          </p:cNvPicPr>
          <p:nvPr/>
        </p:nvPicPr>
        <p:blipFill>
          <a:blip r:embed="rId5" cstate="print"/>
          <a:srcRect l="1080" t="27907" r="55721" b="10721"/>
          <a:stretch>
            <a:fillRect/>
          </a:stretch>
        </p:blipFill>
        <p:spPr bwMode="auto">
          <a:xfrm>
            <a:off x="467544" y="836712"/>
            <a:ext cx="1152128" cy="1227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771525"/>
            <a:ext cx="78105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9719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57192"/>
            <a:ext cx="821073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12776"/>
            <a:ext cx="456021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43608" y="1052736"/>
            <a:ext cx="6912768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dirty="0" smtClean="0"/>
              <a:t> 여기서의 단순한 거짓말 탐지기회로는 약간의 흔히 사용되는 부품만으로도 만들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회로의 기능은 톤발진기의 주파수를 변경하는 피부의 </a:t>
            </a:r>
            <a:r>
              <a:rPr lang="ko-KR" altLang="en-US" dirty="0" err="1" smtClean="0"/>
              <a:t>저항값</a:t>
            </a:r>
            <a:r>
              <a:rPr lang="ko-KR" altLang="en-US" dirty="0" smtClean="0"/>
              <a:t> 변화에 근거하여 만들어 진다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 거짓말 탐지기 회로는 다른 정밀한 탐지기처럼 높은 수준의 탐지기가 아니고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단지 매우 단순하고 교육적 연구를 위하여 사용 될 수 있을 뿐이다</a:t>
            </a:r>
            <a:r>
              <a:rPr lang="en-US" altLang="ko-KR" dirty="0" smtClean="0"/>
              <a:t>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043608" y="2996952"/>
            <a:ext cx="6912768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dirty="0" smtClean="0"/>
              <a:t>거짓말은 스트레스의 주범이다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거짓말은 사람을 죽인다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거짓말은 대부분의 사람에게 힘든 일이고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거짓말 탐지기는 그런 원리를 이용한 것이다</a:t>
            </a:r>
            <a:r>
              <a:rPr lang="en-US" altLang="ko-KR" dirty="0" smtClean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3034680" cy="576065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2400" dirty="0" smtClean="0"/>
              <a:t>부품 리스트 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콘넥터형</a:t>
            </a:r>
            <a:r>
              <a:rPr lang="en-US" altLang="ko-KR" sz="2400" dirty="0" smtClean="0"/>
              <a:t>)</a:t>
            </a:r>
            <a:endParaRPr lang="ko-KR" altLang="en-US" sz="2400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Group 131"/>
          <p:cNvGraphicFramePr>
            <a:graphicFrameLocks noGrp="1"/>
          </p:cNvGraphicFramePr>
          <p:nvPr/>
        </p:nvGraphicFramePr>
        <p:xfrm>
          <a:off x="539552" y="908720"/>
          <a:ext cx="8165976" cy="4989329"/>
        </p:xfrm>
        <a:graphic>
          <a:graphicData uri="http://schemas.openxmlformats.org/drawingml/2006/table">
            <a:tbl>
              <a:tblPr/>
              <a:tblGrid>
                <a:gridCol w="1944216"/>
                <a:gridCol w="1512168"/>
                <a:gridCol w="626604"/>
                <a:gridCol w="2036923"/>
                <a:gridCol w="1368921"/>
                <a:gridCol w="677144"/>
              </a:tblGrid>
              <a:tr h="612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트랜지스터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C 9013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11.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한림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웨이퍼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핀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그래픽" pitchFamily="18" charset="-127"/>
                          <a:ea typeface="HY그래픽" pitchFamily="18" charset="-127"/>
                          <a:cs typeface="+mn-cs"/>
                        </a:rPr>
                        <a:t>LWL0640-02 Wafer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5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895">
                <a:tc>
                  <a:txBody>
                    <a:bodyPr/>
                    <a:lstStyle/>
                    <a:p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2.</a:t>
                      </a:r>
                      <a:r>
                        <a:rPr lang="ko-KR" altLang="en-US" sz="1600" dirty="0" smtClean="0">
                          <a:latin typeface="HY그래픽" pitchFamily="18" charset="-127"/>
                          <a:ea typeface="HY그래픽" pitchFamily="18" charset="-127"/>
                        </a:rPr>
                        <a:t>트랜지스터</a:t>
                      </a:r>
                      <a:endParaRPr lang="ko-KR" altLang="en-US" sz="1600" dirty="0"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A</a:t>
                      </a:r>
                      <a:r>
                        <a:rPr lang="en-US" altLang="ko-KR" sz="1600" baseline="0" dirty="0" smtClean="0">
                          <a:latin typeface="HY그래픽" pitchFamily="18" charset="-127"/>
                          <a:ea typeface="HY그래픽" pitchFamily="18" charset="-127"/>
                        </a:rPr>
                        <a:t> 9012</a:t>
                      </a:r>
                      <a:endParaRPr lang="ko-KR" altLang="en-US" sz="1600" dirty="0"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12.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한림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하우징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핀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CHW0640-02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6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스위치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(ON/OFF)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소형슬라이드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13.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터미널 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한쪽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검정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150mm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저항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82k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Ω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14.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터미널 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한쪽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빨강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150mm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5.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저항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4.7k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Ω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15.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터미널 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양쪽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검정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150mm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6.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마일러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콘덴서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0.022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F(223)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16.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터미널 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양쪽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빨강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150mm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건전지 스냅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9V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용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17.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회로 기판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70X45X1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8.</a:t>
                      </a:r>
                      <a:r>
                        <a:rPr lang="ko-KR" altLang="en-US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 스피커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8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Ω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50mm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18.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나사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2.2X5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9. </a:t>
                      </a:r>
                      <a:r>
                        <a:rPr lang="ko-KR" altLang="en-US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발광다이오드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빨강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5Ø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19.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나사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2.5X6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10.</a:t>
                      </a:r>
                      <a:r>
                        <a:rPr lang="ko-KR" altLang="en-US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라운드 소켓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3pin</a:t>
                      </a:r>
                      <a:r>
                        <a:rPr lang="en-US" altLang="ko-KR" sz="1600" b="0" baseline="0" dirty="0" smtClean="0">
                          <a:latin typeface="HY그래픽" pitchFamily="18" charset="-127"/>
                          <a:ea typeface="HY그래픽" pitchFamily="18" charset="-127"/>
                        </a:rPr>
                        <a:t> </a:t>
                      </a:r>
                      <a:r>
                        <a:rPr lang="ko-KR" altLang="en-US" sz="1600" b="0" baseline="0" dirty="0" smtClean="0">
                          <a:latin typeface="HY그래픽" pitchFamily="18" charset="-127"/>
                          <a:ea typeface="HY그래픽" pitchFamily="18" charset="-127"/>
                        </a:rPr>
                        <a:t>원형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3034680" cy="57606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ko-KR" altLang="en-US" sz="2400" dirty="0" smtClean="0"/>
              <a:t>부품 리스트 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납땜형</a:t>
            </a:r>
            <a:r>
              <a:rPr lang="en-US" altLang="ko-KR" sz="2400" dirty="0" smtClean="0"/>
              <a:t>)</a:t>
            </a:r>
            <a:endParaRPr lang="ko-KR" altLang="en-US" sz="2400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Group 131"/>
          <p:cNvGraphicFramePr>
            <a:graphicFrameLocks noGrp="1"/>
          </p:cNvGraphicFramePr>
          <p:nvPr/>
        </p:nvGraphicFramePr>
        <p:xfrm>
          <a:off x="539552" y="1412776"/>
          <a:ext cx="8165976" cy="4109354"/>
        </p:xfrm>
        <a:graphic>
          <a:graphicData uri="http://schemas.openxmlformats.org/drawingml/2006/table">
            <a:tbl>
              <a:tblPr/>
              <a:tblGrid>
                <a:gridCol w="1944216"/>
                <a:gridCol w="1512168"/>
                <a:gridCol w="626604"/>
                <a:gridCol w="2036923"/>
                <a:gridCol w="1368921"/>
                <a:gridCol w="677144"/>
              </a:tblGrid>
              <a:tr h="13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트랜지스터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C 9013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건전지 스냅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9V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용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895">
                <a:tc>
                  <a:txBody>
                    <a:bodyPr/>
                    <a:lstStyle/>
                    <a:p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2.</a:t>
                      </a:r>
                      <a:r>
                        <a:rPr lang="ko-KR" altLang="en-US" sz="1600" dirty="0" smtClean="0">
                          <a:latin typeface="HY그래픽" pitchFamily="18" charset="-127"/>
                          <a:ea typeface="HY그래픽" pitchFamily="18" charset="-127"/>
                        </a:rPr>
                        <a:t>트랜지스터</a:t>
                      </a:r>
                      <a:endParaRPr lang="ko-KR" altLang="en-US" sz="1600" dirty="0"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A</a:t>
                      </a:r>
                      <a:r>
                        <a:rPr lang="en-US" altLang="ko-KR" sz="1600" baseline="0" dirty="0" smtClean="0">
                          <a:latin typeface="HY그래픽" pitchFamily="18" charset="-127"/>
                          <a:ea typeface="HY그래픽" pitchFamily="18" charset="-127"/>
                        </a:rPr>
                        <a:t> 9012</a:t>
                      </a:r>
                      <a:endParaRPr lang="ko-KR" altLang="en-US" sz="1600" dirty="0"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8.</a:t>
                      </a:r>
                      <a:r>
                        <a:rPr lang="ko-KR" altLang="en-US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 스피커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8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Ω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50mm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스위치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(ON/OFF)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소형슬라이드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9. </a:t>
                      </a:r>
                      <a:r>
                        <a:rPr lang="ko-KR" altLang="en-US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발광다이오드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빨강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5Ø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저항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82k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Ω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10.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회로 기판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70X45X1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5.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저항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4.7k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Ω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11.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나사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2.2X5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6.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마일러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콘덴서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0.022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F(223)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12.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나사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2.5X6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배선  빨강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200mm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8.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배선  검정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200mm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188"/>
          <p:cNvSpPr txBox="1"/>
          <p:nvPr/>
        </p:nvSpPr>
        <p:spPr>
          <a:xfrm>
            <a:off x="899592" y="620688"/>
            <a:ext cx="31683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거짓말 탐지기 회로도</a:t>
            </a:r>
            <a:endParaRPr lang="ko-KR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6632"/>
            <a:ext cx="164465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직사각형 89"/>
          <p:cNvSpPr/>
          <p:nvPr/>
        </p:nvSpPr>
        <p:spPr>
          <a:xfrm>
            <a:off x="7020272" y="2708920"/>
            <a:ext cx="1979712" cy="28623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+mn-ea"/>
              </a:rPr>
              <a:t>손의 전도성에 따라서 </a:t>
            </a:r>
            <a:r>
              <a:rPr lang="en-US" altLang="ko-KR" sz="1200" dirty="0" smtClean="0">
                <a:latin typeface="+mn-ea"/>
              </a:rPr>
              <a:t>C9013</a:t>
            </a:r>
            <a:r>
              <a:rPr lang="ko-KR" altLang="en-US" sz="1200" dirty="0" smtClean="0">
                <a:latin typeface="+mn-ea"/>
              </a:rPr>
              <a:t>트랜지스터의 베이스에 가해지는 입력전압이 달라진다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r>
              <a:rPr lang="ko-KR" altLang="en-US" sz="1200" dirty="0" smtClean="0">
                <a:latin typeface="+mn-ea"/>
              </a:rPr>
              <a:t>손에 땀이 묻어 있을수록 단자간 저항이 작아지기 때문에 단자간 전압도 내려간다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r>
              <a:rPr lang="ko-KR" altLang="en-US" sz="1200" dirty="0" smtClean="0">
                <a:latin typeface="+mn-ea"/>
              </a:rPr>
              <a:t>그러면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아래쪽 단자와 접지 사이의 전압이 상대적으로 올라간다</a:t>
            </a:r>
            <a:r>
              <a:rPr lang="en-US" altLang="ko-KR" sz="1200" dirty="0" smtClean="0">
                <a:latin typeface="+mn-ea"/>
              </a:rPr>
              <a:t>. </a:t>
            </a:r>
          </a:p>
          <a:p>
            <a:r>
              <a:rPr lang="ko-KR" altLang="en-US" sz="1200" dirty="0" smtClean="0">
                <a:latin typeface="+mn-ea"/>
              </a:rPr>
              <a:t>이렇게 접지와 아래단자사이의 전압이 결정되면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이 전압값은 </a:t>
            </a:r>
            <a:r>
              <a:rPr lang="en-US" altLang="ko-KR" sz="1200" dirty="0" smtClean="0">
                <a:latin typeface="+mn-ea"/>
              </a:rPr>
              <a:t>9012</a:t>
            </a:r>
            <a:r>
              <a:rPr lang="ko-KR" altLang="en-US" sz="1200" dirty="0" smtClean="0">
                <a:latin typeface="+mn-ea"/>
              </a:rPr>
              <a:t> 트랜지스터의 베이스로 인가된다</a:t>
            </a:r>
            <a:r>
              <a:rPr lang="en-US" altLang="ko-KR" sz="1200" dirty="0" smtClean="0">
                <a:latin typeface="+mn-ea"/>
              </a:rPr>
              <a:t>.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15008" y="5661248"/>
            <a:ext cx="8749480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9013</a:t>
            </a:r>
            <a:r>
              <a:rPr kumimoji="1" 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베이스에 전압이 가해지지 않으면 </a:t>
            </a:r>
            <a:r>
              <a:rPr kumimoji="1" lang="ko-K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콜렉터와</a:t>
            </a:r>
            <a:r>
              <a:rPr kumimoji="1" 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</a:t>
            </a:r>
            <a:r>
              <a:rPr kumimoji="1" lang="ko-K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이미터</a:t>
            </a:r>
            <a:r>
              <a:rPr kumimoji="1" 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사이는 전류가 흐르지 않는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다</a:t>
            </a:r>
            <a:r>
              <a:rPr kumimoji="1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.  </a:t>
            </a:r>
            <a:endParaRPr kumimoji="1" lang="ko-KR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베이스에 전압이 가해지면 </a:t>
            </a:r>
            <a:r>
              <a:rPr kumimoji="1" lang="ko-K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콜렉터와</a:t>
            </a:r>
            <a:r>
              <a:rPr kumimoji="1" 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</a:t>
            </a:r>
            <a:r>
              <a:rPr kumimoji="1" lang="ko-K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이미터</a:t>
            </a:r>
            <a:r>
              <a:rPr kumimoji="1" 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사이에 전류가 흐르게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된</a:t>
            </a:r>
            <a:r>
              <a:rPr kumimoji="1" 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다</a:t>
            </a:r>
            <a:r>
              <a:rPr kumimoji="1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.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굴림" pitchFamily="50" charset="-127"/>
            </a:endParaRPr>
          </a:p>
          <a:p>
            <a:r>
              <a:rPr lang="ko-KR" altLang="en-US" sz="1200" dirty="0" smtClean="0">
                <a:latin typeface="+mn-ea"/>
              </a:rPr>
              <a:t>아직은 약간 미약한 전류가 흐르지만</a:t>
            </a:r>
            <a:r>
              <a:rPr lang="en-US" altLang="ko-KR" sz="1200" dirty="0" smtClean="0"/>
              <a:t>, </a:t>
            </a:r>
            <a:r>
              <a:rPr lang="ko-KR" altLang="en-US" sz="1200" dirty="0" smtClean="0">
                <a:latin typeface="+mn-ea"/>
              </a:rPr>
              <a:t>이 미약한 전류를 </a:t>
            </a:r>
            <a:r>
              <a:rPr lang="en-US" altLang="ko-KR" sz="1200" dirty="0" smtClean="0">
                <a:latin typeface="+mn-ea"/>
              </a:rPr>
              <a:t>9012 PNP</a:t>
            </a:r>
            <a:r>
              <a:rPr lang="ko-KR" altLang="en-US" sz="1200" dirty="0" smtClean="0">
                <a:latin typeface="+mn-ea"/>
              </a:rPr>
              <a:t>형 트랜지스터가 입력전류로 받아서 더욱 큰 전류로 흐르도록 한다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r>
              <a:rPr lang="ko-KR" altLang="en-US" sz="1200" dirty="0" smtClean="0">
                <a:latin typeface="+mn-ea"/>
              </a:rPr>
              <a:t>그러면 </a:t>
            </a:r>
            <a:r>
              <a:rPr lang="en-US" altLang="ko-KR" sz="1200" dirty="0" smtClean="0">
                <a:latin typeface="+mn-ea"/>
              </a:rPr>
              <a:t>LED</a:t>
            </a:r>
            <a:r>
              <a:rPr lang="ko-KR" altLang="en-US" sz="1200" dirty="0" smtClean="0">
                <a:latin typeface="+mn-ea"/>
              </a:rPr>
              <a:t>와 스피커를 켤 수 있을 정도로 충분한 양의 전류가 흐른다</a:t>
            </a:r>
            <a:r>
              <a:rPr lang="en-US" altLang="ko-KR" sz="1200" dirty="0" smtClean="0">
                <a:latin typeface="+mn-ea"/>
              </a:rPr>
              <a:t>.  </a:t>
            </a:r>
            <a:r>
              <a:rPr lang="ko-KR" altLang="en-US" sz="1200" dirty="0" smtClean="0">
                <a:latin typeface="+mn-ea"/>
              </a:rPr>
              <a:t>콘덴서와 </a:t>
            </a:r>
            <a:r>
              <a:rPr lang="en-US" altLang="ko-KR" sz="1200" dirty="0" smtClean="0">
                <a:latin typeface="+mn-ea"/>
              </a:rPr>
              <a:t>82k</a:t>
            </a:r>
            <a:r>
              <a:rPr lang="ko-KR" altLang="en-US" sz="1200" dirty="0" smtClean="0">
                <a:latin typeface="+mn-ea"/>
              </a:rPr>
              <a:t>는  주파수를 결정 짓는 시정수이다</a:t>
            </a:r>
            <a:r>
              <a:rPr lang="en-US" altLang="ko-KR" sz="1200" dirty="0" smtClean="0">
                <a:latin typeface="+mn-ea"/>
              </a:rPr>
              <a:t>.</a:t>
            </a:r>
            <a:endParaRPr kumimoji="1" lang="ko-KR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pSp>
        <p:nvGrpSpPr>
          <p:cNvPr id="99" name="그룹 98"/>
          <p:cNvGrpSpPr/>
          <p:nvPr/>
        </p:nvGrpSpPr>
        <p:grpSpPr>
          <a:xfrm>
            <a:off x="827584" y="1484784"/>
            <a:ext cx="5976664" cy="4104456"/>
            <a:chOff x="827584" y="1484784"/>
            <a:chExt cx="5976664" cy="4104456"/>
          </a:xfrm>
        </p:grpSpPr>
        <p:grpSp>
          <p:nvGrpSpPr>
            <p:cNvPr id="93" name="그룹 92"/>
            <p:cNvGrpSpPr/>
            <p:nvPr/>
          </p:nvGrpSpPr>
          <p:grpSpPr>
            <a:xfrm>
              <a:off x="827584" y="1484784"/>
              <a:ext cx="5976664" cy="4104456"/>
              <a:chOff x="827584" y="1484784"/>
              <a:chExt cx="5976664" cy="4104456"/>
            </a:xfrm>
          </p:grpSpPr>
          <p:sp>
            <p:nvSpPr>
              <p:cNvPr id="92" name="직사각형 91"/>
              <p:cNvSpPr/>
              <p:nvPr/>
            </p:nvSpPr>
            <p:spPr>
              <a:xfrm>
                <a:off x="827584" y="1484784"/>
                <a:ext cx="5976664" cy="41044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" name="그룹 187"/>
              <p:cNvGrpSpPr/>
              <p:nvPr/>
            </p:nvGrpSpPr>
            <p:grpSpPr>
              <a:xfrm>
                <a:off x="899592" y="1556792"/>
                <a:ext cx="5832648" cy="3979604"/>
                <a:chOff x="1331640" y="2204864"/>
                <a:chExt cx="5832648" cy="3979604"/>
              </a:xfrm>
            </p:grpSpPr>
            <p:grpSp>
              <p:nvGrpSpPr>
                <p:cNvPr id="3" name="그룹 180"/>
                <p:cNvGrpSpPr/>
                <p:nvPr/>
              </p:nvGrpSpPr>
              <p:grpSpPr>
                <a:xfrm>
                  <a:off x="1331640" y="2204864"/>
                  <a:ext cx="5832648" cy="3979604"/>
                  <a:chOff x="1331640" y="2204864"/>
                  <a:chExt cx="5832648" cy="3979604"/>
                </a:xfrm>
              </p:grpSpPr>
              <p:cxnSp>
                <p:nvCxnSpPr>
                  <p:cNvPr id="9" name="직선 연결선 51"/>
                  <p:cNvCxnSpPr/>
                  <p:nvPr/>
                </p:nvCxnSpPr>
                <p:spPr>
                  <a:xfrm flipH="1">
                    <a:off x="1777137" y="2236350"/>
                    <a:ext cx="1152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560211" y="3861048"/>
                    <a:ext cx="68724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dirty="0" smtClean="0"/>
                      <a:t>4.7k</a:t>
                    </a:r>
                    <a:r>
                      <a:rPr lang="el-GR" altLang="ko-KR" sz="1400" dirty="0" smtClean="0"/>
                      <a:t>Ω</a:t>
                    </a:r>
                    <a:endParaRPr lang="ko-KR" altLang="en-US" sz="1400" dirty="0"/>
                  </a:p>
                </p:txBody>
              </p:sp>
              <p:cxnSp>
                <p:nvCxnSpPr>
                  <p:cNvPr id="17" name="직선 연결선 16"/>
                  <p:cNvCxnSpPr/>
                  <p:nvPr/>
                </p:nvCxnSpPr>
                <p:spPr>
                  <a:xfrm flipH="1">
                    <a:off x="1778770" y="5583563"/>
                    <a:ext cx="39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직선 연결선 27"/>
                  <p:cNvCxnSpPr/>
                  <p:nvPr/>
                </p:nvCxnSpPr>
                <p:spPr>
                  <a:xfrm flipH="1">
                    <a:off x="2598577" y="4958586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" name="그룹 175"/>
                  <p:cNvGrpSpPr/>
                  <p:nvPr/>
                </p:nvGrpSpPr>
                <p:grpSpPr>
                  <a:xfrm flipH="1">
                    <a:off x="2310545" y="4509120"/>
                    <a:ext cx="276987" cy="720080"/>
                    <a:chOff x="6743285" y="4587501"/>
                    <a:chExt cx="276987" cy="720080"/>
                  </a:xfrm>
                </p:grpSpPr>
                <p:sp>
                  <p:nvSpPr>
                    <p:cNvPr id="113" name="직사각형 112"/>
                    <p:cNvSpPr/>
                    <p:nvPr/>
                  </p:nvSpPr>
                  <p:spPr>
                    <a:xfrm>
                      <a:off x="6743285" y="4725144"/>
                      <a:ext cx="72008" cy="4320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14" name="순서도: 수동 연산 113"/>
                    <p:cNvSpPr/>
                    <p:nvPr/>
                  </p:nvSpPr>
                  <p:spPr>
                    <a:xfrm rot="5400000">
                      <a:off x="6552220" y="4839529"/>
                      <a:ext cx="720080" cy="216024"/>
                    </a:xfrm>
                    <a:prstGeom prst="flowChartManualOperati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30" name="TextBox 29"/>
                  <p:cNvSpPr txBox="1"/>
                  <p:nvPr/>
                </p:nvSpPr>
                <p:spPr>
                  <a:xfrm flipH="1">
                    <a:off x="1878497" y="4690308"/>
                    <a:ext cx="5760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dirty="0" smtClean="0"/>
                      <a:t>SPK</a:t>
                    </a:r>
                    <a:endParaRPr lang="ko-KR" altLang="en-US" sz="1400" dirty="0"/>
                  </a:p>
                </p:txBody>
              </p:sp>
              <p:grpSp>
                <p:nvGrpSpPr>
                  <p:cNvPr id="5" name="그룹 238"/>
                  <p:cNvGrpSpPr/>
                  <p:nvPr/>
                </p:nvGrpSpPr>
                <p:grpSpPr>
                  <a:xfrm>
                    <a:off x="1499248" y="2911229"/>
                    <a:ext cx="898205" cy="805803"/>
                    <a:chOff x="7497496" y="2886429"/>
                    <a:chExt cx="898205" cy="805803"/>
                  </a:xfrm>
                </p:grpSpPr>
                <p:sp>
                  <p:nvSpPr>
                    <p:cNvPr id="107" name="직사각형 106"/>
                    <p:cNvSpPr/>
                    <p:nvPr/>
                  </p:nvSpPr>
                  <p:spPr>
                    <a:xfrm>
                      <a:off x="7905952" y="3169012"/>
                      <a:ext cx="489749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400" dirty="0" smtClean="0">
                          <a:sym typeface="Symbol" pitchFamily="18" charset="2"/>
                        </a:rPr>
                        <a:t>9V</a:t>
                      </a:r>
                    </a:p>
                    <a:p>
                      <a:r>
                        <a:rPr lang="en-US" altLang="ko-KR" sz="1400" dirty="0" smtClean="0"/>
                        <a:t>BAT</a:t>
                      </a:r>
                      <a:endParaRPr lang="ko-KR" altLang="en-US" sz="1400" dirty="0"/>
                    </a:p>
                  </p:txBody>
                </p:sp>
                <p:cxnSp>
                  <p:nvCxnSpPr>
                    <p:cNvPr id="108" name="직선 연결선 107"/>
                    <p:cNvCxnSpPr/>
                    <p:nvPr/>
                  </p:nvCxnSpPr>
                  <p:spPr>
                    <a:xfrm>
                      <a:off x="7613721" y="3506365"/>
                      <a:ext cx="360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직선 연결선 108"/>
                    <p:cNvCxnSpPr/>
                    <p:nvPr/>
                  </p:nvCxnSpPr>
                  <p:spPr>
                    <a:xfrm>
                      <a:off x="7665917" y="3306418"/>
                      <a:ext cx="216000" cy="0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직선 연결선 109"/>
                    <p:cNvCxnSpPr/>
                    <p:nvPr/>
                  </p:nvCxnSpPr>
                  <p:spPr>
                    <a:xfrm>
                      <a:off x="7675985" y="3606479"/>
                      <a:ext cx="216000" cy="0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1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97496" y="2886429"/>
                      <a:ext cx="360040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ko-KR" dirty="0" smtClean="0"/>
                        <a:t>+</a:t>
                      </a:r>
                      <a:endParaRPr lang="en-US" altLang="ko-KR" dirty="0"/>
                    </a:p>
                  </p:txBody>
                </p:sp>
                <p:cxnSp>
                  <p:nvCxnSpPr>
                    <p:cNvPr id="112" name="직선 연결선 111"/>
                    <p:cNvCxnSpPr/>
                    <p:nvPr/>
                  </p:nvCxnSpPr>
                  <p:spPr>
                    <a:xfrm>
                      <a:off x="7601036" y="3212976"/>
                      <a:ext cx="360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2" name="직선 연결선 31"/>
                  <p:cNvCxnSpPr/>
                  <p:nvPr/>
                </p:nvCxnSpPr>
                <p:spPr>
                  <a:xfrm flipV="1">
                    <a:off x="1781106" y="2230991"/>
                    <a:ext cx="0" cy="1008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타원 32"/>
                  <p:cNvSpPr/>
                  <p:nvPr/>
                </p:nvSpPr>
                <p:spPr>
                  <a:xfrm>
                    <a:off x="1711434" y="4086122"/>
                    <a:ext cx="14401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타원 33"/>
                  <p:cNvSpPr/>
                  <p:nvPr/>
                </p:nvSpPr>
                <p:spPr>
                  <a:xfrm>
                    <a:off x="1711434" y="4347686"/>
                    <a:ext cx="14401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5" name="타원 34"/>
                  <p:cNvSpPr/>
                  <p:nvPr/>
                </p:nvSpPr>
                <p:spPr>
                  <a:xfrm>
                    <a:off x="1934174" y="4214402"/>
                    <a:ext cx="14401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42" name="직선 연결선 41"/>
                  <p:cNvCxnSpPr/>
                  <p:nvPr/>
                </p:nvCxnSpPr>
                <p:spPr>
                  <a:xfrm flipV="1">
                    <a:off x="1787479" y="3653789"/>
                    <a:ext cx="0" cy="432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직선 연결선 42"/>
                  <p:cNvCxnSpPr>
                    <a:stCxn id="34" idx="0"/>
                    <a:endCxn id="35" idx="1"/>
                  </p:cNvCxnSpPr>
                  <p:nvPr/>
                </p:nvCxnSpPr>
                <p:spPr>
                  <a:xfrm flipV="1">
                    <a:off x="1783442" y="4235493"/>
                    <a:ext cx="171823" cy="11219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직선 연결선 43"/>
                  <p:cNvCxnSpPr/>
                  <p:nvPr/>
                </p:nvCxnSpPr>
                <p:spPr>
                  <a:xfrm flipV="1">
                    <a:off x="1781106" y="4509120"/>
                    <a:ext cx="0" cy="1080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1331640" y="4149080"/>
                    <a:ext cx="48663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dirty="0" smtClean="0"/>
                      <a:t>SW</a:t>
                    </a:r>
                    <a:endParaRPr lang="ko-KR" altLang="en-US" sz="1400" dirty="0"/>
                  </a:p>
                </p:txBody>
              </p:sp>
              <p:cxnSp>
                <p:nvCxnSpPr>
                  <p:cNvPr id="121" name="직선 연결선 120"/>
                  <p:cNvCxnSpPr/>
                  <p:nvPr/>
                </p:nvCxnSpPr>
                <p:spPr>
                  <a:xfrm flipH="1">
                    <a:off x="2598577" y="4797152"/>
                    <a:ext cx="82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" name="그룹 126"/>
                  <p:cNvGrpSpPr/>
                  <p:nvPr/>
                </p:nvGrpSpPr>
                <p:grpSpPr>
                  <a:xfrm>
                    <a:off x="5292966" y="3428874"/>
                    <a:ext cx="563389" cy="576190"/>
                    <a:chOff x="5376763" y="3284858"/>
                    <a:chExt cx="635397" cy="648197"/>
                  </a:xfrm>
                </p:grpSpPr>
                <p:sp>
                  <p:nvSpPr>
                    <p:cNvPr id="123" name="Oval 1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 flipV="1">
                      <a:off x="5376763" y="3284858"/>
                      <a:ext cx="635397" cy="64819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ko-KR" altLang="en-US">
                        <a:latin typeface="굴림" charset="-127"/>
                        <a:ea typeface="굴림" charset="-127"/>
                      </a:endParaRPr>
                    </a:p>
                  </p:txBody>
                </p:sp>
                <p:sp>
                  <p:nvSpPr>
                    <p:cNvPr id="124" name="Line 17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5588563" y="3371284"/>
                      <a:ext cx="0" cy="475344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ko-KR" altLang="en-US">
                        <a:latin typeface="굴림" charset="-127"/>
                        <a:ea typeface="굴림" charset="-127"/>
                      </a:endParaRPr>
                    </a:p>
                  </p:txBody>
                </p:sp>
                <p:sp>
                  <p:nvSpPr>
                    <p:cNvPr id="125" name="Line 19"/>
                    <p:cNvSpPr>
                      <a:spLocks noChangeShapeType="1"/>
                    </p:cNvSpPr>
                    <p:nvPr/>
                  </p:nvSpPr>
                  <p:spPr bwMode="auto">
                    <a:xfrm rot="10800000" flipH="1">
                      <a:off x="5588563" y="3328071"/>
                      <a:ext cx="254159" cy="172853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ko-KR" altLang="en-US">
                        <a:latin typeface="굴림" charset="-127"/>
                        <a:ea typeface="굴림" charset="-127"/>
                      </a:endParaRPr>
                    </a:p>
                  </p:txBody>
                </p:sp>
                <p:sp>
                  <p:nvSpPr>
                    <p:cNvPr id="126" name="Line 21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5588563" y="3716990"/>
                      <a:ext cx="254159" cy="172853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ko-KR" altLang="en-US">
                        <a:latin typeface="굴림" charset="-127"/>
                        <a:ea typeface="굴림" charset="-127"/>
                      </a:endParaRPr>
                    </a:p>
                  </p:txBody>
                </p:sp>
              </p:grpSp>
              <p:grpSp>
                <p:nvGrpSpPr>
                  <p:cNvPr id="7" name="그룹 131"/>
                  <p:cNvGrpSpPr/>
                  <p:nvPr/>
                </p:nvGrpSpPr>
                <p:grpSpPr>
                  <a:xfrm flipH="1">
                    <a:off x="2760011" y="2708920"/>
                    <a:ext cx="563389" cy="576190"/>
                    <a:chOff x="5376763" y="3284858"/>
                    <a:chExt cx="635397" cy="648197"/>
                  </a:xfrm>
                </p:grpSpPr>
                <p:sp>
                  <p:nvSpPr>
                    <p:cNvPr id="133" name="Oval 1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 flipV="1">
                      <a:off x="5376763" y="3284858"/>
                      <a:ext cx="635397" cy="64819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ko-KR" altLang="en-US">
                        <a:latin typeface="굴림" charset="-127"/>
                        <a:ea typeface="굴림" charset="-127"/>
                      </a:endParaRPr>
                    </a:p>
                  </p:txBody>
                </p:sp>
                <p:sp>
                  <p:nvSpPr>
                    <p:cNvPr id="134" name="Line 17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5588563" y="3371284"/>
                      <a:ext cx="0" cy="475344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ko-KR" altLang="en-US">
                        <a:latin typeface="굴림" charset="-127"/>
                        <a:ea typeface="굴림" charset="-127"/>
                      </a:endParaRPr>
                    </a:p>
                  </p:txBody>
                </p:sp>
                <p:sp>
                  <p:nvSpPr>
                    <p:cNvPr id="135" name="Line 19"/>
                    <p:cNvSpPr>
                      <a:spLocks noChangeShapeType="1"/>
                    </p:cNvSpPr>
                    <p:nvPr/>
                  </p:nvSpPr>
                  <p:spPr bwMode="auto">
                    <a:xfrm rot="10800000" flipH="1">
                      <a:off x="5588563" y="3328071"/>
                      <a:ext cx="254159" cy="172853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  <a:round/>
                      <a:headEnd type="triangl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ko-KR" altLang="en-US">
                        <a:latin typeface="굴림" charset="-127"/>
                        <a:ea typeface="굴림" charset="-127"/>
                      </a:endParaRPr>
                    </a:p>
                  </p:txBody>
                </p:sp>
                <p:sp>
                  <p:nvSpPr>
                    <p:cNvPr id="136" name="Line 21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5588563" y="3716990"/>
                      <a:ext cx="254159" cy="172853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ko-KR" altLang="en-US">
                        <a:latin typeface="굴림" charset="-127"/>
                        <a:ea typeface="굴림" charset="-127"/>
                      </a:endParaRPr>
                    </a:p>
                  </p:txBody>
                </p:sp>
              </p:grpSp>
              <p:cxnSp>
                <p:nvCxnSpPr>
                  <p:cNvPr id="137" name="직선 연결선 136"/>
                  <p:cNvCxnSpPr/>
                  <p:nvPr/>
                </p:nvCxnSpPr>
                <p:spPr>
                  <a:xfrm flipV="1">
                    <a:off x="2921445" y="3267566"/>
                    <a:ext cx="0" cy="1548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직선 연결선 137"/>
                  <p:cNvCxnSpPr/>
                  <p:nvPr/>
                </p:nvCxnSpPr>
                <p:spPr>
                  <a:xfrm flipV="1">
                    <a:off x="2912736" y="2242036"/>
                    <a:ext cx="0" cy="504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39" name="Picture 9" descr="sym_1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942391" y="2861645"/>
                    <a:ext cx="634044" cy="300567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0" name="Picture 9" descr="sym_1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560211" y="3560481"/>
                    <a:ext cx="634044" cy="300567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8" name="그룹 140"/>
                  <p:cNvGrpSpPr/>
                  <p:nvPr/>
                </p:nvGrpSpPr>
                <p:grpSpPr>
                  <a:xfrm rot="10800000">
                    <a:off x="3768124" y="3555598"/>
                    <a:ext cx="100145" cy="288032"/>
                    <a:chOff x="2961698" y="2357589"/>
                    <a:chExt cx="100145" cy="288032"/>
                  </a:xfrm>
                </p:grpSpPr>
                <p:cxnSp>
                  <p:nvCxnSpPr>
                    <p:cNvPr id="142" name="직선 연결선 141"/>
                    <p:cNvCxnSpPr/>
                    <p:nvPr/>
                  </p:nvCxnSpPr>
                  <p:spPr>
                    <a:xfrm>
                      <a:off x="2961698" y="2357589"/>
                      <a:ext cx="0" cy="288032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직선 연결선 142"/>
                    <p:cNvCxnSpPr/>
                    <p:nvPr/>
                  </p:nvCxnSpPr>
                  <p:spPr>
                    <a:xfrm>
                      <a:off x="3061843" y="2357589"/>
                      <a:ext cx="0" cy="288032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4" name="직선 연결선 143"/>
                  <p:cNvCxnSpPr/>
                  <p:nvPr/>
                </p:nvCxnSpPr>
                <p:spPr>
                  <a:xfrm flipH="1">
                    <a:off x="2922649" y="3699614"/>
                    <a:ext cx="82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직선 연결선 144"/>
                  <p:cNvCxnSpPr/>
                  <p:nvPr/>
                </p:nvCxnSpPr>
                <p:spPr>
                  <a:xfrm flipH="1">
                    <a:off x="3876227" y="3699614"/>
                    <a:ext cx="756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직선 연결선 145"/>
                  <p:cNvCxnSpPr/>
                  <p:nvPr/>
                </p:nvCxnSpPr>
                <p:spPr>
                  <a:xfrm flipV="1">
                    <a:off x="2921445" y="4958634"/>
                    <a:ext cx="0" cy="648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직선 연결선 146"/>
                  <p:cNvCxnSpPr/>
                  <p:nvPr/>
                </p:nvCxnSpPr>
                <p:spPr>
                  <a:xfrm flipV="1">
                    <a:off x="5675167" y="3986650"/>
                    <a:ext cx="0" cy="1728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직선 연결선 147"/>
                  <p:cNvCxnSpPr/>
                  <p:nvPr/>
                </p:nvCxnSpPr>
                <p:spPr>
                  <a:xfrm flipH="1">
                    <a:off x="5152561" y="3699614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직선 연결선 148"/>
                  <p:cNvCxnSpPr/>
                  <p:nvPr/>
                </p:nvCxnSpPr>
                <p:spPr>
                  <a:xfrm flipV="1">
                    <a:off x="4263470" y="3699614"/>
                    <a:ext cx="0" cy="648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직선 연결선 149"/>
                  <p:cNvCxnSpPr/>
                  <p:nvPr/>
                </p:nvCxnSpPr>
                <p:spPr>
                  <a:xfrm flipH="1">
                    <a:off x="3136012" y="3014370"/>
                    <a:ext cx="288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직선 연결선 150"/>
                  <p:cNvCxnSpPr/>
                  <p:nvPr/>
                </p:nvCxnSpPr>
                <p:spPr>
                  <a:xfrm flipV="1">
                    <a:off x="5692585" y="3007997"/>
                    <a:ext cx="0" cy="468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53" name="Picture 3" descr="sym_1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 rot="5400000">
                    <a:off x="3107092" y="5004325"/>
                    <a:ext cx="669904" cy="4081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" name="Line 32"/>
                  <p:cNvSpPr>
                    <a:spLocks noChangeShapeType="1"/>
                  </p:cNvSpPr>
                  <p:nvPr/>
                </p:nvSpPr>
                <p:spPr bwMode="auto">
                  <a:xfrm rot="1026164" flipV="1">
                    <a:off x="3707752" y="5002466"/>
                    <a:ext cx="89138" cy="2485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5" name="Line 32"/>
                  <p:cNvSpPr>
                    <a:spLocks noChangeShapeType="1"/>
                  </p:cNvSpPr>
                  <p:nvPr/>
                </p:nvSpPr>
                <p:spPr bwMode="auto">
                  <a:xfrm rot="1026164" flipV="1">
                    <a:off x="3662393" y="4888707"/>
                    <a:ext cx="89138" cy="2485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6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24107" y="5229200"/>
                    <a:ext cx="530183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ko-KR" sz="1400" dirty="0"/>
                      <a:t>LED</a:t>
                    </a:r>
                  </a:p>
                </p:txBody>
              </p:sp>
              <p:cxnSp>
                <p:nvCxnSpPr>
                  <p:cNvPr id="157" name="직선 연결선 156"/>
                  <p:cNvCxnSpPr/>
                  <p:nvPr/>
                </p:nvCxnSpPr>
                <p:spPr>
                  <a:xfrm flipV="1">
                    <a:off x="3427837" y="4797200"/>
                    <a:ext cx="0" cy="792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직선 연결선 158"/>
                  <p:cNvCxnSpPr/>
                  <p:nvPr/>
                </p:nvCxnSpPr>
                <p:spPr>
                  <a:xfrm flipH="1">
                    <a:off x="6517468" y="3014370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직선 연결선 159"/>
                  <p:cNvCxnSpPr/>
                  <p:nvPr/>
                </p:nvCxnSpPr>
                <p:spPr>
                  <a:xfrm flipV="1">
                    <a:off x="6913428" y="3014370"/>
                    <a:ext cx="0" cy="2592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직선 연결선 160"/>
                  <p:cNvCxnSpPr/>
                  <p:nvPr/>
                </p:nvCxnSpPr>
                <p:spPr>
                  <a:xfrm flipH="1">
                    <a:off x="4275579" y="4356395"/>
                    <a:ext cx="2232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직선 연결선 161"/>
                  <p:cNvCxnSpPr/>
                  <p:nvPr/>
                </p:nvCxnSpPr>
                <p:spPr>
                  <a:xfrm flipV="1">
                    <a:off x="6507507" y="4346698"/>
                    <a:ext cx="0" cy="1260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3" name="타원 162"/>
                  <p:cNvSpPr/>
                  <p:nvPr/>
                </p:nvSpPr>
                <p:spPr>
                  <a:xfrm>
                    <a:off x="6444208" y="5517232"/>
                    <a:ext cx="14401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4" name="타원 163"/>
                  <p:cNvSpPr/>
                  <p:nvPr/>
                </p:nvSpPr>
                <p:spPr>
                  <a:xfrm>
                    <a:off x="6841420" y="5543359"/>
                    <a:ext cx="144016" cy="1440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5" name="타원 164"/>
                  <p:cNvSpPr/>
                  <p:nvPr/>
                </p:nvSpPr>
                <p:spPr>
                  <a:xfrm>
                    <a:off x="2887353" y="3645024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6" name="타원 165"/>
                  <p:cNvSpPr/>
                  <p:nvPr/>
                </p:nvSpPr>
                <p:spPr>
                  <a:xfrm>
                    <a:off x="5660829" y="297082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7" name="타원 166"/>
                  <p:cNvSpPr/>
                  <p:nvPr/>
                </p:nvSpPr>
                <p:spPr>
                  <a:xfrm>
                    <a:off x="4238087" y="366244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8" name="타원 167"/>
                  <p:cNvSpPr/>
                  <p:nvPr/>
                </p:nvSpPr>
                <p:spPr>
                  <a:xfrm>
                    <a:off x="2889689" y="4759980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9" name="타원 168"/>
                  <p:cNvSpPr/>
                  <p:nvPr/>
                </p:nvSpPr>
                <p:spPr>
                  <a:xfrm>
                    <a:off x="2880980" y="5543359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0" name="타원 169"/>
                  <p:cNvSpPr/>
                  <p:nvPr/>
                </p:nvSpPr>
                <p:spPr>
                  <a:xfrm>
                    <a:off x="3402454" y="5543359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171" name="직선 연결선 170"/>
                  <p:cNvCxnSpPr/>
                  <p:nvPr/>
                </p:nvCxnSpPr>
                <p:spPr>
                  <a:xfrm flipH="1">
                    <a:off x="5539622" y="5727579"/>
                    <a:ext cx="28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2" name="TextBox 171"/>
                  <p:cNvSpPr txBox="1"/>
                  <p:nvPr/>
                </p:nvSpPr>
                <p:spPr>
                  <a:xfrm>
                    <a:off x="5741546" y="5425479"/>
                    <a:ext cx="5760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dirty="0" smtClean="0"/>
                      <a:t>GND</a:t>
                    </a:r>
                    <a:endParaRPr lang="ko-KR" altLang="en-US" sz="1400" dirty="0"/>
                  </a:p>
                </p:txBody>
              </p:sp>
              <p:cxnSp>
                <p:nvCxnSpPr>
                  <p:cNvPr id="173" name="직선 연결선 172"/>
                  <p:cNvCxnSpPr/>
                  <p:nvPr/>
                </p:nvCxnSpPr>
                <p:spPr>
                  <a:xfrm flipH="1">
                    <a:off x="5571092" y="5799587"/>
                    <a:ext cx="216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직선 연결선 173"/>
                  <p:cNvCxnSpPr/>
                  <p:nvPr/>
                </p:nvCxnSpPr>
                <p:spPr>
                  <a:xfrm flipH="1">
                    <a:off x="5611568" y="5860787"/>
                    <a:ext cx="14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5" name="타원 174"/>
                  <p:cNvSpPr/>
                  <p:nvPr/>
                </p:nvSpPr>
                <p:spPr>
                  <a:xfrm>
                    <a:off x="5643411" y="5543359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5935815" y="3088714"/>
                    <a:ext cx="79642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dirty="0" smtClean="0"/>
                      <a:t>82k</a:t>
                    </a:r>
                    <a:r>
                      <a:rPr lang="el-GR" altLang="ko-KR" sz="1400" dirty="0" smtClean="0"/>
                      <a:t>Ω</a:t>
                    </a:r>
                    <a:endParaRPr lang="ko-KR" altLang="en-US" sz="1400" dirty="0"/>
                  </a:p>
                </p:txBody>
              </p:sp>
              <p:sp>
                <p:nvSpPr>
                  <p:cNvPr id="177" name="직사각형 176"/>
                  <p:cNvSpPr/>
                  <p:nvPr/>
                </p:nvSpPr>
                <p:spPr>
                  <a:xfrm>
                    <a:off x="3545562" y="3861048"/>
                    <a:ext cx="71205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1200" dirty="0" smtClean="0"/>
                      <a:t>0.022㎌</a:t>
                    </a:r>
                  </a:p>
                  <a:p>
                    <a:r>
                      <a:rPr lang="en-US" altLang="ko-KR" sz="1200" dirty="0" smtClean="0"/>
                      <a:t>(223)</a:t>
                    </a:r>
                    <a:endParaRPr lang="ko-KR" altLang="en-US" sz="1200" dirty="0"/>
                  </a:p>
                </p:txBody>
              </p:sp>
              <p:sp>
                <p:nvSpPr>
                  <p:cNvPr id="178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1800" y="2204864"/>
                    <a:ext cx="1224136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ko-KR" sz="1400" dirty="0" smtClean="0"/>
                      <a:t>PNP TR</a:t>
                    </a:r>
                    <a:r>
                      <a:rPr lang="en-US" altLang="ko-KR" sz="1400" dirty="0"/>
                      <a:t/>
                    </a:r>
                    <a:br>
                      <a:rPr lang="en-US" altLang="ko-KR" sz="1400" dirty="0"/>
                    </a:br>
                    <a:r>
                      <a:rPr lang="en-US" altLang="ko-KR" sz="1400" dirty="0" smtClean="0"/>
                      <a:t>9012</a:t>
                    </a:r>
                    <a:endParaRPr lang="en-US" altLang="ko-KR" sz="1400" dirty="0"/>
                  </a:p>
                </p:txBody>
              </p:sp>
              <p:sp>
                <p:nvSpPr>
                  <p:cNvPr id="179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0112" y="3841884"/>
                    <a:ext cx="1224136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ko-KR" sz="1400" dirty="0" smtClean="0"/>
                      <a:t> NPN TR</a:t>
                    </a:r>
                    <a:r>
                      <a:rPr lang="en-US" altLang="ko-KR" sz="1400" dirty="0"/>
                      <a:t/>
                    </a:r>
                    <a:br>
                      <a:rPr lang="en-US" altLang="ko-KR" sz="1400" dirty="0"/>
                    </a:br>
                    <a:r>
                      <a:rPr lang="en-US" altLang="ko-KR" sz="1400" dirty="0" smtClean="0"/>
                      <a:t>9013</a:t>
                    </a:r>
                    <a:endParaRPr lang="en-US" altLang="ko-KR" sz="1400" dirty="0"/>
                  </a:p>
                </p:txBody>
              </p:sp>
              <p:sp>
                <p:nvSpPr>
                  <p:cNvPr id="180" name="TextBox 179"/>
                  <p:cNvSpPr txBox="1"/>
                  <p:nvPr/>
                </p:nvSpPr>
                <p:spPr>
                  <a:xfrm>
                    <a:off x="6444208" y="5661248"/>
                    <a:ext cx="72008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dirty="0" smtClean="0"/>
                      <a:t>Finger Pad</a:t>
                    </a:r>
                    <a:endParaRPr lang="ko-KR" altLang="en-US" sz="1400" dirty="0"/>
                  </a:p>
                </p:txBody>
              </p:sp>
              <p:sp>
                <p:nvSpPr>
                  <p:cNvPr id="46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1840" y="4725144"/>
                    <a:ext cx="36004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ko-KR" dirty="0" smtClean="0"/>
                      <a:t>+</a:t>
                    </a:r>
                    <a:endParaRPr lang="en-US" altLang="ko-KR" dirty="0"/>
                  </a:p>
                </p:txBody>
              </p:sp>
            </p:grpSp>
            <p:sp>
              <p:nvSpPr>
                <p:cNvPr id="18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258113" y="2968489"/>
                  <a:ext cx="36004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1400" dirty="0" smtClean="0"/>
                    <a:t>B</a:t>
                  </a:r>
                  <a:endParaRPr lang="en-US" altLang="ko-KR" sz="1400" dirty="0"/>
                </a:p>
              </p:txBody>
            </p:sp>
            <p:sp>
              <p:nvSpPr>
                <p:cNvPr id="18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004048" y="3409255"/>
                  <a:ext cx="36004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1400" dirty="0" smtClean="0"/>
                    <a:t>B</a:t>
                  </a:r>
                  <a:endParaRPr lang="en-US" altLang="ko-KR" sz="1400" dirty="0"/>
                </a:p>
              </p:txBody>
            </p:sp>
            <p:sp>
              <p:nvSpPr>
                <p:cNvPr id="18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364088" y="3985319"/>
                  <a:ext cx="36004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1400" dirty="0" smtClean="0"/>
                    <a:t>E</a:t>
                  </a:r>
                  <a:endParaRPr lang="en-US" altLang="ko-KR" sz="1400" dirty="0"/>
                </a:p>
              </p:txBody>
            </p:sp>
            <p:sp>
              <p:nvSpPr>
                <p:cNvPr id="18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418678" y="3138641"/>
                  <a:ext cx="36004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1400" dirty="0" smtClean="0"/>
                    <a:t>C</a:t>
                  </a:r>
                  <a:endParaRPr lang="en-US" altLang="ko-KR" sz="1400" dirty="0"/>
                </a:p>
              </p:txBody>
            </p:sp>
            <p:sp>
              <p:nvSpPr>
                <p:cNvPr id="18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608030" y="2499278"/>
                  <a:ext cx="36004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1400" dirty="0" smtClean="0"/>
                    <a:t>E</a:t>
                  </a:r>
                  <a:endParaRPr lang="en-US" altLang="ko-KR" sz="1400" dirty="0"/>
                </a:p>
              </p:txBody>
            </p:sp>
            <p:sp>
              <p:nvSpPr>
                <p:cNvPr id="18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619075" y="3184522"/>
                  <a:ext cx="36004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1400" dirty="0" smtClean="0"/>
                    <a:t>C</a:t>
                  </a:r>
                  <a:endParaRPr lang="en-US" altLang="ko-KR" sz="1400" dirty="0"/>
                </a:p>
              </p:txBody>
            </p:sp>
          </p:grpSp>
        </p:grpSp>
        <p:sp>
          <p:nvSpPr>
            <p:cNvPr id="94" name="직사각형 93"/>
            <p:cNvSpPr/>
            <p:nvPr/>
          </p:nvSpPr>
          <p:spPr>
            <a:xfrm>
              <a:off x="2980456" y="2780928"/>
              <a:ext cx="3674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/>
                <a:t>C</a:t>
              </a:r>
              <a:r>
                <a:rPr lang="en-US" altLang="ko-KR" sz="1050" dirty="0" smtClean="0"/>
                <a:t>1</a:t>
              </a:r>
              <a:endParaRPr lang="ko-KR" altLang="en-US" sz="1050" dirty="0"/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2843808" y="1999873"/>
              <a:ext cx="3770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/>
                <a:t>Q</a:t>
              </a:r>
              <a:r>
                <a:rPr lang="en-US" altLang="ko-KR" sz="1050" dirty="0" smtClean="0"/>
                <a:t>1</a:t>
              </a:r>
              <a:endParaRPr lang="ko-KR" altLang="en-US" sz="1050" dirty="0"/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5419110" y="2935977"/>
              <a:ext cx="3770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/>
                <a:t>Q</a:t>
              </a:r>
              <a:r>
                <a:rPr lang="en-US" altLang="ko-KR" sz="1050" dirty="0" smtClean="0"/>
                <a:t>2</a:t>
              </a:r>
              <a:endParaRPr lang="ko-KR" altLang="en-US" sz="1050" dirty="0"/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4211960" y="2647945"/>
              <a:ext cx="3529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/>
                <a:t>R</a:t>
              </a:r>
              <a:r>
                <a:rPr lang="en-US" altLang="ko-KR" sz="1050" dirty="0" smtClean="0"/>
                <a:t>1</a:t>
              </a:r>
              <a:endParaRPr lang="ko-KR" altLang="en-US" sz="1050" dirty="0"/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5659178" y="1988840"/>
              <a:ext cx="3529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/>
                <a:t>R</a:t>
              </a:r>
              <a:r>
                <a:rPr lang="en-US" altLang="ko-KR" sz="1050" dirty="0" smtClean="0"/>
                <a:t>2</a:t>
              </a:r>
              <a:endParaRPr lang="ko-KR" altLang="en-US" sz="105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489654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회로기판</a:t>
            </a:r>
            <a:r>
              <a:rPr lang="en-US" altLang="ko-KR" sz="2800" dirty="0" smtClean="0"/>
              <a:t>(PCB) </a:t>
            </a:r>
            <a:r>
              <a:rPr lang="ko-KR" altLang="en-US" sz="2800" dirty="0" smtClean="0"/>
              <a:t>부품 조립하기</a:t>
            </a:r>
            <a:endParaRPr lang="ko-KR" altLang="en-US" sz="2800" dirty="0"/>
          </a:p>
        </p:txBody>
      </p:sp>
      <p:pic>
        <p:nvPicPr>
          <p:cNvPr id="18434" name="Picture 2" descr="C:\Users\user-77\Documents\신모델구상\금속탐지기\PCB조립\1.jpg"/>
          <p:cNvPicPr>
            <a:picLocks noChangeAspect="1" noChangeArrowheads="1"/>
          </p:cNvPicPr>
          <p:nvPr/>
        </p:nvPicPr>
        <p:blipFill>
          <a:blip r:embed="rId2" cstate="print"/>
          <a:srcRect l="27163" t="21596" r="20863" b="25301"/>
          <a:stretch>
            <a:fillRect/>
          </a:stretch>
        </p:blipFill>
        <p:spPr bwMode="auto">
          <a:xfrm>
            <a:off x="2046696" y="1628800"/>
            <a:ext cx="5305148" cy="3456384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5436096" y="2852936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5436096" y="3068960"/>
            <a:ext cx="144016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5144871" y="301117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C00000"/>
                </a:solidFill>
              </a:rPr>
              <a:t>0.022µF</a:t>
            </a:r>
            <a:endParaRPr lang="ko-KR" alt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548680"/>
            <a:ext cx="698477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회로기판</a:t>
            </a:r>
            <a:r>
              <a:rPr lang="en-US" altLang="ko-KR" sz="2800" dirty="0" smtClean="0"/>
              <a:t>(PCB) </a:t>
            </a:r>
            <a:r>
              <a:rPr lang="ko-KR" altLang="en-US" sz="2800" dirty="0" smtClean="0"/>
              <a:t>부품 조립하기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콘넥터</a:t>
            </a:r>
            <a:r>
              <a:rPr lang="ko-KR" altLang="en-US" sz="2800" dirty="0" smtClean="0"/>
              <a:t> 타입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grpSp>
        <p:nvGrpSpPr>
          <p:cNvPr id="25" name="그룹 24"/>
          <p:cNvGrpSpPr/>
          <p:nvPr/>
        </p:nvGrpSpPr>
        <p:grpSpPr>
          <a:xfrm>
            <a:off x="4686075" y="1449948"/>
            <a:ext cx="3396899" cy="2483108"/>
            <a:chOff x="4686075" y="1449948"/>
            <a:chExt cx="3396899" cy="2483108"/>
          </a:xfrm>
        </p:grpSpPr>
        <p:pic>
          <p:nvPicPr>
            <p:cNvPr id="19459" name="Picture 3" descr="C:\Users\user-77\Documents\신모델구상\금속탐지기\PCB조립\3.jpg"/>
            <p:cNvPicPr>
              <a:picLocks noChangeAspect="1" noChangeArrowheads="1"/>
            </p:cNvPicPr>
            <p:nvPr/>
          </p:nvPicPr>
          <p:blipFill>
            <a:blip r:embed="rId2" cstate="print"/>
            <a:srcRect l="24800" t="16656" r="20076" b="26536"/>
            <a:stretch>
              <a:fillRect/>
            </a:stretch>
          </p:blipFill>
          <p:spPr bwMode="auto">
            <a:xfrm>
              <a:off x="4686075" y="1700808"/>
              <a:ext cx="3396899" cy="223224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698598" y="1449948"/>
              <a:ext cx="3041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solidFill>
                    <a:srgbClr val="FF0000"/>
                  </a:solidFill>
                </a:rPr>
                <a:t>라운드 소켓 </a:t>
              </a:r>
              <a:r>
                <a:rPr lang="en-US" altLang="ko-KR" sz="1400" dirty="0" smtClean="0">
                  <a:solidFill>
                    <a:srgbClr val="FF0000"/>
                  </a:solidFill>
                </a:rPr>
                <a:t>3</a:t>
              </a:r>
              <a:r>
                <a:rPr lang="ko-KR" altLang="en-US" sz="1400" dirty="0" smtClean="0">
                  <a:solidFill>
                    <a:srgbClr val="FF0000"/>
                  </a:solidFill>
                </a:rPr>
                <a:t>핀을  </a:t>
              </a:r>
              <a:r>
                <a:rPr lang="en-US" altLang="ko-KR" sz="1400" dirty="0" smtClean="0">
                  <a:solidFill>
                    <a:srgbClr val="FF0000"/>
                  </a:solidFill>
                </a:rPr>
                <a:t>5</a:t>
              </a:r>
              <a:r>
                <a:rPr lang="ko-KR" altLang="en-US" sz="1400" dirty="0" smtClean="0">
                  <a:solidFill>
                    <a:srgbClr val="FF0000"/>
                  </a:solidFill>
                </a:rPr>
                <a:t>개 조립한다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7" name="오른쪽 화살표 16"/>
            <p:cNvSpPr/>
            <p:nvPr/>
          </p:nvSpPr>
          <p:spPr>
            <a:xfrm rot="16200000">
              <a:off x="5573739" y="2602077"/>
              <a:ext cx="216024" cy="7200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오른쪽 화살표 17"/>
            <p:cNvSpPr/>
            <p:nvPr/>
          </p:nvSpPr>
          <p:spPr>
            <a:xfrm rot="16200000">
              <a:off x="6228184" y="2636913"/>
              <a:ext cx="216024" cy="7200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오른쪽 화살표 18"/>
            <p:cNvSpPr/>
            <p:nvPr/>
          </p:nvSpPr>
          <p:spPr>
            <a:xfrm rot="16200000">
              <a:off x="7354185" y="2771895"/>
              <a:ext cx="216024" cy="7200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오른쪽 화살표 19"/>
            <p:cNvSpPr/>
            <p:nvPr/>
          </p:nvSpPr>
          <p:spPr>
            <a:xfrm rot="16200000">
              <a:off x="7345476" y="2115438"/>
              <a:ext cx="216024" cy="7200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4698598" y="4005064"/>
            <a:ext cx="3384376" cy="2420996"/>
            <a:chOff x="4698598" y="4005064"/>
            <a:chExt cx="3384376" cy="2420996"/>
          </a:xfrm>
        </p:grpSpPr>
        <p:grpSp>
          <p:nvGrpSpPr>
            <p:cNvPr id="27" name="그룹 26"/>
            <p:cNvGrpSpPr/>
            <p:nvPr/>
          </p:nvGrpSpPr>
          <p:grpSpPr>
            <a:xfrm>
              <a:off x="4698598" y="4005064"/>
              <a:ext cx="3384376" cy="2420996"/>
              <a:chOff x="4698598" y="4005064"/>
              <a:chExt cx="3384376" cy="2420996"/>
            </a:xfrm>
          </p:grpSpPr>
          <p:pic>
            <p:nvPicPr>
              <p:cNvPr id="19461" name="Picture 5" descr="C:\Users\user-77\Documents\신모델구상\금속탐지기\PCB조립\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7163" t="21596" r="20863" b="25301"/>
              <a:stretch>
                <a:fillRect/>
              </a:stretch>
            </p:blipFill>
            <p:spPr bwMode="auto">
              <a:xfrm>
                <a:off x="4698598" y="4221088"/>
                <a:ext cx="3384376" cy="2204972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735770" y="4005064"/>
                <a:ext cx="27711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smtClean="0">
                    <a:solidFill>
                      <a:srgbClr val="FF0000"/>
                    </a:solidFill>
                  </a:rPr>
                  <a:t>콘덴서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1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개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(0.022</a:t>
                </a:r>
                <a:r>
                  <a:rPr lang="el-GR" altLang="ko-KR" sz="1400" dirty="0" smtClean="0">
                    <a:solidFill>
                      <a:srgbClr val="FF0000"/>
                    </a:solidFill>
                  </a:rPr>
                  <a:t>μ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F)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를  조립한다</a:t>
                </a:r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오른쪽 화살표 22"/>
              <p:cNvSpPr/>
              <p:nvPr/>
            </p:nvSpPr>
            <p:spPr>
              <a:xfrm rot="16200000">
                <a:off x="6660232" y="5517232"/>
                <a:ext cx="216024" cy="7200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 </a:t>
                </a:r>
                <a:endParaRPr lang="ko-KR" altLang="en-US" dirty="0"/>
              </a:p>
            </p:txBody>
          </p:sp>
        </p:grpSp>
        <p:sp>
          <p:nvSpPr>
            <p:cNvPr id="28" name="모서리가 둥근 직사각형 27"/>
            <p:cNvSpPr/>
            <p:nvPr/>
          </p:nvSpPr>
          <p:spPr>
            <a:xfrm>
              <a:off x="6588224" y="5013176"/>
              <a:ext cx="288032" cy="288032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467544" y="1465039"/>
            <a:ext cx="3624847" cy="2468017"/>
            <a:chOff x="467544" y="1465039"/>
            <a:chExt cx="3624847" cy="2468017"/>
          </a:xfrm>
        </p:grpSpPr>
        <p:grpSp>
          <p:nvGrpSpPr>
            <p:cNvPr id="24" name="그룹 23"/>
            <p:cNvGrpSpPr/>
            <p:nvPr/>
          </p:nvGrpSpPr>
          <p:grpSpPr>
            <a:xfrm>
              <a:off x="467544" y="1465039"/>
              <a:ext cx="3624847" cy="2468017"/>
              <a:chOff x="467544" y="1465039"/>
              <a:chExt cx="3624847" cy="2468017"/>
            </a:xfrm>
          </p:grpSpPr>
          <p:pic>
            <p:nvPicPr>
              <p:cNvPr id="19458" name="Picture 2" descr="C:\Users\user-77\Documents\신모델구상\금속탐지기\PCB조립\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7163" t="21596" r="20863" b="25301"/>
              <a:stretch>
                <a:fillRect/>
              </a:stretch>
            </p:blipFill>
            <p:spPr bwMode="auto">
              <a:xfrm>
                <a:off x="666150" y="1700808"/>
                <a:ext cx="3426241" cy="2232248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3322" y="1465039"/>
                <a:ext cx="30591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err="1" smtClean="0">
                    <a:solidFill>
                      <a:srgbClr val="FF0000"/>
                    </a:solidFill>
                  </a:rPr>
                  <a:t>모렉스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 베이스 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2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핀 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5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개를  조립한다</a:t>
                </a:r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오른쪽 화살표 11"/>
              <p:cNvSpPr/>
              <p:nvPr/>
            </p:nvSpPr>
            <p:spPr>
              <a:xfrm>
                <a:off x="467544" y="2348880"/>
                <a:ext cx="216024" cy="7200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오른쪽 화살표 12"/>
              <p:cNvSpPr/>
              <p:nvPr/>
            </p:nvSpPr>
            <p:spPr>
              <a:xfrm>
                <a:off x="467544" y="2708920"/>
                <a:ext cx="216024" cy="7200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오른쪽 화살표 13"/>
              <p:cNvSpPr/>
              <p:nvPr/>
            </p:nvSpPr>
            <p:spPr>
              <a:xfrm>
                <a:off x="1403648" y="3068960"/>
                <a:ext cx="216024" cy="7200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오른쪽 화살표 14"/>
              <p:cNvSpPr/>
              <p:nvPr/>
            </p:nvSpPr>
            <p:spPr>
              <a:xfrm>
                <a:off x="1403648" y="3645024"/>
                <a:ext cx="216024" cy="7200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오른쪽 화살표 15"/>
              <p:cNvSpPr/>
              <p:nvPr/>
            </p:nvSpPr>
            <p:spPr>
              <a:xfrm>
                <a:off x="3059832" y="3645024"/>
                <a:ext cx="216024" cy="7200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2725919" y="2296626"/>
              <a:ext cx="276999" cy="720080"/>
              <a:chOff x="5366411" y="2789638"/>
              <a:chExt cx="276999" cy="720080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5436096" y="2852936"/>
                <a:ext cx="144016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모서리가 둥근 직사각형 30"/>
              <p:cNvSpPr/>
              <p:nvPr/>
            </p:nvSpPr>
            <p:spPr>
              <a:xfrm>
                <a:off x="5436096" y="3068960"/>
                <a:ext cx="144016" cy="36004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5144871" y="3011178"/>
                <a:ext cx="720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>
                    <a:solidFill>
                      <a:srgbClr val="C00000"/>
                    </a:solidFill>
                  </a:rPr>
                  <a:t>0.022µF</a:t>
                </a:r>
                <a:endParaRPr lang="ko-KR" altLang="en-US" sz="12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33" name="그룹 32"/>
          <p:cNvGrpSpPr/>
          <p:nvPr/>
        </p:nvGrpSpPr>
        <p:grpSpPr>
          <a:xfrm>
            <a:off x="6743273" y="2230991"/>
            <a:ext cx="276999" cy="720080"/>
            <a:chOff x="5366411" y="2789638"/>
            <a:chExt cx="276999" cy="720080"/>
          </a:xfrm>
        </p:grpSpPr>
        <p:sp>
          <p:nvSpPr>
            <p:cNvPr id="34" name="직사각형 33"/>
            <p:cNvSpPr/>
            <p:nvPr/>
          </p:nvSpPr>
          <p:spPr>
            <a:xfrm>
              <a:off x="5436096" y="2852936"/>
              <a:ext cx="14401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5436096" y="3068960"/>
              <a:ext cx="144016" cy="36004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5144871" y="301117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rgbClr val="C00000"/>
                  </a:solidFill>
                </a:rPr>
                <a:t>0.022µF</a:t>
              </a:r>
              <a:endParaRPr lang="ko-KR" alt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683568" y="3974867"/>
            <a:ext cx="3384376" cy="2451193"/>
            <a:chOff x="683568" y="3974867"/>
            <a:chExt cx="3384376" cy="2451193"/>
          </a:xfrm>
        </p:grpSpPr>
        <p:grpSp>
          <p:nvGrpSpPr>
            <p:cNvPr id="26" name="그룹 25"/>
            <p:cNvGrpSpPr/>
            <p:nvPr/>
          </p:nvGrpSpPr>
          <p:grpSpPr>
            <a:xfrm>
              <a:off x="683568" y="3974867"/>
              <a:ext cx="3384376" cy="2451193"/>
              <a:chOff x="683568" y="3974867"/>
              <a:chExt cx="3384376" cy="2451193"/>
            </a:xfrm>
          </p:grpSpPr>
          <p:pic>
            <p:nvPicPr>
              <p:cNvPr id="19460" name="Picture 4" descr="C:\Users\user-77\Documents\신모델구상\금속탐지기\PCB조립\5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7163" t="21596" r="20863" b="25301"/>
              <a:stretch>
                <a:fillRect/>
              </a:stretch>
            </p:blipFill>
            <p:spPr bwMode="auto">
              <a:xfrm>
                <a:off x="683568" y="4221088"/>
                <a:ext cx="3384376" cy="2204972"/>
              </a:xfrm>
              <a:prstGeom prst="rect">
                <a:avLst/>
              </a:prstGeom>
              <a:noFill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03322" y="3974867"/>
                <a:ext cx="32206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smtClean="0">
                    <a:solidFill>
                      <a:srgbClr val="FF0000"/>
                    </a:solidFill>
                  </a:rPr>
                  <a:t>저항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2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개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(82k</a:t>
                </a:r>
                <a:r>
                  <a:rPr lang="el-GR" altLang="ko-KR" sz="1400" dirty="0" smtClean="0">
                    <a:solidFill>
                      <a:srgbClr val="FF0000"/>
                    </a:solidFill>
                  </a:rPr>
                  <a:t>Ω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과 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4.7K</a:t>
                </a:r>
                <a:r>
                  <a:rPr lang="el-GR" altLang="ko-KR" sz="1400" dirty="0" smtClean="0">
                    <a:solidFill>
                      <a:srgbClr val="FF0000"/>
                    </a:solidFill>
                  </a:rPr>
                  <a:t>Ω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)</a:t>
                </a:r>
                <a:r>
                  <a:rPr lang="ko-KR" altLang="en-US" sz="1400" dirty="0" smtClean="0">
                    <a:solidFill>
                      <a:srgbClr val="FF0000"/>
                    </a:solidFill>
                  </a:rPr>
                  <a:t>를  조립한다</a:t>
                </a:r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오른쪽 화살표 20"/>
              <p:cNvSpPr/>
              <p:nvPr/>
            </p:nvSpPr>
            <p:spPr>
              <a:xfrm rot="16200000">
                <a:off x="3212557" y="5264036"/>
                <a:ext cx="216024" cy="7200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오른쪽 화살표 21"/>
              <p:cNvSpPr/>
              <p:nvPr/>
            </p:nvSpPr>
            <p:spPr>
              <a:xfrm rot="16200000">
                <a:off x="3454708" y="5266373"/>
                <a:ext cx="216024" cy="7200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 </a:t>
                </a:r>
                <a:endParaRPr lang="ko-KR" altLang="en-US" dirty="0"/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2708501" y="4751271"/>
              <a:ext cx="276999" cy="720080"/>
              <a:chOff x="5366411" y="2789638"/>
              <a:chExt cx="276999" cy="720080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5436096" y="2852936"/>
                <a:ext cx="144016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모서리가 둥근 직사각형 38"/>
              <p:cNvSpPr/>
              <p:nvPr/>
            </p:nvSpPr>
            <p:spPr>
              <a:xfrm>
                <a:off x="5436096" y="3068960"/>
                <a:ext cx="144016" cy="36004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5144871" y="3011178"/>
                <a:ext cx="720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>
                    <a:solidFill>
                      <a:srgbClr val="C00000"/>
                    </a:solidFill>
                  </a:rPr>
                  <a:t>0.022µF</a:t>
                </a:r>
                <a:endParaRPr lang="ko-KR" altLang="en-US" sz="1200" dirty="0">
                  <a:solidFill>
                    <a:srgbClr val="C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919</Words>
  <Application>Microsoft Office PowerPoint</Application>
  <PresentationFormat>화면 슬라이드 쇼(4:3)</PresentationFormat>
  <Paragraphs>246</Paragraphs>
  <Slides>29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거짓말 탐지기 만들기 (러브 미터)</vt:lpstr>
      <vt:lpstr>PowerPoint 프레젠테이션</vt:lpstr>
      <vt:lpstr>PowerPoint 프레젠테이션</vt:lpstr>
      <vt:lpstr>PowerPoint 프레젠테이션</vt:lpstr>
      <vt:lpstr>부품 리스트 (콘넥터형)</vt:lpstr>
      <vt:lpstr>부품 리스트 (납땜형)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거짓말 탐지기 만들기 (러브 미터)</dc:title>
  <dc:creator>user-77</dc:creator>
  <cp:lastModifiedBy>Windows 사용자</cp:lastModifiedBy>
  <cp:revision>166</cp:revision>
  <dcterms:created xsi:type="dcterms:W3CDTF">2013-02-27T01:06:44Z</dcterms:created>
  <dcterms:modified xsi:type="dcterms:W3CDTF">2019-01-25T01:38:52Z</dcterms:modified>
</cp:coreProperties>
</file>