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8" r:id="rId4"/>
    <p:sldId id="259" r:id="rId5"/>
    <p:sldId id="260" r:id="rId6"/>
    <p:sldId id="257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BFBB9-BFAB-482D-90FB-CDB42AB5E3D0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887D4-8B8D-48A4-AEF4-F41B9849F2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39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3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4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9535D-F78B-46F4-A70A-8315D34542DC}" type="datetimeFigureOut">
              <a:rPr lang="ko-KR" altLang="en-US" smtClean="0"/>
              <a:pPr/>
              <a:t>2019-01-25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39ECC-1D08-4DD6-960E-D04405E81C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B%A7%B4%EB%8F%8C%EC%9D%B4_%EC%A0%84%EB%A5%98" TargetMode="External"/><Relationship Id="rId7" Type="http://schemas.openxmlformats.org/officeDocument/2006/relationships/hyperlink" Target="http://ko.wikipedia.org/wiki/%EA%B3%A0%EA%B3%A0%ED%95%99" TargetMode="External"/><Relationship Id="rId2" Type="http://schemas.openxmlformats.org/officeDocument/2006/relationships/hyperlink" Target="http://ko.wikipedia.org/wiki/%EC%A0%84%EC%9E%90%EA%B8%B0%EC%9C%A0%EB%8F%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o.wikipedia.org/wiki/%EC%9E%90%EA%B8%B0%EC%9E%A5" TargetMode="External"/><Relationship Id="rId5" Type="http://schemas.openxmlformats.org/officeDocument/2006/relationships/hyperlink" Target="http://ko.wikipedia.org/wiki/%EC%BD%94%EC%9D%BC" TargetMode="External"/><Relationship Id="rId4" Type="http://schemas.openxmlformats.org/officeDocument/2006/relationships/hyperlink" Target="http://ko.wikipedia.org/wiki/%EA%B5%90%EB%A5%98_%EC%A0%84%EB%A5%9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kr/url?sa=i&amp;rct=j&amp;q=%EC%9D%B8%EB%8D%95%ED%84%B0&amp;source=images&amp;cd=&amp;cad=rja&amp;docid=yBjxTO_wh-tQTM&amp;tbnid=3thVye8XKvVP8M:&amp;ved=0CAUQjRw&amp;url=http://blog.daum.net/leocom/1283&amp;ei=9KlLUbvaJ7L9iQK43YDYDg&amp;bvm=bv.44158598,d.cGE&amp;psig=AFQjCNH9TZN5vXBPBb3dO5vZD-Yb3bJCkg&amp;ust=1363999589070458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-77\Documents\신모델구상\금속탐지기\조립도콘넥터타입\25.jpg"/>
          <p:cNvPicPr>
            <a:picLocks noChangeAspect="1" noChangeArrowheads="1"/>
          </p:cNvPicPr>
          <p:nvPr/>
        </p:nvPicPr>
        <p:blipFill>
          <a:blip r:embed="rId2" cstate="print"/>
          <a:srcRect l="14962" t="14773" r="22826" b="40483"/>
          <a:stretch>
            <a:fillRect/>
          </a:stretch>
        </p:blipFill>
        <p:spPr bwMode="auto">
          <a:xfrm>
            <a:off x="162228" y="3861047"/>
            <a:ext cx="8874268" cy="2808313"/>
          </a:xfrm>
          <a:prstGeom prst="rect">
            <a:avLst/>
          </a:prstGeom>
          <a:noFill/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79912" y="4221088"/>
            <a:ext cx="3096344" cy="504056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ko-KR" altLang="en-US" sz="2800" smtClean="0">
                <a:solidFill>
                  <a:schemeClr val="tx1"/>
                </a:solidFill>
              </a:rPr>
              <a:t>원교재사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user-77\Documents\신모델구상\금속탐지기\조립도 땜타입\16.jpg"/>
          <p:cNvPicPr>
            <a:picLocks noChangeAspect="1" noChangeArrowheads="1"/>
          </p:cNvPicPr>
          <p:nvPr/>
        </p:nvPicPr>
        <p:blipFill>
          <a:blip r:embed="rId3" cstate="print"/>
          <a:srcRect l="30313" t="-113" r="57087" b="1677"/>
          <a:stretch>
            <a:fillRect/>
          </a:stretch>
        </p:blipFill>
        <p:spPr bwMode="auto">
          <a:xfrm rot="16200000">
            <a:off x="3323111" y="-2954960"/>
            <a:ext cx="2520280" cy="866346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금속 탐지기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77\Documents\신모델구상\금속탐지기\조립도 땜타입\15.jpg"/>
          <p:cNvPicPr>
            <a:picLocks noChangeAspect="1" noChangeArrowheads="1"/>
          </p:cNvPicPr>
          <p:nvPr/>
        </p:nvPicPr>
        <p:blipFill>
          <a:blip r:embed="rId2" cstate="print"/>
          <a:srcRect l="34250" t="-1903" r="56300" b="14205"/>
          <a:stretch>
            <a:fillRect/>
          </a:stretch>
        </p:blipFill>
        <p:spPr bwMode="auto">
          <a:xfrm>
            <a:off x="7020272" y="1556792"/>
            <a:ext cx="864096" cy="3528392"/>
          </a:xfrm>
          <a:prstGeom prst="rect">
            <a:avLst/>
          </a:prstGeom>
          <a:noFill/>
        </p:spPr>
      </p:pic>
      <p:grpSp>
        <p:nvGrpSpPr>
          <p:cNvPr id="10" name="그룹 9"/>
          <p:cNvGrpSpPr/>
          <p:nvPr/>
        </p:nvGrpSpPr>
        <p:grpSpPr>
          <a:xfrm>
            <a:off x="755576" y="980728"/>
            <a:ext cx="2448272" cy="5472608"/>
            <a:chOff x="755576" y="980728"/>
            <a:chExt cx="2448272" cy="5472608"/>
          </a:xfrm>
        </p:grpSpPr>
        <p:pic>
          <p:nvPicPr>
            <p:cNvPr id="4099" name="Picture 3" descr="C:\Users\user-77\Documents\신모델구상\금속탐지기\조립도 땜타입\12.jpg"/>
            <p:cNvPicPr>
              <a:picLocks noChangeAspect="1" noChangeArrowheads="1"/>
            </p:cNvPicPr>
            <p:nvPr/>
          </p:nvPicPr>
          <p:blipFill>
            <a:blip r:embed="rId3" cstate="print"/>
            <a:srcRect l="27163" t="8836" r="46063" b="-113"/>
            <a:stretch>
              <a:fillRect/>
            </a:stretch>
          </p:blipFill>
          <p:spPr bwMode="auto">
            <a:xfrm>
              <a:off x="755576" y="980728"/>
              <a:ext cx="2448272" cy="3672408"/>
            </a:xfrm>
            <a:prstGeom prst="rect">
              <a:avLst/>
            </a:prstGeom>
            <a:noFill/>
          </p:spPr>
        </p:pic>
        <p:pic>
          <p:nvPicPr>
            <p:cNvPr id="4" name="Picture 5" descr="C:\Users\user-77\Documents\신모델구상\금속탐지기\조립도 땜타입\14.jpg"/>
            <p:cNvPicPr>
              <a:picLocks noChangeAspect="1" noChangeArrowheads="1"/>
            </p:cNvPicPr>
            <p:nvPr/>
          </p:nvPicPr>
          <p:blipFill>
            <a:blip r:embed="rId4" cstate="print"/>
            <a:srcRect l="35038" t="-113" r="57087" b="48210"/>
            <a:stretch>
              <a:fillRect/>
            </a:stretch>
          </p:blipFill>
          <p:spPr bwMode="auto">
            <a:xfrm>
              <a:off x="1017481" y="4725144"/>
              <a:ext cx="595928" cy="1728192"/>
            </a:xfrm>
            <a:prstGeom prst="rect">
              <a:avLst/>
            </a:prstGeom>
            <a:noFill/>
          </p:spPr>
        </p:pic>
        <p:sp>
          <p:nvSpPr>
            <p:cNvPr id="7" name="자유형 6"/>
            <p:cNvSpPr/>
            <p:nvPr/>
          </p:nvSpPr>
          <p:spPr>
            <a:xfrm>
              <a:off x="971600" y="4585808"/>
              <a:ext cx="748938" cy="148045"/>
            </a:xfrm>
            <a:custGeom>
              <a:avLst/>
              <a:gdLst>
                <a:gd name="connsiteX0" fmla="*/ 0 w 748938"/>
                <a:gd name="connsiteY0" fmla="*/ 148045 h 148045"/>
                <a:gd name="connsiteX1" fmla="*/ 8709 w 748938"/>
                <a:gd name="connsiteY1" fmla="*/ 121920 h 148045"/>
                <a:gd name="connsiteX2" fmla="*/ 34835 w 748938"/>
                <a:gd name="connsiteY2" fmla="*/ 95794 h 148045"/>
                <a:gd name="connsiteX3" fmla="*/ 60960 w 748938"/>
                <a:gd name="connsiteY3" fmla="*/ 78377 h 148045"/>
                <a:gd name="connsiteX4" fmla="*/ 148046 w 748938"/>
                <a:gd name="connsiteY4" fmla="*/ 52251 h 148045"/>
                <a:gd name="connsiteX5" fmla="*/ 243840 w 748938"/>
                <a:gd name="connsiteY5" fmla="*/ 60960 h 148045"/>
                <a:gd name="connsiteX6" fmla="*/ 296092 w 748938"/>
                <a:gd name="connsiteY6" fmla="*/ 69668 h 148045"/>
                <a:gd name="connsiteX7" fmla="*/ 365760 w 748938"/>
                <a:gd name="connsiteY7" fmla="*/ 87085 h 148045"/>
                <a:gd name="connsiteX8" fmla="*/ 461555 w 748938"/>
                <a:gd name="connsiteY8" fmla="*/ 95794 h 148045"/>
                <a:gd name="connsiteX9" fmla="*/ 609600 w 748938"/>
                <a:gd name="connsiteY9" fmla="*/ 87085 h 148045"/>
                <a:gd name="connsiteX10" fmla="*/ 627018 w 748938"/>
                <a:gd name="connsiteY10" fmla="*/ 69668 h 148045"/>
                <a:gd name="connsiteX11" fmla="*/ 653143 w 748938"/>
                <a:gd name="connsiteY11" fmla="*/ 60960 h 148045"/>
                <a:gd name="connsiteX12" fmla="*/ 679269 w 748938"/>
                <a:gd name="connsiteY12" fmla="*/ 43543 h 148045"/>
                <a:gd name="connsiteX13" fmla="*/ 696686 w 748938"/>
                <a:gd name="connsiteY13" fmla="*/ 26125 h 148045"/>
                <a:gd name="connsiteX14" fmla="*/ 722812 w 748938"/>
                <a:gd name="connsiteY14" fmla="*/ 17417 h 148045"/>
                <a:gd name="connsiteX15" fmla="*/ 748938 w 748938"/>
                <a:gd name="connsiteY15" fmla="*/ 0 h 1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8938" h="148045">
                  <a:moveTo>
                    <a:pt x="0" y="148045"/>
                  </a:moveTo>
                  <a:cubicBezTo>
                    <a:pt x="2903" y="139337"/>
                    <a:pt x="3617" y="129558"/>
                    <a:pt x="8709" y="121920"/>
                  </a:cubicBezTo>
                  <a:cubicBezTo>
                    <a:pt x="15541" y="111673"/>
                    <a:pt x="25374" y="103679"/>
                    <a:pt x="34835" y="95794"/>
                  </a:cubicBezTo>
                  <a:cubicBezTo>
                    <a:pt x="42875" y="89094"/>
                    <a:pt x="51396" y="82628"/>
                    <a:pt x="60960" y="78377"/>
                  </a:cubicBezTo>
                  <a:cubicBezTo>
                    <a:pt x="88216" y="66263"/>
                    <a:pt x="119098" y="59488"/>
                    <a:pt x="148046" y="52251"/>
                  </a:cubicBezTo>
                  <a:cubicBezTo>
                    <a:pt x="179977" y="55154"/>
                    <a:pt x="211997" y="57214"/>
                    <a:pt x="243840" y="60960"/>
                  </a:cubicBezTo>
                  <a:cubicBezTo>
                    <a:pt x="261377" y="63023"/>
                    <a:pt x="278826" y="65968"/>
                    <a:pt x="296092" y="69668"/>
                  </a:cubicBezTo>
                  <a:cubicBezTo>
                    <a:pt x="319498" y="74683"/>
                    <a:pt x="341921" y="84918"/>
                    <a:pt x="365760" y="87085"/>
                  </a:cubicBezTo>
                  <a:lnTo>
                    <a:pt x="461555" y="95794"/>
                  </a:lnTo>
                  <a:cubicBezTo>
                    <a:pt x="510903" y="92891"/>
                    <a:pt x="560771" y="94795"/>
                    <a:pt x="609600" y="87085"/>
                  </a:cubicBezTo>
                  <a:cubicBezTo>
                    <a:pt x="617710" y="85804"/>
                    <a:pt x="619977" y="73892"/>
                    <a:pt x="627018" y="69668"/>
                  </a:cubicBezTo>
                  <a:cubicBezTo>
                    <a:pt x="634889" y="64945"/>
                    <a:pt x="644435" y="63863"/>
                    <a:pt x="653143" y="60960"/>
                  </a:cubicBezTo>
                  <a:cubicBezTo>
                    <a:pt x="661852" y="55154"/>
                    <a:pt x="671096" y="50081"/>
                    <a:pt x="679269" y="43543"/>
                  </a:cubicBezTo>
                  <a:cubicBezTo>
                    <a:pt x="685680" y="38414"/>
                    <a:pt x="689645" y="30349"/>
                    <a:pt x="696686" y="26125"/>
                  </a:cubicBezTo>
                  <a:cubicBezTo>
                    <a:pt x="704557" y="21402"/>
                    <a:pt x="714103" y="20320"/>
                    <a:pt x="722812" y="17417"/>
                  </a:cubicBezTo>
                  <a:lnTo>
                    <a:pt x="748938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707904" y="1144498"/>
            <a:ext cx="2592288" cy="5400600"/>
            <a:chOff x="3707904" y="1144498"/>
            <a:chExt cx="2592288" cy="5400600"/>
          </a:xfrm>
        </p:grpSpPr>
        <p:pic>
          <p:nvPicPr>
            <p:cNvPr id="4100" name="Picture 4" descr="C:\Users\user-77\Documents\신모델구상\금속탐지기\조립도 땜타입\13.jpg"/>
            <p:cNvPicPr>
              <a:picLocks noChangeAspect="1" noChangeArrowheads="1"/>
            </p:cNvPicPr>
            <p:nvPr/>
          </p:nvPicPr>
          <p:blipFill>
            <a:blip r:embed="rId5" cstate="print"/>
            <a:srcRect l="26775" t="10739" r="44876"/>
            <a:stretch>
              <a:fillRect/>
            </a:stretch>
          </p:blipFill>
          <p:spPr bwMode="auto">
            <a:xfrm>
              <a:off x="3707904" y="1144498"/>
              <a:ext cx="2592288" cy="3591312"/>
            </a:xfrm>
            <a:prstGeom prst="rect">
              <a:avLst/>
            </a:prstGeom>
            <a:noFill/>
          </p:spPr>
        </p:pic>
        <p:pic>
          <p:nvPicPr>
            <p:cNvPr id="6" name="Picture 5" descr="C:\Users\user-77\Documents\신모델구상\금속탐지기\조립도 땜타입\14.jpg"/>
            <p:cNvPicPr>
              <a:picLocks noChangeAspect="1" noChangeArrowheads="1"/>
            </p:cNvPicPr>
            <p:nvPr/>
          </p:nvPicPr>
          <p:blipFill>
            <a:blip r:embed="rId4" cstate="print"/>
            <a:srcRect l="35038" t="-113" r="57087" b="48210"/>
            <a:stretch>
              <a:fillRect/>
            </a:stretch>
          </p:blipFill>
          <p:spPr bwMode="auto">
            <a:xfrm>
              <a:off x="3995936" y="4816906"/>
              <a:ext cx="595928" cy="1728192"/>
            </a:xfrm>
            <a:prstGeom prst="rect">
              <a:avLst/>
            </a:prstGeom>
            <a:noFill/>
          </p:spPr>
        </p:pic>
        <p:sp>
          <p:nvSpPr>
            <p:cNvPr id="8" name="자유형 7"/>
            <p:cNvSpPr/>
            <p:nvPr/>
          </p:nvSpPr>
          <p:spPr>
            <a:xfrm>
              <a:off x="3864271" y="4699017"/>
              <a:ext cx="748938" cy="148045"/>
            </a:xfrm>
            <a:custGeom>
              <a:avLst/>
              <a:gdLst>
                <a:gd name="connsiteX0" fmla="*/ 0 w 748938"/>
                <a:gd name="connsiteY0" fmla="*/ 148045 h 148045"/>
                <a:gd name="connsiteX1" fmla="*/ 8709 w 748938"/>
                <a:gd name="connsiteY1" fmla="*/ 121920 h 148045"/>
                <a:gd name="connsiteX2" fmla="*/ 34835 w 748938"/>
                <a:gd name="connsiteY2" fmla="*/ 95794 h 148045"/>
                <a:gd name="connsiteX3" fmla="*/ 60960 w 748938"/>
                <a:gd name="connsiteY3" fmla="*/ 78377 h 148045"/>
                <a:gd name="connsiteX4" fmla="*/ 148046 w 748938"/>
                <a:gd name="connsiteY4" fmla="*/ 52251 h 148045"/>
                <a:gd name="connsiteX5" fmla="*/ 243840 w 748938"/>
                <a:gd name="connsiteY5" fmla="*/ 60960 h 148045"/>
                <a:gd name="connsiteX6" fmla="*/ 296092 w 748938"/>
                <a:gd name="connsiteY6" fmla="*/ 69668 h 148045"/>
                <a:gd name="connsiteX7" fmla="*/ 365760 w 748938"/>
                <a:gd name="connsiteY7" fmla="*/ 87085 h 148045"/>
                <a:gd name="connsiteX8" fmla="*/ 461555 w 748938"/>
                <a:gd name="connsiteY8" fmla="*/ 95794 h 148045"/>
                <a:gd name="connsiteX9" fmla="*/ 609600 w 748938"/>
                <a:gd name="connsiteY9" fmla="*/ 87085 h 148045"/>
                <a:gd name="connsiteX10" fmla="*/ 627018 w 748938"/>
                <a:gd name="connsiteY10" fmla="*/ 69668 h 148045"/>
                <a:gd name="connsiteX11" fmla="*/ 653143 w 748938"/>
                <a:gd name="connsiteY11" fmla="*/ 60960 h 148045"/>
                <a:gd name="connsiteX12" fmla="*/ 679269 w 748938"/>
                <a:gd name="connsiteY12" fmla="*/ 43543 h 148045"/>
                <a:gd name="connsiteX13" fmla="*/ 696686 w 748938"/>
                <a:gd name="connsiteY13" fmla="*/ 26125 h 148045"/>
                <a:gd name="connsiteX14" fmla="*/ 722812 w 748938"/>
                <a:gd name="connsiteY14" fmla="*/ 17417 h 148045"/>
                <a:gd name="connsiteX15" fmla="*/ 748938 w 748938"/>
                <a:gd name="connsiteY15" fmla="*/ 0 h 1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8938" h="148045">
                  <a:moveTo>
                    <a:pt x="0" y="148045"/>
                  </a:moveTo>
                  <a:cubicBezTo>
                    <a:pt x="2903" y="139337"/>
                    <a:pt x="3617" y="129558"/>
                    <a:pt x="8709" y="121920"/>
                  </a:cubicBezTo>
                  <a:cubicBezTo>
                    <a:pt x="15541" y="111673"/>
                    <a:pt x="25374" y="103679"/>
                    <a:pt x="34835" y="95794"/>
                  </a:cubicBezTo>
                  <a:cubicBezTo>
                    <a:pt x="42875" y="89094"/>
                    <a:pt x="51396" y="82628"/>
                    <a:pt x="60960" y="78377"/>
                  </a:cubicBezTo>
                  <a:cubicBezTo>
                    <a:pt x="88216" y="66263"/>
                    <a:pt x="119098" y="59488"/>
                    <a:pt x="148046" y="52251"/>
                  </a:cubicBezTo>
                  <a:cubicBezTo>
                    <a:pt x="179977" y="55154"/>
                    <a:pt x="211997" y="57214"/>
                    <a:pt x="243840" y="60960"/>
                  </a:cubicBezTo>
                  <a:cubicBezTo>
                    <a:pt x="261377" y="63023"/>
                    <a:pt x="278826" y="65968"/>
                    <a:pt x="296092" y="69668"/>
                  </a:cubicBezTo>
                  <a:cubicBezTo>
                    <a:pt x="319498" y="74683"/>
                    <a:pt x="341921" y="84918"/>
                    <a:pt x="365760" y="87085"/>
                  </a:cubicBezTo>
                  <a:lnTo>
                    <a:pt x="461555" y="95794"/>
                  </a:lnTo>
                  <a:cubicBezTo>
                    <a:pt x="510903" y="92891"/>
                    <a:pt x="560771" y="94795"/>
                    <a:pt x="609600" y="87085"/>
                  </a:cubicBezTo>
                  <a:cubicBezTo>
                    <a:pt x="617710" y="85804"/>
                    <a:pt x="619977" y="73892"/>
                    <a:pt x="627018" y="69668"/>
                  </a:cubicBezTo>
                  <a:cubicBezTo>
                    <a:pt x="634889" y="64945"/>
                    <a:pt x="644435" y="63863"/>
                    <a:pt x="653143" y="60960"/>
                  </a:cubicBezTo>
                  <a:cubicBezTo>
                    <a:pt x="661852" y="55154"/>
                    <a:pt x="671096" y="50081"/>
                    <a:pt x="679269" y="43543"/>
                  </a:cubicBezTo>
                  <a:cubicBezTo>
                    <a:pt x="685680" y="38414"/>
                    <a:pt x="689645" y="30349"/>
                    <a:pt x="696686" y="26125"/>
                  </a:cubicBezTo>
                  <a:cubicBezTo>
                    <a:pt x="704557" y="21402"/>
                    <a:pt x="714103" y="20320"/>
                    <a:pt x="722812" y="17417"/>
                  </a:cubicBezTo>
                  <a:lnTo>
                    <a:pt x="748938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3608" y="548680"/>
            <a:ext cx="57606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3789040"/>
            <a:ext cx="20882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회로기판에 건전지를 고정하기 위해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찍찍이를</a:t>
            </a:r>
            <a:r>
              <a:rPr lang="ko-KR" altLang="en-US" sz="1400" dirty="0" smtClean="0">
                <a:solidFill>
                  <a:srgbClr val="FF0000"/>
                </a:solidFill>
              </a:rPr>
              <a:t>  붙인다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3789040"/>
            <a:ext cx="208823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9V </a:t>
            </a:r>
            <a:r>
              <a:rPr lang="ko-KR" altLang="en-US" sz="1400" dirty="0" smtClean="0">
                <a:solidFill>
                  <a:srgbClr val="FF0000"/>
                </a:solidFill>
              </a:rPr>
              <a:t>건전지에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찍찍이를</a:t>
            </a:r>
            <a:r>
              <a:rPr lang="ko-KR" altLang="en-US" sz="1400" dirty="0" smtClean="0">
                <a:solidFill>
                  <a:srgbClr val="FF0000"/>
                </a:solidFill>
              </a:rPr>
              <a:t> 붙이고 건전지를 고정한다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5229200"/>
            <a:ext cx="27363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모렉스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콘넥터에</a:t>
            </a:r>
            <a:r>
              <a:rPr lang="ko-KR" altLang="en-US" sz="1400" dirty="0" smtClean="0">
                <a:solidFill>
                  <a:srgbClr val="FF0000"/>
                </a:solidFill>
              </a:rPr>
              <a:t> 코일을 끼워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-77\Documents\신모델구상\금속탐지기\조립도 땜타입\16.jpg"/>
          <p:cNvPicPr>
            <a:picLocks noChangeAspect="1" noChangeArrowheads="1"/>
          </p:cNvPicPr>
          <p:nvPr/>
        </p:nvPicPr>
        <p:blipFill>
          <a:blip r:embed="rId2" cstate="print"/>
          <a:srcRect l="30313" t="-113" r="57087" b="1677"/>
          <a:stretch>
            <a:fillRect/>
          </a:stretch>
        </p:blipFill>
        <p:spPr bwMode="auto">
          <a:xfrm rot="16200000">
            <a:off x="3323111" y="-794719"/>
            <a:ext cx="2520280" cy="86634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21602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완성도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2132856"/>
            <a:ext cx="4104456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동작 해보기</a:t>
            </a:r>
            <a:endParaRPr lang="en-US" altLang="ko-KR" sz="1600" dirty="0" smtClean="0"/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스위치를 키면</a:t>
            </a:r>
            <a:r>
              <a:rPr lang="en-US" altLang="ko-KR" sz="1400" dirty="0" smtClean="0">
                <a:solidFill>
                  <a:srgbClr val="FF0000"/>
                </a:solidFill>
              </a:rPr>
              <a:t>(ON </a:t>
            </a:r>
            <a:r>
              <a:rPr lang="ko-KR" altLang="en-US" sz="1400" dirty="0" smtClean="0">
                <a:solidFill>
                  <a:srgbClr val="FF0000"/>
                </a:solidFill>
              </a:rPr>
              <a:t>상태</a:t>
            </a:r>
            <a:r>
              <a:rPr lang="en-US" altLang="ko-KR" sz="1400" dirty="0" smtClean="0">
                <a:solidFill>
                  <a:srgbClr val="FF0000"/>
                </a:solidFill>
              </a:rPr>
              <a:t>)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부저에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발진음이</a:t>
            </a:r>
            <a:r>
              <a:rPr lang="ko-KR" altLang="en-US" sz="1400" dirty="0" smtClean="0">
                <a:solidFill>
                  <a:srgbClr val="FF0000"/>
                </a:solidFill>
              </a:rPr>
              <a:t> 생긴다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400" dirty="0" err="1" smtClean="0">
                <a:solidFill>
                  <a:srgbClr val="FF0000"/>
                </a:solidFill>
              </a:rPr>
              <a:t>콘넥터의</a:t>
            </a:r>
            <a:r>
              <a:rPr lang="ko-KR" altLang="en-US" sz="1400" dirty="0" smtClean="0">
                <a:solidFill>
                  <a:srgbClr val="FF0000"/>
                </a:solidFill>
              </a:rPr>
              <a:t> 코일을 금속에 대면 기존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발진음과</a:t>
            </a:r>
            <a:r>
              <a:rPr lang="ko-KR" altLang="en-US" sz="1400" dirty="0" smtClean="0">
                <a:solidFill>
                  <a:srgbClr val="FF0000"/>
                </a:solidFill>
              </a:rPr>
              <a:t> 다른 음이 나와 금속을 탐지함을 알 수 있다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-77\Documents\신모델구상\금속탐지기\조립도콘넥터타입\1.jpg"/>
          <p:cNvPicPr>
            <a:picLocks noChangeAspect="1" noChangeArrowheads="1"/>
          </p:cNvPicPr>
          <p:nvPr/>
        </p:nvPicPr>
        <p:blipFill>
          <a:blip r:embed="rId2" cstate="print"/>
          <a:srcRect l="31100" t="14205" r="41338" b="24944"/>
          <a:stretch>
            <a:fillRect/>
          </a:stretch>
        </p:blipFill>
        <p:spPr bwMode="auto">
          <a:xfrm>
            <a:off x="1043608" y="1340768"/>
            <a:ext cx="2520280" cy="2448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6147" name="Picture 3" descr="C:\Users\user-77\Documents\신모델구상\금속탐지기\조립도콘넥터타입\2.jpg"/>
          <p:cNvPicPr>
            <a:picLocks noChangeAspect="1" noChangeArrowheads="1"/>
          </p:cNvPicPr>
          <p:nvPr/>
        </p:nvPicPr>
        <p:blipFill>
          <a:blip r:embed="rId3" cstate="print"/>
          <a:srcRect l="27950" t="7046" r="32675" b="26733"/>
          <a:stretch>
            <a:fillRect/>
          </a:stretch>
        </p:blipFill>
        <p:spPr bwMode="auto">
          <a:xfrm>
            <a:off x="5004048" y="1484784"/>
            <a:ext cx="3600400" cy="2664296"/>
          </a:xfrm>
          <a:prstGeom prst="rect">
            <a:avLst/>
          </a:prstGeom>
          <a:noFill/>
        </p:spPr>
      </p:pic>
      <p:pic>
        <p:nvPicPr>
          <p:cNvPr id="6148" name="Picture 4" descr="C:\Users\user-77\Documents\신모델구상\금속탐지기\조립도콘넥터타입\4.jpg"/>
          <p:cNvPicPr>
            <a:picLocks noChangeAspect="1" noChangeArrowheads="1"/>
          </p:cNvPicPr>
          <p:nvPr/>
        </p:nvPicPr>
        <p:blipFill>
          <a:blip r:embed="rId4" cstate="print"/>
          <a:srcRect l="27950" t="8836" r="32675" b="26733"/>
          <a:stretch>
            <a:fillRect/>
          </a:stretch>
        </p:blipFill>
        <p:spPr bwMode="auto">
          <a:xfrm>
            <a:off x="3131840" y="4293096"/>
            <a:ext cx="3300367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3284984"/>
            <a:ext cx="223224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IC</a:t>
            </a:r>
            <a:r>
              <a:rPr lang="ko-KR" altLang="en-US" sz="1400" dirty="0" smtClean="0">
                <a:solidFill>
                  <a:srgbClr val="FF0000"/>
                </a:solidFill>
              </a:rPr>
              <a:t> 소켓 </a:t>
            </a:r>
            <a:r>
              <a:rPr lang="en-US" altLang="ko-KR" sz="1400" dirty="0" smtClean="0">
                <a:solidFill>
                  <a:srgbClr val="FF0000"/>
                </a:solidFill>
              </a:rPr>
              <a:t>8</a:t>
            </a:r>
            <a:r>
              <a:rPr lang="ko-KR" altLang="en-US" sz="1400" dirty="0" smtClean="0">
                <a:solidFill>
                  <a:srgbClr val="FF0000"/>
                </a:solidFill>
              </a:rPr>
              <a:t>핀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 조립한다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661248"/>
            <a:ext cx="22322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solidFill>
                  <a:srgbClr val="FF0000"/>
                </a:solidFill>
              </a:rPr>
              <a:t>모렉스</a:t>
            </a:r>
            <a:r>
              <a:rPr lang="ko-KR" altLang="en-US" sz="1400" dirty="0" smtClean="0">
                <a:solidFill>
                  <a:srgbClr val="FF0000"/>
                </a:solidFill>
              </a:rPr>
              <a:t> 베이스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핀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개를 조립한다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77\Documents\신모델구상\금속탐지기\조립도콘넥터타입\6.jpg"/>
          <p:cNvPicPr>
            <a:picLocks noChangeAspect="1" noChangeArrowheads="1"/>
          </p:cNvPicPr>
          <p:nvPr/>
        </p:nvPicPr>
        <p:blipFill>
          <a:blip r:embed="rId2" cstate="print"/>
          <a:srcRect l="27950" t="7046" r="32675" b="28523"/>
          <a:stretch>
            <a:fillRect/>
          </a:stretch>
        </p:blipFill>
        <p:spPr bwMode="auto">
          <a:xfrm>
            <a:off x="467544" y="1268760"/>
            <a:ext cx="3600400" cy="2592288"/>
          </a:xfrm>
          <a:prstGeom prst="rect">
            <a:avLst/>
          </a:prstGeom>
          <a:noFill/>
        </p:spPr>
      </p:pic>
      <p:pic>
        <p:nvPicPr>
          <p:cNvPr id="7171" name="Picture 3" descr="C:\Users\user-77\Documents\신모델구상\금속탐지기\조립도콘넥터타입\8.jpg"/>
          <p:cNvPicPr>
            <a:picLocks noChangeAspect="1" noChangeArrowheads="1"/>
          </p:cNvPicPr>
          <p:nvPr/>
        </p:nvPicPr>
        <p:blipFill>
          <a:blip r:embed="rId3" cstate="print"/>
          <a:srcRect l="26375" t="8836" r="32675" b="26733"/>
          <a:stretch>
            <a:fillRect/>
          </a:stretch>
        </p:blipFill>
        <p:spPr bwMode="auto">
          <a:xfrm>
            <a:off x="4788024" y="1484784"/>
            <a:ext cx="3744416" cy="2592288"/>
          </a:xfrm>
          <a:prstGeom prst="rect">
            <a:avLst/>
          </a:prstGeom>
          <a:noFill/>
        </p:spPr>
      </p:pic>
      <p:pic>
        <p:nvPicPr>
          <p:cNvPr id="7172" name="Picture 4" descr="C:\Users\user-77\Documents\신모델구상\금속탐지기\조립도콘넥터타입\10.jpg"/>
          <p:cNvPicPr>
            <a:picLocks noChangeAspect="1" noChangeArrowheads="1"/>
          </p:cNvPicPr>
          <p:nvPr/>
        </p:nvPicPr>
        <p:blipFill>
          <a:blip r:embed="rId4" cstate="print"/>
          <a:srcRect l="27163" t="7046" r="31888" b="26733"/>
          <a:stretch>
            <a:fillRect/>
          </a:stretch>
        </p:blipFill>
        <p:spPr bwMode="auto">
          <a:xfrm>
            <a:off x="2483768" y="3861048"/>
            <a:ext cx="3744416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3356992"/>
            <a:ext cx="273630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라운드 소켓 </a:t>
            </a:r>
            <a:r>
              <a:rPr lang="en-US" altLang="ko-KR" sz="1400" dirty="0" smtClean="0">
                <a:solidFill>
                  <a:srgbClr val="FF0000"/>
                </a:solidFill>
              </a:rPr>
              <a:t>3</a:t>
            </a:r>
            <a:r>
              <a:rPr lang="ko-KR" altLang="en-US" sz="1400" dirty="0" smtClean="0">
                <a:solidFill>
                  <a:srgbClr val="FF0000"/>
                </a:solidFill>
              </a:rPr>
              <a:t>핀을 </a:t>
            </a:r>
            <a:r>
              <a:rPr lang="en-US" altLang="ko-KR" sz="1400" dirty="0" smtClean="0">
                <a:solidFill>
                  <a:srgbClr val="FF0000"/>
                </a:solidFill>
              </a:rPr>
              <a:t>4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4</a:t>
            </a:r>
            <a:r>
              <a:rPr lang="ko-KR" altLang="en-US" sz="1400" dirty="0" smtClean="0">
                <a:solidFill>
                  <a:srgbClr val="FF0000"/>
                </a:solidFill>
              </a:rPr>
              <a:t>핀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5</a:t>
            </a:r>
            <a:r>
              <a:rPr lang="ko-KR" altLang="en-US" sz="1400" dirty="0" smtClean="0">
                <a:solidFill>
                  <a:srgbClr val="FF0000"/>
                </a:solidFill>
              </a:rPr>
              <a:t>핀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개를 조립한다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-77\Documents\신모델구상\금속탐지기\조립도콘넥터타입\12.jpg"/>
          <p:cNvPicPr>
            <a:picLocks noChangeAspect="1" noChangeArrowheads="1"/>
          </p:cNvPicPr>
          <p:nvPr/>
        </p:nvPicPr>
        <p:blipFill>
          <a:blip r:embed="rId2" cstate="print"/>
          <a:srcRect l="32675" t="14205" r="41338" b="33892"/>
          <a:stretch>
            <a:fillRect/>
          </a:stretch>
        </p:blipFill>
        <p:spPr bwMode="auto">
          <a:xfrm>
            <a:off x="1187624" y="1052736"/>
            <a:ext cx="2376264" cy="2088232"/>
          </a:xfrm>
          <a:prstGeom prst="rect">
            <a:avLst/>
          </a:prstGeom>
          <a:noFill/>
        </p:spPr>
      </p:pic>
      <p:pic>
        <p:nvPicPr>
          <p:cNvPr id="8195" name="Picture 3" descr="C:\Users\user-77\Documents\신모델구상\금속탐지기\조립도콘넥터타입\13.jpg"/>
          <p:cNvPicPr>
            <a:picLocks noChangeAspect="1" noChangeArrowheads="1"/>
          </p:cNvPicPr>
          <p:nvPr/>
        </p:nvPicPr>
        <p:blipFill>
          <a:blip r:embed="rId3" cstate="print"/>
          <a:srcRect l="31888" t="14205" r="42125" b="33892"/>
          <a:stretch>
            <a:fillRect/>
          </a:stretch>
        </p:blipFill>
        <p:spPr bwMode="auto">
          <a:xfrm>
            <a:off x="4788024" y="1124744"/>
            <a:ext cx="2376264" cy="2088232"/>
          </a:xfrm>
          <a:prstGeom prst="rect">
            <a:avLst/>
          </a:prstGeom>
          <a:noFill/>
        </p:spPr>
      </p:pic>
      <p:pic>
        <p:nvPicPr>
          <p:cNvPr id="8196" name="Picture 4" descr="C:\Users\user-77\Documents\신모델구상\금속탐지기\조립도콘넥터타입\15.jpg"/>
          <p:cNvPicPr>
            <a:picLocks noChangeAspect="1" noChangeArrowheads="1"/>
          </p:cNvPicPr>
          <p:nvPr/>
        </p:nvPicPr>
        <p:blipFill>
          <a:blip r:embed="rId4" cstate="print"/>
          <a:srcRect l="35038" t="12415" r="38188" b="28523"/>
          <a:stretch>
            <a:fillRect/>
          </a:stretch>
        </p:blipFill>
        <p:spPr bwMode="auto">
          <a:xfrm>
            <a:off x="1043608" y="3789040"/>
            <a:ext cx="2448272" cy="2376264"/>
          </a:xfrm>
          <a:prstGeom prst="rect">
            <a:avLst/>
          </a:prstGeom>
          <a:noFill/>
        </p:spPr>
      </p:pic>
      <p:pic>
        <p:nvPicPr>
          <p:cNvPr id="8197" name="Picture 5" descr="C:\Users\user-77\Documents\신모델구상\금속탐지기\조립도콘넥터타입\17.jpg"/>
          <p:cNvPicPr>
            <a:picLocks noChangeAspect="1" noChangeArrowheads="1"/>
          </p:cNvPicPr>
          <p:nvPr/>
        </p:nvPicPr>
        <p:blipFill>
          <a:blip r:embed="rId5" cstate="print"/>
          <a:srcRect l="31888" t="12415" r="42125" b="32103"/>
          <a:stretch>
            <a:fillRect/>
          </a:stretch>
        </p:blipFill>
        <p:spPr bwMode="auto">
          <a:xfrm>
            <a:off x="4932040" y="4005064"/>
            <a:ext cx="2376264" cy="22322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548680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068960"/>
            <a:ext cx="403244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555 IC 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스위치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저항 </a:t>
            </a:r>
            <a:r>
              <a:rPr lang="en-US" altLang="ko-KR" sz="1400" dirty="0" smtClean="0">
                <a:solidFill>
                  <a:srgbClr val="FF0000"/>
                </a:solidFill>
              </a:rPr>
              <a:t>47k</a:t>
            </a:r>
            <a:r>
              <a:rPr lang="el-GR" altLang="ko-KR" sz="1400" dirty="0" smtClean="0">
                <a:solidFill>
                  <a:srgbClr val="FF0000"/>
                </a:solidFill>
              </a:rPr>
              <a:t>Ω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전해콘덴서 </a:t>
            </a:r>
            <a:r>
              <a:rPr lang="en-US" altLang="ko-KR" sz="1400" dirty="0" smtClean="0">
                <a:solidFill>
                  <a:srgbClr val="FF0000"/>
                </a:solidFill>
              </a:rPr>
              <a:t>2.2µF</a:t>
            </a:r>
            <a:r>
              <a:rPr lang="ko-KR" altLang="en-US" sz="1400" dirty="0" smtClean="0">
                <a:solidFill>
                  <a:srgbClr val="FF0000"/>
                </a:solidFill>
              </a:rPr>
              <a:t>를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전해콘덴서 </a:t>
            </a:r>
            <a:r>
              <a:rPr lang="en-US" altLang="ko-KR" sz="1400" dirty="0" smtClean="0">
                <a:solidFill>
                  <a:srgbClr val="FF0000"/>
                </a:solidFill>
              </a:rPr>
              <a:t>10µF</a:t>
            </a:r>
            <a:r>
              <a:rPr lang="ko-KR" altLang="en-US" sz="1400" dirty="0" smtClean="0">
                <a:solidFill>
                  <a:srgbClr val="FF0000"/>
                </a:solidFill>
              </a:rPr>
              <a:t>를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부저</a:t>
            </a:r>
            <a:r>
              <a:rPr lang="en-US" altLang="ko-KR" sz="1400" dirty="0" smtClean="0">
                <a:solidFill>
                  <a:srgbClr val="FF0000"/>
                </a:solidFill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스피커</a:t>
            </a:r>
            <a:r>
              <a:rPr lang="en-US" altLang="ko-KR" sz="1400" dirty="0" smtClean="0">
                <a:solidFill>
                  <a:srgbClr val="FF0000"/>
                </a:solidFill>
              </a:rPr>
              <a:t>) 1</a:t>
            </a:r>
            <a:r>
              <a:rPr lang="ko-KR" altLang="en-US" sz="1400" dirty="0" smtClean="0">
                <a:solidFill>
                  <a:srgbClr val="FF0000"/>
                </a:solidFill>
              </a:rPr>
              <a:t>개를 순서대로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단 저항과 콘덴서 다리는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니퍼로</a:t>
            </a:r>
            <a:r>
              <a:rPr lang="ko-KR" altLang="en-US" sz="1400" dirty="0" smtClean="0">
                <a:solidFill>
                  <a:srgbClr val="FF0000"/>
                </a:solidFill>
              </a:rPr>
              <a:t> 짧게 잘라</a:t>
            </a:r>
            <a:r>
              <a:rPr lang="en-US" altLang="ko-KR" sz="1400" dirty="0" smtClean="0">
                <a:solidFill>
                  <a:srgbClr val="FF0000"/>
                </a:solidFill>
              </a:rPr>
              <a:t>(7~8mm</a:t>
            </a:r>
            <a:r>
              <a:rPr lang="ko-KR" altLang="en-US" sz="1400" dirty="0" smtClean="0">
                <a:solidFill>
                  <a:srgbClr val="FF0000"/>
                </a:solidFill>
              </a:rPr>
              <a:t>남기고</a:t>
            </a:r>
            <a:r>
              <a:rPr lang="en-US" altLang="ko-KR" sz="1400" dirty="0" smtClean="0">
                <a:solidFill>
                  <a:srgbClr val="FF0000"/>
                </a:solidFill>
              </a:rPr>
              <a:t>) </a:t>
            </a:r>
            <a:r>
              <a:rPr lang="ko-KR" altLang="en-US" sz="1400" dirty="0" smtClean="0">
                <a:solidFill>
                  <a:srgbClr val="FF0000"/>
                </a:solidFill>
              </a:rPr>
              <a:t>라운드 소켓에 끼워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755576" y="1196752"/>
            <a:ext cx="2952328" cy="4797533"/>
            <a:chOff x="755576" y="1196752"/>
            <a:chExt cx="2952328" cy="4797533"/>
          </a:xfrm>
        </p:grpSpPr>
        <p:pic>
          <p:nvPicPr>
            <p:cNvPr id="9218" name="Picture 2" descr="C:\Users\user-77\Documents\신모델구상\금속탐지기\조립도콘넥터타입\19.jpg"/>
            <p:cNvPicPr>
              <a:picLocks noChangeAspect="1" noChangeArrowheads="1"/>
            </p:cNvPicPr>
            <p:nvPr/>
          </p:nvPicPr>
          <p:blipFill>
            <a:blip r:embed="rId2" cstate="print"/>
            <a:srcRect l="36612" t="-113" r="44488" b="30313"/>
            <a:stretch>
              <a:fillRect/>
            </a:stretch>
          </p:blipFill>
          <p:spPr bwMode="auto">
            <a:xfrm>
              <a:off x="755576" y="1196752"/>
              <a:ext cx="2952328" cy="4797533"/>
            </a:xfrm>
            <a:prstGeom prst="rect">
              <a:avLst/>
            </a:prstGeom>
            <a:noFill/>
          </p:spPr>
        </p:pic>
        <p:sp>
          <p:nvSpPr>
            <p:cNvPr id="7" name="타원 6"/>
            <p:cNvSpPr/>
            <p:nvPr/>
          </p:nvSpPr>
          <p:spPr>
            <a:xfrm>
              <a:off x="2627784" y="1332059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2267744" y="140173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9219" name="Picture 3" descr="C:\Users\user-77\Documents\신모델구상\금속탐지기\조립도콘넥터타입\20.jpg"/>
          <p:cNvPicPr>
            <a:picLocks noChangeAspect="1" noChangeArrowheads="1"/>
          </p:cNvPicPr>
          <p:nvPr/>
        </p:nvPicPr>
        <p:blipFill>
          <a:blip r:embed="rId3" cstate="print"/>
          <a:srcRect l="28738" t="-113" r="44487" b="14205"/>
          <a:stretch>
            <a:fillRect/>
          </a:stretch>
        </p:blipFill>
        <p:spPr bwMode="auto">
          <a:xfrm>
            <a:off x="4427984" y="980728"/>
            <a:ext cx="3744416" cy="52862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548680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2060848"/>
            <a:ext cx="288032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모렉스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콘네터를</a:t>
            </a:r>
            <a:r>
              <a:rPr lang="ko-KR" altLang="en-US" sz="1400" dirty="0" smtClean="0">
                <a:solidFill>
                  <a:srgbClr val="FF0000"/>
                </a:solidFill>
              </a:rPr>
              <a:t>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단</a:t>
            </a:r>
            <a:r>
              <a:rPr lang="en-US" altLang="ko-KR" sz="1400" dirty="0" smtClean="0">
                <a:solidFill>
                  <a:srgbClr val="FF0000"/>
                </a:solidFill>
              </a:rPr>
              <a:t>,</a:t>
            </a:r>
            <a:r>
              <a:rPr lang="ko-KR" altLang="en-US" sz="1400" dirty="0" smtClean="0">
                <a:solidFill>
                  <a:srgbClr val="FF0000"/>
                </a:solidFill>
              </a:rPr>
              <a:t> 건전지선과 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모렉스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콘넥터</a:t>
            </a:r>
            <a:r>
              <a:rPr lang="ko-KR" altLang="en-US" sz="1400" dirty="0" smtClean="0">
                <a:solidFill>
                  <a:srgbClr val="FF0000"/>
                </a:solidFill>
              </a:rPr>
              <a:t> 선을 연결하여 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고무캡으로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처리한다음</a:t>
            </a:r>
            <a:r>
              <a:rPr lang="ko-KR" altLang="en-US" sz="1400" dirty="0" smtClean="0">
                <a:solidFill>
                  <a:srgbClr val="FF0000"/>
                </a:solidFill>
              </a:rPr>
              <a:t>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.(</a:t>
            </a:r>
            <a:r>
              <a:rPr lang="ko-KR" altLang="en-US" sz="1400" dirty="0" smtClean="0">
                <a:solidFill>
                  <a:srgbClr val="FF0000"/>
                </a:solidFill>
              </a:rPr>
              <a:t>극성주의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5229200"/>
            <a:ext cx="216024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하우징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콘넥터에</a:t>
            </a:r>
            <a:r>
              <a:rPr lang="ko-KR" altLang="en-US" sz="1400" dirty="0" smtClean="0">
                <a:solidFill>
                  <a:srgbClr val="FF0000"/>
                </a:solidFill>
              </a:rPr>
              <a:t> 코일을 끼워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323528" y="980728"/>
            <a:ext cx="2666872" cy="5612047"/>
            <a:chOff x="320952" y="980728"/>
            <a:chExt cx="2666872" cy="5612047"/>
          </a:xfrm>
        </p:grpSpPr>
        <p:pic>
          <p:nvPicPr>
            <p:cNvPr id="10242" name="Picture 2" descr="C:\Users\user-77\Documents\신모델구상\금속탐지기\조립도콘넥터타입\21.jpg"/>
            <p:cNvPicPr>
              <a:picLocks noChangeAspect="1" noChangeArrowheads="1"/>
            </p:cNvPicPr>
            <p:nvPr/>
          </p:nvPicPr>
          <p:blipFill>
            <a:blip r:embed="rId2" cstate="print"/>
            <a:srcRect l="34250" t="5256" r="40550" b="-113"/>
            <a:stretch>
              <a:fillRect/>
            </a:stretch>
          </p:blipFill>
          <p:spPr bwMode="auto">
            <a:xfrm>
              <a:off x="683568" y="980728"/>
              <a:ext cx="2304256" cy="3816424"/>
            </a:xfrm>
            <a:prstGeom prst="rect">
              <a:avLst/>
            </a:prstGeom>
            <a:noFill/>
          </p:spPr>
        </p:pic>
        <p:pic>
          <p:nvPicPr>
            <p:cNvPr id="5" name="Picture 3" descr="C:\Users\user-77\Documents\신모델구상\금속탐지기\조립도콘넥터타입\20.jpg"/>
            <p:cNvPicPr>
              <a:picLocks noChangeAspect="1" noChangeArrowheads="1"/>
            </p:cNvPicPr>
            <p:nvPr/>
          </p:nvPicPr>
          <p:blipFill>
            <a:blip r:embed="rId3" cstate="print"/>
            <a:srcRect l="28738" t="50207" r="59419" b="14205"/>
            <a:stretch>
              <a:fillRect/>
            </a:stretch>
          </p:blipFill>
          <p:spPr bwMode="auto">
            <a:xfrm rot="20316787">
              <a:off x="320952" y="4834933"/>
              <a:ext cx="1329432" cy="1757842"/>
            </a:xfrm>
            <a:prstGeom prst="rect">
              <a:avLst/>
            </a:prstGeom>
            <a:noFill/>
          </p:spPr>
        </p:pic>
      </p:grpSp>
      <p:grpSp>
        <p:nvGrpSpPr>
          <p:cNvPr id="9" name="그룹 8"/>
          <p:cNvGrpSpPr/>
          <p:nvPr/>
        </p:nvGrpSpPr>
        <p:grpSpPr>
          <a:xfrm>
            <a:off x="3236757" y="980728"/>
            <a:ext cx="2703395" cy="5540730"/>
            <a:chOff x="3236757" y="980728"/>
            <a:chExt cx="2703395" cy="5540730"/>
          </a:xfrm>
        </p:grpSpPr>
        <p:pic>
          <p:nvPicPr>
            <p:cNvPr id="10243" name="Picture 3" descr="C:\Users\user-77\Documents\신모델구상\금속탐지기\조립도콘넥터타입\22.jpg"/>
            <p:cNvPicPr>
              <a:picLocks noChangeAspect="1" noChangeArrowheads="1"/>
            </p:cNvPicPr>
            <p:nvPr/>
          </p:nvPicPr>
          <p:blipFill>
            <a:blip r:embed="rId4" cstate="print"/>
            <a:srcRect l="33463" t="5256" r="39763" b="-113"/>
            <a:stretch>
              <a:fillRect/>
            </a:stretch>
          </p:blipFill>
          <p:spPr bwMode="auto">
            <a:xfrm>
              <a:off x="3491880" y="980728"/>
              <a:ext cx="2448272" cy="3816424"/>
            </a:xfrm>
            <a:prstGeom prst="rect">
              <a:avLst/>
            </a:prstGeom>
            <a:noFill/>
          </p:spPr>
        </p:pic>
        <p:pic>
          <p:nvPicPr>
            <p:cNvPr id="6" name="Picture 3" descr="C:\Users\user-77\Documents\신모델구상\금속탐지기\조립도콘넥터타입\20.jpg"/>
            <p:cNvPicPr>
              <a:picLocks noChangeAspect="1" noChangeArrowheads="1"/>
            </p:cNvPicPr>
            <p:nvPr/>
          </p:nvPicPr>
          <p:blipFill>
            <a:blip r:embed="rId3" cstate="print"/>
            <a:srcRect l="28738" t="50207" r="59419" b="14205"/>
            <a:stretch>
              <a:fillRect/>
            </a:stretch>
          </p:blipFill>
          <p:spPr bwMode="auto">
            <a:xfrm rot="20316787">
              <a:off x="3236757" y="4824147"/>
              <a:ext cx="1283653" cy="1697311"/>
            </a:xfrm>
            <a:prstGeom prst="rect">
              <a:avLst/>
            </a:prstGeom>
            <a:noFill/>
          </p:spPr>
        </p:pic>
      </p:grpSp>
      <p:grpSp>
        <p:nvGrpSpPr>
          <p:cNvPr id="8" name="그룹 7"/>
          <p:cNvGrpSpPr/>
          <p:nvPr/>
        </p:nvGrpSpPr>
        <p:grpSpPr>
          <a:xfrm>
            <a:off x="5940152" y="1124744"/>
            <a:ext cx="3024336" cy="5625333"/>
            <a:chOff x="5940152" y="1124744"/>
            <a:chExt cx="3024336" cy="5625333"/>
          </a:xfrm>
        </p:grpSpPr>
        <p:pic>
          <p:nvPicPr>
            <p:cNvPr id="10244" name="Picture 4" descr="C:\Users\user-77\Documents\신모델구상\금속탐지기\조립도콘넥터타입\23.jpg"/>
            <p:cNvPicPr>
              <a:picLocks noChangeAspect="1" noChangeArrowheads="1"/>
            </p:cNvPicPr>
            <p:nvPr/>
          </p:nvPicPr>
          <p:blipFill>
            <a:blip r:embed="rId5" cstate="print"/>
            <a:srcRect l="31100" t="1677" r="35825" b="-113"/>
            <a:stretch>
              <a:fillRect/>
            </a:stretch>
          </p:blipFill>
          <p:spPr bwMode="auto">
            <a:xfrm>
              <a:off x="5940152" y="1124744"/>
              <a:ext cx="3024336" cy="3960440"/>
            </a:xfrm>
            <a:prstGeom prst="rect">
              <a:avLst/>
            </a:prstGeom>
            <a:noFill/>
          </p:spPr>
        </p:pic>
        <p:pic>
          <p:nvPicPr>
            <p:cNvPr id="7" name="Picture 2" descr="C:\Users\user-77\Documents\신모델구상\금속탐지기\조립도 땜타입\15.jpg"/>
            <p:cNvPicPr>
              <a:picLocks noChangeAspect="1" noChangeArrowheads="1"/>
            </p:cNvPicPr>
            <p:nvPr/>
          </p:nvPicPr>
          <p:blipFill>
            <a:blip r:embed="rId6" cstate="print"/>
            <a:srcRect l="34250" t="-1903" r="56300" b="14205"/>
            <a:stretch>
              <a:fillRect/>
            </a:stretch>
          </p:blipFill>
          <p:spPr bwMode="auto">
            <a:xfrm>
              <a:off x="6426791" y="4085781"/>
              <a:ext cx="652480" cy="2664296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1043608" y="548680"/>
            <a:ext cx="648072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8" y="4509120"/>
            <a:ext cx="16561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회로기판에 건전지를 고정하기 위해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찍찍이를</a:t>
            </a:r>
            <a:r>
              <a:rPr lang="ko-KR" altLang="en-US" sz="1400" dirty="0" smtClean="0">
                <a:solidFill>
                  <a:srgbClr val="FF0000"/>
                </a:solidFill>
              </a:rPr>
              <a:t>  붙인다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4509120"/>
            <a:ext cx="151216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조립된 회로기판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4509120"/>
            <a:ext cx="1800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0000"/>
                </a:solidFill>
              </a:rPr>
              <a:t>9V </a:t>
            </a:r>
            <a:r>
              <a:rPr lang="ko-KR" altLang="en-US" sz="1400" dirty="0" smtClean="0">
                <a:solidFill>
                  <a:srgbClr val="FF0000"/>
                </a:solidFill>
              </a:rPr>
              <a:t>건전지에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찍찍이를</a:t>
            </a:r>
            <a:r>
              <a:rPr lang="ko-KR" altLang="en-US" sz="1400" dirty="0" smtClean="0">
                <a:solidFill>
                  <a:srgbClr val="FF0000"/>
                </a:solidFill>
              </a:rPr>
              <a:t> 붙이고 건전지를 고정한다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-77\Documents\신모델구상\금속탐지기\조립도콘넥터타입\24.jpg"/>
          <p:cNvPicPr>
            <a:picLocks noChangeAspect="1" noChangeArrowheads="1"/>
          </p:cNvPicPr>
          <p:nvPr/>
        </p:nvPicPr>
        <p:blipFill>
          <a:blip r:embed="rId2" cstate="print"/>
          <a:srcRect l="34250" t="5257" r="55512" b="3467"/>
          <a:stretch>
            <a:fillRect/>
          </a:stretch>
        </p:blipFill>
        <p:spPr bwMode="auto">
          <a:xfrm rot="16200000">
            <a:off x="3690136" y="-1969472"/>
            <a:ext cx="2215632" cy="8692096"/>
          </a:xfrm>
          <a:prstGeom prst="rect">
            <a:avLst/>
          </a:prstGeom>
          <a:noFill/>
        </p:spPr>
      </p:pic>
      <p:pic>
        <p:nvPicPr>
          <p:cNvPr id="11267" name="Picture 3" descr="C:\Users\user-77\Documents\신모델구상\금속탐지기\조립도콘넥터타입\25.jpg"/>
          <p:cNvPicPr>
            <a:picLocks noChangeAspect="1" noChangeArrowheads="1"/>
          </p:cNvPicPr>
          <p:nvPr/>
        </p:nvPicPr>
        <p:blipFill>
          <a:blip r:embed="rId3" cstate="print"/>
          <a:srcRect l="14962" t="14773" r="22826" b="40483"/>
          <a:stretch>
            <a:fillRect/>
          </a:stretch>
        </p:blipFill>
        <p:spPr bwMode="auto">
          <a:xfrm>
            <a:off x="269732" y="3645024"/>
            <a:ext cx="8874268" cy="28083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2952328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smtClean="0"/>
              <a:t>완성도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콘넥터형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4149080"/>
            <a:ext cx="4320480" cy="9848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동작 해보기</a:t>
            </a:r>
            <a:endParaRPr lang="en-US" altLang="ko-KR" sz="1600" dirty="0" smtClean="0"/>
          </a:p>
          <a:p>
            <a:r>
              <a:rPr lang="ko-KR" altLang="en-US" sz="1400" dirty="0" smtClean="0">
                <a:solidFill>
                  <a:srgbClr val="FF0000"/>
                </a:solidFill>
              </a:rPr>
              <a:t>스위치를 키면</a:t>
            </a:r>
            <a:r>
              <a:rPr lang="en-US" altLang="ko-KR" sz="1400" dirty="0" smtClean="0">
                <a:solidFill>
                  <a:srgbClr val="FF0000"/>
                </a:solidFill>
              </a:rPr>
              <a:t>(ON </a:t>
            </a:r>
            <a:r>
              <a:rPr lang="ko-KR" altLang="en-US" sz="1400" dirty="0" smtClean="0">
                <a:solidFill>
                  <a:srgbClr val="FF0000"/>
                </a:solidFill>
              </a:rPr>
              <a:t>상태</a:t>
            </a:r>
            <a:r>
              <a:rPr lang="en-US" altLang="ko-KR" sz="1400" dirty="0" smtClean="0">
                <a:solidFill>
                  <a:srgbClr val="FF0000"/>
                </a:solidFill>
              </a:rPr>
              <a:t>) </a:t>
            </a:r>
            <a:r>
              <a:rPr lang="ko-KR" altLang="en-US" sz="1400" dirty="0" smtClean="0">
                <a:solidFill>
                  <a:srgbClr val="FF0000"/>
                </a:solidFill>
              </a:rPr>
              <a:t>스피커에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발진음이</a:t>
            </a:r>
            <a:r>
              <a:rPr lang="ko-KR" altLang="en-US" sz="1400" dirty="0" smtClean="0">
                <a:solidFill>
                  <a:srgbClr val="FF0000"/>
                </a:solidFill>
              </a:rPr>
              <a:t> 생긴다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400" dirty="0" err="1" smtClean="0">
                <a:solidFill>
                  <a:srgbClr val="FF0000"/>
                </a:solidFill>
              </a:rPr>
              <a:t>콘넥터의</a:t>
            </a:r>
            <a:r>
              <a:rPr lang="ko-KR" altLang="en-US" sz="1400" dirty="0" smtClean="0">
                <a:solidFill>
                  <a:srgbClr val="FF0000"/>
                </a:solidFill>
              </a:rPr>
              <a:t> 코일을 금속에 대면 기존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발진음과</a:t>
            </a:r>
            <a:r>
              <a:rPr lang="ko-KR" altLang="en-US" sz="1400" dirty="0" smtClean="0">
                <a:solidFill>
                  <a:srgbClr val="FF0000"/>
                </a:solidFill>
              </a:rPr>
              <a:t> 다른 음이 나와 금속을 탐지함을 알 수 있다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55576" y="1484784"/>
            <a:ext cx="770485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800" b="1" dirty="0" smtClean="0"/>
              <a:t>금속탐지기 원리</a:t>
            </a:r>
            <a:endParaRPr lang="en-US" altLang="ko-KR" sz="2800" b="1" dirty="0" smtClean="0"/>
          </a:p>
          <a:p>
            <a:pPr algn="ctr"/>
            <a:endParaRPr lang="en-US" altLang="ko-KR" b="1" dirty="0" smtClean="0"/>
          </a:p>
          <a:p>
            <a:r>
              <a:rPr lang="en-US" altLang="ko-KR" b="1" dirty="0" smtClean="0"/>
              <a:t>"</a:t>
            </a:r>
            <a:r>
              <a:rPr lang="ko-KR" altLang="en-US" b="1" dirty="0"/>
              <a:t>자기장을 띄는 코일 근처에 금속</a:t>
            </a:r>
            <a:r>
              <a:rPr lang="en-US" altLang="ko-KR" b="1" dirty="0"/>
              <a:t>(</a:t>
            </a:r>
            <a:r>
              <a:rPr lang="ko-KR" altLang="en-US" b="1" dirty="0"/>
              <a:t>도체</a:t>
            </a:r>
            <a:r>
              <a:rPr lang="en-US" altLang="ko-KR" b="1" dirty="0"/>
              <a:t>)</a:t>
            </a:r>
            <a:r>
              <a:rPr lang="ko-KR" altLang="en-US" b="1" dirty="0"/>
              <a:t>이 접근하면 자기장이 흝어지고</a:t>
            </a:r>
            <a:r>
              <a:rPr lang="en-US" altLang="ko-KR" b="1" dirty="0"/>
              <a:t>(</a:t>
            </a:r>
            <a:r>
              <a:rPr lang="ko-KR" altLang="en-US" b="1" dirty="0"/>
              <a:t>교란</a:t>
            </a:r>
            <a:r>
              <a:rPr lang="en-US" altLang="ko-KR" b="1" dirty="0"/>
              <a:t>) </a:t>
            </a:r>
            <a:r>
              <a:rPr lang="ko-KR" altLang="en-US" b="1" dirty="0"/>
              <a:t>이것을 탐지한다</a:t>
            </a:r>
            <a:r>
              <a:rPr lang="en-US" altLang="ko-KR" b="1" dirty="0"/>
              <a:t>." </a:t>
            </a:r>
            <a:endParaRPr lang="ko-KR" altLang="en-US" dirty="0"/>
          </a:p>
          <a:p>
            <a:r>
              <a:rPr lang="ko-KR" altLang="en-US" dirty="0"/>
              <a:t>라는 것에 착안하고 </a:t>
            </a:r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ko-KR" b="1" dirty="0" smtClean="0"/>
              <a:t>금속 탐지기</a:t>
            </a:r>
            <a:r>
              <a:rPr lang="ko-KR" altLang="ko-KR" dirty="0" smtClean="0"/>
              <a:t>(</a:t>
            </a:r>
            <a:r>
              <a:rPr lang="ko-KR" altLang="ko-KR" dirty="0" err="1" smtClean="0"/>
              <a:t>金屬探知器</a:t>
            </a:r>
            <a:r>
              <a:rPr lang="ko-KR" altLang="ko-KR" dirty="0" smtClean="0"/>
              <a:t>)는 </a:t>
            </a:r>
            <a:r>
              <a:rPr lang="ko-KR" altLang="ko-KR" dirty="0" smtClean="0">
                <a:hlinkClick r:id="rId2" action="ppaction://hlinkfile" tooltip="전자기유도"/>
              </a:rPr>
              <a:t>전자기유도</a:t>
            </a:r>
            <a:r>
              <a:rPr lang="ko-KR" altLang="ko-KR" dirty="0" smtClean="0"/>
              <a:t>와 </a:t>
            </a:r>
            <a:r>
              <a:rPr lang="ko-KR" altLang="ko-KR" dirty="0" smtClean="0">
                <a:hlinkClick r:id="rId3" action="ppaction://hlinkfile" tooltip="맴돌이 전류"/>
              </a:rPr>
              <a:t>맴돌이 전류</a:t>
            </a:r>
            <a:r>
              <a:rPr lang="ko-KR" altLang="ko-KR" dirty="0" smtClean="0"/>
              <a:t>를 이용하여 쉽게 보이지 않는 금속 물질을 탐지하기 위해 만든 도구이다.</a:t>
            </a:r>
          </a:p>
          <a:p>
            <a:r>
              <a:rPr lang="ko-KR" altLang="ko-KR" dirty="0" smtClean="0">
                <a:hlinkClick r:id="rId4" action="ppaction://hlinkfile" tooltip="교류 전류"/>
              </a:rPr>
              <a:t>교류 전류</a:t>
            </a:r>
            <a:r>
              <a:rPr lang="ko-KR" altLang="ko-KR" dirty="0" smtClean="0"/>
              <a:t>가 흐르는 </a:t>
            </a:r>
            <a:r>
              <a:rPr lang="ko-KR" altLang="ko-KR" dirty="0" smtClean="0">
                <a:hlinkClick r:id="rId5" action="ppaction://hlinkfile" tooltip="코일"/>
              </a:rPr>
              <a:t>코일</a:t>
            </a:r>
            <a:r>
              <a:rPr lang="ko-KR" altLang="ko-KR" dirty="0" smtClean="0"/>
              <a:t>에 의해 </a:t>
            </a:r>
            <a:r>
              <a:rPr lang="ko-KR" altLang="ko-KR" dirty="0" smtClean="0">
                <a:hlinkClick r:id="rId6" action="ppaction://hlinkfile" tooltip="자기장"/>
              </a:rPr>
              <a:t>자기장</a:t>
            </a:r>
            <a:r>
              <a:rPr lang="ko-KR" altLang="ko-KR" dirty="0" smtClean="0"/>
              <a:t>이 발생하면, 그에 의해 금속에 맴돌이 전류가 발생한다. 금속탐지기는 이 맴돌이 전류에 의해 발생된 자기장을 이용하여 금속을 탐지한다. 현대에 이르러 금속탐지기는 지뢰 제거, 공항 등에서의 무기 탐지, </a:t>
            </a:r>
            <a:r>
              <a:rPr lang="ko-KR" altLang="ko-KR" dirty="0" smtClean="0">
                <a:hlinkClick r:id="rId7" action="ppaction://hlinkfile" tooltip="고고학"/>
              </a:rPr>
              <a:t>고고학</a:t>
            </a:r>
            <a:r>
              <a:rPr lang="ko-KR" altLang="ko-KR" dirty="0" smtClean="0"/>
              <a:t>, 보물 사냥, 지질 탐사 그리고 식품에서의 이물질 감지 등 다양한 분야에서 사용된다.</a:t>
            </a:r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3034680" cy="576065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400" dirty="0" smtClean="0"/>
              <a:t>부품 리스트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콘넥터형</a:t>
            </a:r>
            <a:r>
              <a:rPr lang="en-US" altLang="ko-KR" sz="2400" dirty="0" smtClean="0"/>
              <a:t>)</a:t>
            </a:r>
            <a:endParaRPr lang="ko-KR" altLang="en-US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82488" y="1268760"/>
          <a:ext cx="8165976" cy="5454313"/>
        </p:xfrm>
        <a:graphic>
          <a:graphicData uri="http://schemas.openxmlformats.org/drawingml/2006/table">
            <a:tbl>
              <a:tblPr/>
              <a:tblGrid>
                <a:gridCol w="2016224"/>
                <a:gridCol w="1440160"/>
                <a:gridCol w="626604"/>
                <a:gridCol w="2138772"/>
                <a:gridCol w="1267072"/>
                <a:gridCol w="67714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1.IC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NE555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한림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하우징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핀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CHW0640-02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984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2.IC 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소켓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8 Pin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양쪽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(ON/OFF)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누름형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 smtClean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150mm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47k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인덕터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코일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10mH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56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전해 콘덴서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2.2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F/10V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mtClean="0">
                          <a:latin typeface="HY그래픽" pitchFamily="18" charset="-127"/>
                          <a:ea typeface="HY그래픽" pitchFamily="18" charset="-127"/>
                        </a:rPr>
                        <a:t>13.</a:t>
                      </a:r>
                      <a:r>
                        <a:rPr lang="ko-KR" altLang="en-US" sz="1600" b="0" smtClean="0">
                          <a:latin typeface="HY그래픽" pitchFamily="18" charset="-127"/>
                          <a:ea typeface="HY그래픽" pitchFamily="18" charset="-127"/>
                        </a:rPr>
                        <a:t>라운드 소켓</a:t>
                      </a:r>
                      <a:endParaRPr kumimoji="1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3pin</a:t>
                      </a:r>
                      <a:r>
                        <a:rPr lang="en-US" altLang="ko-KR" sz="1600" b="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HY그래픽" pitchFamily="18" charset="-127"/>
                          <a:ea typeface="HY그래픽" pitchFamily="18" charset="-127"/>
                        </a:rPr>
                        <a:t>원형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10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F/10V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4pin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원형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스냅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9V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5pin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원형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그래픽" pitchFamily="18" charset="-127"/>
                          <a:ea typeface="HY그래픽" pitchFamily="18" charset="-127"/>
                        </a:rPr>
                        <a:t>피에조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스피커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12X8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 기판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50X50X1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한림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웨이퍼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핀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b="0" kern="1200" dirty="0" smtClean="0">
                          <a:solidFill>
                            <a:schemeClr val="tx1"/>
                          </a:solidFill>
                          <a:latin typeface="HY그래픽" pitchFamily="18" charset="-127"/>
                          <a:ea typeface="HY그래픽" pitchFamily="18" charset="-127"/>
                          <a:cs typeface="+mn-cs"/>
                        </a:rPr>
                        <a:t>LWL0640-02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15.</a:t>
                      </a:r>
                      <a:r>
                        <a:rPr lang="ko-KR" altLang="en-US" sz="16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찍찍이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건전지부착용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   45X25X2</a:t>
                      </a:r>
                      <a:endParaRPr lang="ko-KR" altLang="en-US" sz="1600" dirty="0" smtClean="0">
                        <a:latin typeface="HY그래픽" pitchFamily="18" charset="-127"/>
                        <a:ea typeface="HY그래픽" pitchFamily="18" charset="-127"/>
                      </a:endParaRPr>
                    </a:p>
                    <a:p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   1</a:t>
                      </a:r>
                      <a:endParaRPr lang="ko-KR" altLang="en-US" sz="1600" dirty="0" smtClean="0">
                        <a:latin typeface="HY그래픽" pitchFamily="18" charset="-127"/>
                        <a:ea typeface="HY그래픽" pitchFamily="18" charset="-127"/>
                      </a:endParaRPr>
                    </a:p>
                    <a:p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7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16.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배선용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smtClean="0"/>
                        <a:t> 소형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/>
                        <a:t>2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3034680" cy="57606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 </a:t>
            </a:r>
            <a:r>
              <a:rPr lang="en-US" altLang="ko-KR" sz="2400" dirty="0" smtClean="0"/>
              <a:t>(</a:t>
            </a:r>
            <a:r>
              <a:rPr lang="ko-KR" altLang="en-US" sz="2400" dirty="0" err="1" smtClean="0"/>
              <a:t>땜납형</a:t>
            </a:r>
            <a:r>
              <a:rPr lang="en-US" altLang="ko-KR" sz="2400" dirty="0" smtClean="0"/>
              <a:t>)</a:t>
            </a:r>
            <a:endParaRPr lang="ko-KR" altLang="en-US" sz="2400" dirty="0" smtClean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39552" y="1412776"/>
          <a:ext cx="8165976" cy="4269691"/>
        </p:xfrm>
        <a:graphic>
          <a:graphicData uri="http://schemas.openxmlformats.org/drawingml/2006/table">
            <a:tbl>
              <a:tblPr/>
              <a:tblGrid>
                <a:gridCol w="2016224"/>
                <a:gridCol w="1440160"/>
                <a:gridCol w="626604"/>
                <a:gridCol w="2036923"/>
                <a:gridCol w="1368921"/>
                <a:gridCol w="677144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1.IC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NE555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8.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latin typeface="HY그래픽" pitchFamily="18" charset="-127"/>
                          <a:ea typeface="HY그래픽" pitchFamily="18" charset="-127"/>
                        </a:rPr>
                        <a:t>피에조</a:t>
                      </a:r>
                      <a:r>
                        <a:rPr lang="ko-KR" altLang="en-US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 스피커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그래픽" pitchFamily="18" charset="-127"/>
                          <a:ea typeface="HY그래픽" pitchFamily="18" charset="-127"/>
                        </a:rPr>
                        <a:t>12X8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895"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2.IC 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소켓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8 Pin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한림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하우징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핀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CHW0640-02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스위치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(ON/OFF)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누름형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10.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검정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저항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황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청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/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47k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Ω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  1</a:t>
                      </a:r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터미널 선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한쪽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빨강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300mm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5.</a:t>
                      </a: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인덕터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코일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)</a:t>
                      </a:r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10mH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12.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회로 기판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50X50X1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9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6.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전해 콘덴서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2.2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F/10V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13.</a:t>
                      </a:r>
                      <a:r>
                        <a:rPr lang="ko-KR" altLang="en-US" sz="1600" dirty="0" err="1" smtClean="0">
                          <a:latin typeface="HY그래픽" pitchFamily="18" charset="-127"/>
                          <a:ea typeface="HY그래픽" pitchFamily="18" charset="-127"/>
                        </a:rPr>
                        <a:t>찍찍이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HY그래픽" pitchFamily="18" charset="-127"/>
                          <a:ea typeface="HY그래픽" pitchFamily="18" charset="-127"/>
                        </a:rPr>
                        <a:t>건전지부착용</a:t>
                      </a:r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)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45X25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 smtClean="0">
                          <a:latin typeface="HY그래픽" pitchFamily="18" charset="-127"/>
                          <a:ea typeface="HY그래픽" pitchFamily="18" charset="-127"/>
                        </a:rPr>
                        <a:t>1</a:t>
                      </a:r>
                      <a:endParaRPr lang="ko-KR" altLang="en-US" sz="1600" dirty="0"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10</a:t>
                      </a:r>
                      <a:r>
                        <a:rPr kumimoji="1" lang="el-GR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</a:rPr>
                        <a:t>F/10V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7.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건전지 스냅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9V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용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그래픽" pitchFamily="18" charset="-127"/>
                          <a:ea typeface="HY그래픽" pitchFamily="18" charset="-127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" pitchFamily="18" charset="-127"/>
                        <a:ea typeface="HY그래픽" pitchFamily="18" charset="-127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38"/>
          <p:cNvGrpSpPr/>
          <p:nvPr/>
        </p:nvGrpSpPr>
        <p:grpSpPr>
          <a:xfrm>
            <a:off x="5796136" y="4581128"/>
            <a:ext cx="3179940" cy="1224136"/>
            <a:chOff x="5220072" y="116632"/>
            <a:chExt cx="3611988" cy="1296144"/>
          </a:xfrm>
        </p:grpSpPr>
        <p:pic>
          <p:nvPicPr>
            <p:cNvPr id="24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628" t="11582" r="7473" b="13263"/>
            <a:stretch>
              <a:fillRect/>
            </a:stretch>
          </p:blipFill>
          <p:spPr bwMode="auto">
            <a:xfrm>
              <a:off x="5220072" y="188640"/>
              <a:ext cx="3528392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1" name="직선 연결선 240"/>
            <p:cNvCxnSpPr/>
            <p:nvPr/>
          </p:nvCxnSpPr>
          <p:spPr>
            <a:xfrm>
              <a:off x="5220072" y="116632"/>
              <a:ext cx="0" cy="129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직선 연결선 241"/>
            <p:cNvCxnSpPr/>
            <p:nvPr/>
          </p:nvCxnSpPr>
          <p:spPr>
            <a:xfrm>
              <a:off x="8820472" y="116632"/>
              <a:ext cx="0" cy="1296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직선 연결선 242"/>
            <p:cNvCxnSpPr/>
            <p:nvPr/>
          </p:nvCxnSpPr>
          <p:spPr>
            <a:xfrm>
              <a:off x="5232060" y="1412776"/>
              <a:ext cx="36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직선 연결선 243"/>
            <p:cNvCxnSpPr/>
            <p:nvPr/>
          </p:nvCxnSpPr>
          <p:spPr>
            <a:xfrm>
              <a:off x="5220072" y="116632"/>
              <a:ext cx="360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6" name="TextBox 245"/>
          <p:cNvSpPr txBox="1"/>
          <p:nvPr/>
        </p:nvSpPr>
        <p:spPr>
          <a:xfrm>
            <a:off x="1187624" y="908720"/>
            <a:ext cx="280831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금속탐지기 회로도</a:t>
            </a:r>
            <a:endParaRPr lang="ko-KR" altLang="en-US" sz="2400" dirty="0"/>
          </a:p>
        </p:txBody>
      </p:sp>
      <p:grpSp>
        <p:nvGrpSpPr>
          <p:cNvPr id="134" name="그룹 133"/>
          <p:cNvGrpSpPr/>
          <p:nvPr/>
        </p:nvGrpSpPr>
        <p:grpSpPr>
          <a:xfrm>
            <a:off x="899592" y="1988840"/>
            <a:ext cx="5028771" cy="3678781"/>
            <a:chOff x="899592" y="1988840"/>
            <a:chExt cx="5028771" cy="3678781"/>
          </a:xfrm>
        </p:grpSpPr>
        <p:grpSp>
          <p:nvGrpSpPr>
            <p:cNvPr id="3" name="그룹 248"/>
            <p:cNvGrpSpPr/>
            <p:nvPr/>
          </p:nvGrpSpPr>
          <p:grpSpPr>
            <a:xfrm>
              <a:off x="899592" y="1988840"/>
              <a:ext cx="5028771" cy="3678781"/>
              <a:chOff x="1872868" y="2187446"/>
              <a:chExt cx="5028771" cy="3678781"/>
            </a:xfrm>
          </p:grpSpPr>
          <p:pic>
            <p:nvPicPr>
              <p:cNvPr id="159" name="Picture 9" descr="sym_1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43877" y="4653136"/>
                <a:ext cx="634044" cy="300567"/>
              </a:xfrm>
              <a:prstGeom prst="rect">
                <a:avLst/>
              </a:prstGeom>
              <a:noFill/>
            </p:spPr>
          </p:pic>
          <p:cxnSp>
            <p:nvCxnSpPr>
              <p:cNvPr id="5" name="직선 연결선 4"/>
              <p:cNvCxnSpPr/>
              <p:nvPr/>
            </p:nvCxnSpPr>
            <p:spPr>
              <a:xfrm flipH="1">
                <a:off x="2994231" y="3573016"/>
                <a:ext cx="108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연결선 54"/>
              <p:cNvCxnSpPr/>
              <p:nvPr/>
            </p:nvCxnSpPr>
            <p:spPr>
              <a:xfrm flipH="1">
                <a:off x="3449003" y="3301403"/>
                <a:ext cx="61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연결선 57"/>
              <p:cNvCxnSpPr/>
              <p:nvPr/>
            </p:nvCxnSpPr>
            <p:spPr>
              <a:xfrm flipH="1">
                <a:off x="3223543" y="4165499"/>
                <a:ext cx="864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 flipV="1">
                <a:off x="3219307" y="2204864"/>
                <a:ext cx="0" cy="1944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직선 연결선 63"/>
              <p:cNvCxnSpPr/>
              <p:nvPr/>
            </p:nvCxnSpPr>
            <p:spPr>
              <a:xfrm flipV="1">
                <a:off x="5468931" y="2218932"/>
                <a:ext cx="0" cy="108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51"/>
              <p:cNvCxnSpPr/>
              <p:nvPr/>
            </p:nvCxnSpPr>
            <p:spPr>
              <a:xfrm flipH="1">
                <a:off x="2335783" y="2227641"/>
                <a:ext cx="3132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직선 연결선 67"/>
              <p:cNvCxnSpPr/>
              <p:nvPr/>
            </p:nvCxnSpPr>
            <p:spPr>
              <a:xfrm flipH="1">
                <a:off x="3339155" y="5727579"/>
                <a:ext cx="28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4816487" y="4759980"/>
                <a:ext cx="6872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47k</a:t>
                </a:r>
                <a:r>
                  <a:rPr lang="el-GR" altLang="ko-KR" sz="1400" dirty="0" smtClean="0"/>
                  <a:t>Ω</a:t>
                </a:r>
                <a:endParaRPr lang="ko-KR" altLang="en-US" sz="1400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3541079" y="5520255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GND</a:t>
                </a:r>
                <a:endParaRPr lang="ko-KR" altLang="en-US" sz="1400" dirty="0"/>
              </a:p>
            </p:txBody>
          </p:sp>
          <p:cxnSp>
            <p:nvCxnSpPr>
              <p:cNvPr id="91" name="직선 연결선 90"/>
              <p:cNvCxnSpPr/>
              <p:nvPr/>
            </p:nvCxnSpPr>
            <p:spPr>
              <a:xfrm flipV="1">
                <a:off x="3468473" y="3297127"/>
                <a:ext cx="0" cy="2448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 flipH="1">
                <a:off x="3864545" y="3872699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 flipV="1">
                <a:off x="3861932" y="2502945"/>
                <a:ext cx="0" cy="2916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 flipH="1">
                <a:off x="5301929" y="3298377"/>
                <a:ext cx="1800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 flipH="1">
                <a:off x="2319998" y="5583563"/>
                <a:ext cx="2808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직선 연결선 116"/>
              <p:cNvCxnSpPr/>
              <p:nvPr/>
            </p:nvCxnSpPr>
            <p:spPr>
              <a:xfrm flipH="1">
                <a:off x="3370625" y="5799587"/>
                <a:ext cx="2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직선 연결선 117"/>
              <p:cNvCxnSpPr/>
              <p:nvPr/>
            </p:nvCxnSpPr>
            <p:spPr>
              <a:xfrm flipH="1">
                <a:off x="3411101" y="5860787"/>
                <a:ext cx="14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직사각형 37"/>
              <p:cNvSpPr/>
              <p:nvPr/>
            </p:nvSpPr>
            <p:spPr>
              <a:xfrm>
                <a:off x="5974080" y="4016097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2.2㎌</a:t>
                </a:r>
                <a:endParaRPr lang="ko-KR" altLang="en-US" sz="1200" dirty="0"/>
              </a:p>
            </p:txBody>
          </p:sp>
          <p:cxnSp>
            <p:nvCxnSpPr>
              <p:cNvPr id="161" name="직선 연결선 160"/>
              <p:cNvCxnSpPr/>
              <p:nvPr/>
            </p:nvCxnSpPr>
            <p:spPr>
              <a:xfrm flipH="1">
                <a:off x="5309618" y="3869757"/>
                <a:ext cx="18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직선 연결선 162"/>
              <p:cNvCxnSpPr/>
              <p:nvPr/>
            </p:nvCxnSpPr>
            <p:spPr>
              <a:xfrm flipH="1">
                <a:off x="3022660" y="4572419"/>
                <a:ext cx="2880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직선 연결선 163"/>
              <p:cNvCxnSpPr/>
              <p:nvPr/>
            </p:nvCxnSpPr>
            <p:spPr>
              <a:xfrm rot="5400000" flipH="1">
                <a:off x="2314287" y="4275016"/>
                <a:ext cx="1404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직사각형 164"/>
              <p:cNvSpPr/>
              <p:nvPr/>
            </p:nvSpPr>
            <p:spPr>
              <a:xfrm>
                <a:off x="4499992" y="5150807"/>
                <a:ext cx="5084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10㎌</a:t>
                </a:r>
                <a:endParaRPr lang="ko-KR" altLang="en-US" sz="1200" dirty="0"/>
              </a:p>
            </p:txBody>
          </p:sp>
          <p:sp>
            <p:nvSpPr>
              <p:cNvPr id="166" name="Text Box 5"/>
              <p:cNvSpPr txBox="1">
                <a:spLocks noChangeArrowheads="1"/>
              </p:cNvSpPr>
              <p:nvPr/>
            </p:nvSpPr>
            <p:spPr bwMode="auto">
              <a:xfrm>
                <a:off x="4139952" y="5045676"/>
                <a:ext cx="360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dirty="0" smtClean="0"/>
                  <a:t>+</a:t>
                </a:r>
                <a:endParaRPr lang="en-US" altLang="ko-KR" dirty="0"/>
              </a:p>
            </p:txBody>
          </p:sp>
          <p:grpSp>
            <p:nvGrpSpPr>
              <p:cNvPr id="4" name="그룹 166"/>
              <p:cNvGrpSpPr/>
              <p:nvPr/>
            </p:nvGrpSpPr>
            <p:grpSpPr>
              <a:xfrm>
                <a:off x="4427984" y="5261700"/>
                <a:ext cx="116709" cy="288032"/>
                <a:chOff x="5876853" y="4661845"/>
                <a:chExt cx="116709" cy="288032"/>
              </a:xfrm>
            </p:grpSpPr>
            <p:grpSp>
              <p:nvGrpSpPr>
                <p:cNvPr id="6" name="그룹 60"/>
                <p:cNvGrpSpPr/>
                <p:nvPr/>
              </p:nvGrpSpPr>
              <p:grpSpPr>
                <a:xfrm>
                  <a:off x="5883876" y="4661845"/>
                  <a:ext cx="100146" cy="288032"/>
                  <a:chOff x="2961697" y="2357589"/>
                  <a:chExt cx="100146" cy="288032"/>
                </a:xfrm>
              </p:grpSpPr>
              <p:cxnSp>
                <p:nvCxnSpPr>
                  <p:cNvPr id="172" name="직선 연결선 171"/>
                  <p:cNvCxnSpPr/>
                  <p:nvPr/>
                </p:nvCxnSpPr>
                <p:spPr>
                  <a:xfrm>
                    <a:off x="2961697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직선 연결선 172"/>
                  <p:cNvCxnSpPr/>
                  <p:nvPr/>
                </p:nvCxnSpPr>
                <p:spPr>
                  <a:xfrm>
                    <a:off x="3061843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직선 연결선 168"/>
                <p:cNvCxnSpPr/>
                <p:nvPr/>
              </p:nvCxnSpPr>
              <p:spPr>
                <a:xfrm>
                  <a:off x="5876853" y="4696681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직선 연결선 169"/>
                <p:cNvCxnSpPr/>
                <p:nvPr/>
              </p:nvCxnSpPr>
              <p:spPr>
                <a:xfrm>
                  <a:off x="5885562" y="4762316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직선 연결선 170"/>
                <p:cNvCxnSpPr/>
                <p:nvPr/>
              </p:nvCxnSpPr>
              <p:spPr>
                <a:xfrm>
                  <a:off x="5876853" y="4814570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4" name="직선 연결선 173"/>
              <p:cNvCxnSpPr/>
              <p:nvPr/>
            </p:nvCxnSpPr>
            <p:spPr>
              <a:xfrm flipH="1">
                <a:off x="3869338" y="5397007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직선 연결선 174"/>
              <p:cNvCxnSpPr/>
              <p:nvPr/>
            </p:nvCxnSpPr>
            <p:spPr>
              <a:xfrm flipH="1">
                <a:off x="4553474" y="5397007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그룹 175"/>
              <p:cNvGrpSpPr/>
              <p:nvPr/>
            </p:nvGrpSpPr>
            <p:grpSpPr>
              <a:xfrm>
                <a:off x="5113228" y="5146147"/>
                <a:ext cx="276987" cy="720080"/>
                <a:chOff x="6743285" y="4587501"/>
                <a:chExt cx="276987" cy="720080"/>
              </a:xfrm>
            </p:grpSpPr>
            <p:sp>
              <p:nvSpPr>
                <p:cNvPr id="177" name="직사각형 176"/>
                <p:cNvSpPr/>
                <p:nvPr/>
              </p:nvSpPr>
              <p:spPr>
                <a:xfrm>
                  <a:off x="6743285" y="4725144"/>
                  <a:ext cx="72008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8" name="순서도: 수동 연산 177"/>
                <p:cNvSpPr/>
                <p:nvPr/>
              </p:nvSpPr>
              <p:spPr>
                <a:xfrm rot="5400000">
                  <a:off x="6552220" y="4839529"/>
                  <a:ext cx="720080" cy="216024"/>
                </a:xfrm>
                <a:prstGeom prst="flowChartManualOperation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9" name="TextBox 178"/>
              <p:cNvSpPr txBox="1"/>
              <p:nvPr/>
            </p:nvSpPr>
            <p:spPr>
              <a:xfrm>
                <a:off x="5436096" y="5373216"/>
                <a:ext cx="576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SPK</a:t>
                </a:r>
                <a:endParaRPr lang="ko-KR" altLang="en-US" sz="1400" dirty="0"/>
              </a:p>
            </p:txBody>
          </p:sp>
          <p:grpSp>
            <p:nvGrpSpPr>
              <p:cNvPr id="8" name="그룹 238"/>
              <p:cNvGrpSpPr/>
              <p:nvPr/>
            </p:nvGrpSpPr>
            <p:grpSpPr>
              <a:xfrm>
                <a:off x="2040476" y="2911229"/>
                <a:ext cx="1056528" cy="733795"/>
                <a:chOff x="7497496" y="2886429"/>
                <a:chExt cx="1056528" cy="733795"/>
              </a:xfrm>
            </p:grpSpPr>
            <p:sp>
              <p:nvSpPr>
                <p:cNvPr id="183" name="직사각형 182"/>
                <p:cNvSpPr/>
                <p:nvPr/>
              </p:nvSpPr>
              <p:spPr>
                <a:xfrm>
                  <a:off x="8021378" y="3035449"/>
                  <a:ext cx="53264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600" dirty="0" smtClean="0">
                      <a:sym typeface="Symbol" pitchFamily="18" charset="2"/>
                    </a:rPr>
                    <a:t>9V</a:t>
                  </a:r>
                </a:p>
                <a:p>
                  <a:r>
                    <a:rPr lang="en-US" altLang="ko-KR" sz="1600" dirty="0" smtClean="0"/>
                    <a:t>BAT</a:t>
                  </a:r>
                  <a:endParaRPr lang="ko-KR" altLang="en-US" sz="1600" dirty="0"/>
                </a:p>
              </p:txBody>
            </p:sp>
            <p:cxnSp>
              <p:nvCxnSpPr>
                <p:cNvPr id="184" name="직선 연결선 183"/>
                <p:cNvCxnSpPr/>
                <p:nvPr/>
              </p:nvCxnSpPr>
              <p:spPr>
                <a:xfrm>
                  <a:off x="7613721" y="3506365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직선 연결선 184"/>
                <p:cNvCxnSpPr/>
                <p:nvPr/>
              </p:nvCxnSpPr>
              <p:spPr>
                <a:xfrm>
                  <a:off x="7665917" y="3306418"/>
                  <a:ext cx="2160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직선 연결선 185"/>
                <p:cNvCxnSpPr/>
                <p:nvPr/>
              </p:nvCxnSpPr>
              <p:spPr>
                <a:xfrm>
                  <a:off x="7675985" y="3606479"/>
                  <a:ext cx="216000" cy="0"/>
                </a:xfrm>
                <a:prstGeom prst="line">
                  <a:avLst/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7497496" y="2886429"/>
                  <a:ext cx="3600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altLang="ko-KR" dirty="0" smtClean="0"/>
                    <a:t>+</a:t>
                  </a:r>
                  <a:endParaRPr lang="en-US" altLang="ko-KR" dirty="0"/>
                </a:p>
              </p:txBody>
            </p:sp>
            <p:cxnSp>
              <p:nvCxnSpPr>
                <p:cNvPr id="188" name="직선 연결선 187"/>
                <p:cNvCxnSpPr/>
                <p:nvPr/>
              </p:nvCxnSpPr>
              <p:spPr>
                <a:xfrm>
                  <a:off x="7601036" y="3212976"/>
                  <a:ext cx="360000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직선 연결선 188"/>
              <p:cNvCxnSpPr/>
              <p:nvPr/>
            </p:nvCxnSpPr>
            <p:spPr>
              <a:xfrm flipV="1">
                <a:off x="2322334" y="2230991"/>
                <a:ext cx="0" cy="1008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타원 189"/>
              <p:cNvSpPr/>
              <p:nvPr/>
            </p:nvSpPr>
            <p:spPr>
              <a:xfrm>
                <a:off x="2252662" y="408612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1" name="타원 190"/>
              <p:cNvSpPr/>
              <p:nvPr/>
            </p:nvSpPr>
            <p:spPr>
              <a:xfrm>
                <a:off x="2252662" y="4347686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2" name="타원 191"/>
              <p:cNvSpPr/>
              <p:nvPr/>
            </p:nvSpPr>
            <p:spPr>
              <a:xfrm>
                <a:off x="2475402" y="421440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그룹 192"/>
              <p:cNvGrpSpPr/>
              <p:nvPr/>
            </p:nvGrpSpPr>
            <p:grpSpPr>
              <a:xfrm rot="5400000">
                <a:off x="5846962" y="3760293"/>
                <a:ext cx="116709" cy="288032"/>
                <a:chOff x="5876853" y="4661845"/>
                <a:chExt cx="116709" cy="288032"/>
              </a:xfrm>
            </p:grpSpPr>
            <p:grpSp>
              <p:nvGrpSpPr>
                <p:cNvPr id="10" name="그룹 60"/>
                <p:cNvGrpSpPr/>
                <p:nvPr/>
              </p:nvGrpSpPr>
              <p:grpSpPr>
                <a:xfrm>
                  <a:off x="5883876" y="4661845"/>
                  <a:ext cx="100146" cy="288032"/>
                  <a:chOff x="2961697" y="2357589"/>
                  <a:chExt cx="100146" cy="288032"/>
                </a:xfrm>
              </p:grpSpPr>
              <p:cxnSp>
                <p:nvCxnSpPr>
                  <p:cNvPr id="198" name="직선 연결선 197"/>
                  <p:cNvCxnSpPr/>
                  <p:nvPr/>
                </p:nvCxnSpPr>
                <p:spPr>
                  <a:xfrm>
                    <a:off x="2961697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직선 연결선 198"/>
                  <p:cNvCxnSpPr/>
                  <p:nvPr/>
                </p:nvCxnSpPr>
                <p:spPr>
                  <a:xfrm>
                    <a:off x="3061843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5" name="직선 연결선 194"/>
                <p:cNvCxnSpPr/>
                <p:nvPr/>
              </p:nvCxnSpPr>
              <p:spPr>
                <a:xfrm>
                  <a:off x="5876853" y="4696681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직선 연결선 195"/>
                <p:cNvCxnSpPr/>
                <p:nvPr/>
              </p:nvCxnSpPr>
              <p:spPr>
                <a:xfrm>
                  <a:off x="5885562" y="4762316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직선 연결선 196"/>
                <p:cNvCxnSpPr/>
                <p:nvPr/>
              </p:nvCxnSpPr>
              <p:spPr>
                <a:xfrm>
                  <a:off x="5876853" y="4814570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그룹 199"/>
              <p:cNvGrpSpPr/>
              <p:nvPr/>
            </p:nvGrpSpPr>
            <p:grpSpPr>
              <a:xfrm rot="5400000">
                <a:off x="2957933" y="4882813"/>
                <a:ext cx="116709" cy="288032"/>
                <a:chOff x="5876853" y="4661845"/>
                <a:chExt cx="116709" cy="288032"/>
              </a:xfrm>
            </p:grpSpPr>
            <p:grpSp>
              <p:nvGrpSpPr>
                <p:cNvPr id="12" name="그룹 60"/>
                <p:cNvGrpSpPr/>
                <p:nvPr/>
              </p:nvGrpSpPr>
              <p:grpSpPr>
                <a:xfrm>
                  <a:off x="5883876" y="4661845"/>
                  <a:ext cx="100146" cy="288032"/>
                  <a:chOff x="2961697" y="2357589"/>
                  <a:chExt cx="100146" cy="288032"/>
                </a:xfrm>
              </p:grpSpPr>
              <p:cxnSp>
                <p:nvCxnSpPr>
                  <p:cNvPr id="205" name="직선 연결선 204"/>
                  <p:cNvCxnSpPr/>
                  <p:nvPr/>
                </p:nvCxnSpPr>
                <p:spPr>
                  <a:xfrm>
                    <a:off x="2961697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직선 연결선 205"/>
                  <p:cNvCxnSpPr/>
                  <p:nvPr/>
                </p:nvCxnSpPr>
                <p:spPr>
                  <a:xfrm>
                    <a:off x="3061843" y="2357589"/>
                    <a:ext cx="0" cy="288032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02" name="직선 연결선 201"/>
                <p:cNvCxnSpPr/>
                <p:nvPr/>
              </p:nvCxnSpPr>
              <p:spPr>
                <a:xfrm>
                  <a:off x="5876853" y="4696681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직선 연결선 202"/>
                <p:cNvCxnSpPr/>
                <p:nvPr/>
              </p:nvCxnSpPr>
              <p:spPr>
                <a:xfrm>
                  <a:off x="5885562" y="4762316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직선 연결선 203"/>
                <p:cNvCxnSpPr/>
                <p:nvPr/>
              </p:nvCxnSpPr>
              <p:spPr>
                <a:xfrm>
                  <a:off x="5876853" y="4814570"/>
                  <a:ext cx="108000" cy="1080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7" name="직선 연결선 206"/>
              <p:cNvCxnSpPr/>
              <p:nvPr/>
            </p:nvCxnSpPr>
            <p:spPr>
              <a:xfrm flipV="1">
                <a:off x="3024996" y="5087520"/>
                <a:ext cx="0" cy="504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그룹 210"/>
              <p:cNvGrpSpPr/>
              <p:nvPr/>
            </p:nvGrpSpPr>
            <p:grpSpPr>
              <a:xfrm>
                <a:off x="5796136" y="3123607"/>
                <a:ext cx="821438" cy="541159"/>
                <a:chOff x="5796136" y="2680526"/>
                <a:chExt cx="821438" cy="541159"/>
              </a:xfrm>
            </p:grpSpPr>
            <p:pic>
              <p:nvPicPr>
                <p:cNvPr id="208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8225"/>
                <a:stretch>
                  <a:fillRect/>
                </a:stretch>
              </p:blipFill>
              <p:spPr bwMode="auto">
                <a:xfrm>
                  <a:off x="5796136" y="2680526"/>
                  <a:ext cx="821438" cy="541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210" name="직선 연결선 209"/>
                <p:cNvCxnSpPr/>
                <p:nvPr/>
              </p:nvCxnSpPr>
              <p:spPr>
                <a:xfrm flipH="1">
                  <a:off x="5895507" y="2682793"/>
                  <a:ext cx="108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2" name="직선 연결선 211"/>
              <p:cNvCxnSpPr/>
              <p:nvPr/>
            </p:nvCxnSpPr>
            <p:spPr>
              <a:xfrm flipV="1">
                <a:off x="5894271" y="3584089"/>
                <a:ext cx="0" cy="25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직선 연결선 213"/>
              <p:cNvCxnSpPr/>
              <p:nvPr/>
            </p:nvCxnSpPr>
            <p:spPr>
              <a:xfrm rot="5400000" flipH="1">
                <a:off x="5040104" y="4329160"/>
                <a:ext cx="936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직선 연결선 214"/>
              <p:cNvCxnSpPr/>
              <p:nvPr/>
            </p:nvCxnSpPr>
            <p:spPr>
              <a:xfrm flipV="1">
                <a:off x="2328707" y="3653789"/>
                <a:ext cx="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직선 연결선 216"/>
              <p:cNvCxnSpPr>
                <a:stCxn id="191" idx="0"/>
                <a:endCxn id="192" idx="1"/>
              </p:cNvCxnSpPr>
              <p:nvPr/>
            </p:nvCxnSpPr>
            <p:spPr>
              <a:xfrm flipV="1">
                <a:off x="2324670" y="4235493"/>
                <a:ext cx="171823" cy="11219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직선 연결선 217"/>
              <p:cNvCxnSpPr/>
              <p:nvPr/>
            </p:nvCxnSpPr>
            <p:spPr>
              <a:xfrm flipV="1">
                <a:off x="2322334" y="4509120"/>
                <a:ext cx="0" cy="1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Text Box 5"/>
              <p:cNvSpPr txBox="1">
                <a:spLocks noChangeArrowheads="1"/>
              </p:cNvSpPr>
              <p:nvPr/>
            </p:nvSpPr>
            <p:spPr bwMode="auto">
              <a:xfrm>
                <a:off x="2728255" y="4635718"/>
                <a:ext cx="360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dirty="0" smtClean="0"/>
                  <a:t>+</a:t>
                </a:r>
                <a:endParaRPr lang="en-US" altLang="ko-KR" dirty="0"/>
              </a:p>
            </p:txBody>
          </p:sp>
          <p:sp>
            <p:nvSpPr>
              <p:cNvPr id="220" name="Text Box 5"/>
              <p:cNvSpPr txBox="1">
                <a:spLocks noChangeArrowheads="1"/>
              </p:cNvSpPr>
              <p:nvPr/>
            </p:nvSpPr>
            <p:spPr bwMode="auto">
              <a:xfrm>
                <a:off x="5833308" y="3834338"/>
                <a:ext cx="3600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ko-KR" dirty="0" smtClean="0"/>
                  <a:t>+</a:t>
                </a:r>
                <a:endParaRPr lang="en-US" altLang="ko-KR" dirty="0"/>
              </a:p>
            </p:txBody>
          </p:sp>
          <p:sp>
            <p:nvSpPr>
              <p:cNvPr id="221" name="직사각형 220"/>
              <p:cNvSpPr/>
              <p:nvPr/>
            </p:nvSpPr>
            <p:spPr>
              <a:xfrm>
                <a:off x="2986916" y="5070090"/>
                <a:ext cx="54213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2.2㎌</a:t>
                </a:r>
                <a:endParaRPr lang="ko-KR" altLang="en-US" sz="1200" dirty="0"/>
              </a:p>
            </p:txBody>
          </p:sp>
          <p:sp>
            <p:nvSpPr>
              <p:cNvPr id="222" name="직사각형 221"/>
              <p:cNvSpPr/>
              <p:nvPr/>
            </p:nvSpPr>
            <p:spPr>
              <a:xfrm>
                <a:off x="6300192" y="3224009"/>
                <a:ext cx="601447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smtClean="0"/>
                  <a:t>10mH</a:t>
                </a:r>
                <a:endParaRPr lang="ko-KR" altLang="en-US" sz="1200" dirty="0"/>
              </a:p>
            </p:txBody>
          </p:sp>
          <p:sp>
            <p:nvSpPr>
              <p:cNvPr id="223" name="타원 222"/>
              <p:cNvSpPr/>
              <p:nvPr/>
            </p:nvSpPr>
            <p:spPr>
              <a:xfrm>
                <a:off x="2979115" y="454395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4" name="타원 223"/>
              <p:cNvSpPr/>
              <p:nvPr/>
            </p:nvSpPr>
            <p:spPr>
              <a:xfrm>
                <a:off x="2996533" y="554335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5" name="타원 224"/>
              <p:cNvSpPr/>
              <p:nvPr/>
            </p:nvSpPr>
            <p:spPr>
              <a:xfrm>
                <a:off x="3428581" y="554335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6" name="타원 225"/>
              <p:cNvSpPr/>
              <p:nvPr/>
            </p:nvSpPr>
            <p:spPr>
              <a:xfrm>
                <a:off x="3437290" y="555206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8" name="타원 227"/>
              <p:cNvSpPr/>
              <p:nvPr/>
            </p:nvSpPr>
            <p:spPr>
              <a:xfrm>
                <a:off x="5481977" y="4535247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9" name="타원 228"/>
              <p:cNvSpPr/>
              <p:nvPr/>
            </p:nvSpPr>
            <p:spPr>
              <a:xfrm>
                <a:off x="3825793" y="384363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0" name="타원 229"/>
              <p:cNvSpPr/>
              <p:nvPr/>
            </p:nvSpPr>
            <p:spPr>
              <a:xfrm>
                <a:off x="3825793" y="4768689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1" name="타원 230"/>
              <p:cNvSpPr/>
              <p:nvPr/>
            </p:nvSpPr>
            <p:spPr>
              <a:xfrm>
                <a:off x="3186430" y="218744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2" name="직선 연결선 231"/>
              <p:cNvCxnSpPr/>
              <p:nvPr/>
            </p:nvCxnSpPr>
            <p:spPr>
              <a:xfrm flipH="1">
                <a:off x="3860629" y="4797152"/>
                <a:ext cx="54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직선 연결선 232"/>
              <p:cNvCxnSpPr/>
              <p:nvPr/>
            </p:nvCxnSpPr>
            <p:spPr>
              <a:xfrm flipH="1">
                <a:off x="4941977" y="4797152"/>
                <a:ext cx="57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직선 연결선 233"/>
              <p:cNvCxnSpPr/>
              <p:nvPr/>
            </p:nvCxnSpPr>
            <p:spPr>
              <a:xfrm flipH="1">
                <a:off x="3870574" y="2510314"/>
                <a:ext cx="2016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직선 연결선 234"/>
              <p:cNvCxnSpPr/>
              <p:nvPr/>
            </p:nvCxnSpPr>
            <p:spPr>
              <a:xfrm flipV="1">
                <a:off x="5876853" y="2510370"/>
                <a:ext cx="0" cy="61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직선 연결선 236"/>
              <p:cNvCxnSpPr/>
              <p:nvPr/>
            </p:nvCxnSpPr>
            <p:spPr>
              <a:xfrm rot="5400000" flipH="1">
                <a:off x="5599316" y="4264946"/>
                <a:ext cx="612000" cy="0"/>
              </a:xfrm>
              <a:prstGeom prst="line">
                <a:avLst/>
              </a:prstGeom>
              <a:ln w="28575">
                <a:solidFill>
                  <a:srgbClr val="00823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8" name="TextBox 237"/>
              <p:cNvSpPr txBox="1"/>
              <p:nvPr/>
            </p:nvSpPr>
            <p:spPr>
              <a:xfrm>
                <a:off x="1872868" y="4149080"/>
                <a:ext cx="4866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 smtClean="0"/>
                  <a:t>SW</a:t>
                </a:r>
                <a:endParaRPr lang="ko-KR" altLang="en-US" sz="1400" dirty="0"/>
              </a:p>
            </p:txBody>
          </p:sp>
          <p:grpSp>
            <p:nvGrpSpPr>
              <p:cNvPr id="14" name="그룹 247"/>
              <p:cNvGrpSpPr/>
              <p:nvPr/>
            </p:nvGrpSpPr>
            <p:grpSpPr>
              <a:xfrm>
                <a:off x="4011395" y="2910299"/>
                <a:ext cx="1368152" cy="1399216"/>
                <a:chOff x="4011395" y="2910299"/>
                <a:chExt cx="1368152" cy="1399216"/>
              </a:xfrm>
            </p:grpSpPr>
            <p:sp>
              <p:nvSpPr>
                <p:cNvPr id="149" name="모서리가 둥근 직사각형 148"/>
                <p:cNvSpPr/>
                <p:nvPr/>
              </p:nvSpPr>
              <p:spPr>
                <a:xfrm>
                  <a:off x="5163523" y="3204700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0" name="모서리가 둥근 직사각형 149"/>
                <p:cNvSpPr/>
                <p:nvPr/>
              </p:nvSpPr>
              <p:spPr>
                <a:xfrm>
                  <a:off x="5163523" y="3471546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1" name="모서리가 둥근 직사각형 150"/>
                <p:cNvSpPr/>
                <p:nvPr/>
              </p:nvSpPr>
              <p:spPr>
                <a:xfrm>
                  <a:off x="5163523" y="3767116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2" name="모서리가 둥근 직사각형 151"/>
                <p:cNvSpPr/>
                <p:nvPr/>
              </p:nvSpPr>
              <p:spPr>
                <a:xfrm>
                  <a:off x="5163523" y="4051380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3" name="막힌 원호 152"/>
                <p:cNvSpPr/>
                <p:nvPr/>
              </p:nvSpPr>
              <p:spPr>
                <a:xfrm flipV="1">
                  <a:off x="4515451" y="2910299"/>
                  <a:ext cx="360040" cy="360040"/>
                </a:xfrm>
                <a:prstGeom prst="blockArc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모서리가 둥근 직사각형 153"/>
                <p:cNvSpPr/>
                <p:nvPr/>
              </p:nvSpPr>
              <p:spPr>
                <a:xfrm>
                  <a:off x="4087173" y="3190723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5" name="모서리가 둥근 직사각형 154"/>
                <p:cNvSpPr/>
                <p:nvPr/>
              </p:nvSpPr>
              <p:spPr>
                <a:xfrm>
                  <a:off x="4069755" y="3474987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모서리가 둥근 직사각형 155"/>
                <p:cNvSpPr/>
                <p:nvPr/>
              </p:nvSpPr>
              <p:spPr>
                <a:xfrm>
                  <a:off x="4087173" y="3779266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모서리가 둥근 직사각형 156"/>
                <p:cNvSpPr/>
                <p:nvPr/>
              </p:nvSpPr>
              <p:spPr>
                <a:xfrm>
                  <a:off x="4087173" y="4046112"/>
                  <a:ext cx="144016" cy="212256"/>
                </a:xfrm>
                <a:prstGeom prst="round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8" name="타원 157"/>
                <p:cNvSpPr/>
                <p:nvPr/>
              </p:nvSpPr>
              <p:spPr>
                <a:xfrm>
                  <a:off x="4303195" y="3112675"/>
                  <a:ext cx="144016" cy="14401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8" name="직사각형 147"/>
                <p:cNvSpPr/>
                <p:nvPr/>
              </p:nvSpPr>
              <p:spPr>
                <a:xfrm>
                  <a:off x="4227419" y="3085379"/>
                  <a:ext cx="936104" cy="1224136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285779" y="3492807"/>
                  <a:ext cx="792088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000" dirty="0" smtClean="0"/>
                    <a:t>555</a:t>
                  </a:r>
                </a:p>
                <a:p>
                  <a:pPr algn="ctr"/>
                  <a:r>
                    <a:rPr lang="en-US" altLang="ko-KR" sz="2000" dirty="0" smtClean="0"/>
                    <a:t>IC</a:t>
                  </a:r>
                  <a:endParaRPr lang="ko-KR" altLang="en-US" sz="2000" dirty="0"/>
                </a:p>
              </p:txBody>
            </p:sp>
            <p:sp>
              <p:nvSpPr>
                <p:cNvPr id="72" name="직사각형 71"/>
                <p:cNvSpPr/>
                <p:nvPr/>
              </p:nvSpPr>
              <p:spPr>
                <a:xfrm>
                  <a:off x="4011397" y="3167095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1</a:t>
                  </a:r>
                  <a:endParaRPr lang="ko-KR" altLang="en-US" sz="1200" dirty="0"/>
                </a:p>
              </p:txBody>
            </p:sp>
            <p:sp>
              <p:nvSpPr>
                <p:cNvPr id="73" name="직사각형 72"/>
                <p:cNvSpPr/>
                <p:nvPr/>
              </p:nvSpPr>
              <p:spPr>
                <a:xfrm>
                  <a:off x="4011395" y="3456452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2</a:t>
                  </a:r>
                  <a:endParaRPr lang="ko-KR" altLang="en-US" sz="1200" dirty="0"/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>
                  <a:off x="4020104" y="3756528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3</a:t>
                  </a:r>
                  <a:endParaRPr lang="ko-KR" altLang="en-US" sz="1200" dirty="0"/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4024399" y="4022482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4</a:t>
                  </a:r>
                  <a:endParaRPr lang="ko-KR" altLang="en-US" sz="1200" dirty="0"/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>
                  <a:off x="5109921" y="3169419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8</a:t>
                  </a:r>
                  <a:endParaRPr lang="ko-KR" altLang="en-US" sz="1200" dirty="0"/>
                </a:p>
              </p:txBody>
            </p:sp>
            <p:sp>
              <p:nvSpPr>
                <p:cNvPr id="77" name="직사각형 76"/>
                <p:cNvSpPr/>
                <p:nvPr/>
              </p:nvSpPr>
              <p:spPr>
                <a:xfrm>
                  <a:off x="5109921" y="3448742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7</a:t>
                  </a:r>
                  <a:endParaRPr lang="ko-KR" altLang="en-US" sz="1200" dirty="0"/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>
                  <a:off x="5109921" y="3736774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6</a:t>
                  </a:r>
                  <a:endParaRPr lang="ko-KR" altLang="en-US" sz="1200" dirty="0"/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>
                  <a:off x="5109921" y="4016097"/>
                  <a:ext cx="26962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5</a:t>
                  </a:r>
                  <a:endParaRPr lang="ko-KR" altLang="en-US" sz="1200" dirty="0"/>
                </a:p>
              </p:txBody>
            </p:sp>
            <p:sp>
              <p:nvSpPr>
                <p:cNvPr id="82" name="직사각형 81"/>
                <p:cNvSpPr/>
                <p:nvPr/>
              </p:nvSpPr>
              <p:spPr>
                <a:xfrm>
                  <a:off x="4186475" y="3192219"/>
                  <a:ext cx="51969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GND</a:t>
                  </a:r>
                  <a:endParaRPr lang="ko-KR" altLang="en-US" sz="1200" dirty="0"/>
                </a:p>
              </p:txBody>
            </p:sp>
            <p:sp>
              <p:nvSpPr>
                <p:cNvPr id="83" name="직사각형 82"/>
                <p:cNvSpPr/>
                <p:nvPr/>
              </p:nvSpPr>
              <p:spPr>
                <a:xfrm>
                  <a:off x="4155411" y="3456452"/>
                  <a:ext cx="30649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err="1" smtClean="0"/>
                    <a:t>Tr</a:t>
                  </a:r>
                  <a:endParaRPr lang="ko-KR" altLang="en-US" sz="1200" dirty="0"/>
                </a:p>
              </p:txBody>
            </p:sp>
            <p:sp>
              <p:nvSpPr>
                <p:cNvPr id="84" name="직사각형 83"/>
                <p:cNvSpPr/>
                <p:nvPr/>
              </p:nvSpPr>
              <p:spPr>
                <a:xfrm>
                  <a:off x="4155411" y="3744484"/>
                  <a:ext cx="445956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Out</a:t>
                  </a:r>
                  <a:endParaRPr lang="ko-KR" altLang="en-US" sz="1200" dirty="0"/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4169059" y="4024806"/>
                  <a:ext cx="279244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R</a:t>
                  </a:r>
                  <a:endParaRPr lang="ko-KR" altLang="en-US" sz="1200" dirty="0"/>
                </a:p>
              </p:txBody>
            </p:sp>
            <p:sp>
              <p:nvSpPr>
                <p:cNvPr id="86" name="직사각형 85"/>
                <p:cNvSpPr/>
                <p:nvPr/>
              </p:nvSpPr>
              <p:spPr>
                <a:xfrm>
                  <a:off x="4845681" y="3164929"/>
                  <a:ext cx="38985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smtClean="0"/>
                    <a:t>V+</a:t>
                  </a:r>
                  <a:endParaRPr lang="ko-KR" altLang="en-US" sz="1200" dirty="0"/>
                </a:p>
              </p:txBody>
            </p:sp>
            <p:sp>
              <p:nvSpPr>
                <p:cNvPr id="87" name="직사각형 86"/>
                <p:cNvSpPr/>
                <p:nvPr/>
              </p:nvSpPr>
              <p:spPr>
                <a:xfrm>
                  <a:off x="4803395" y="3432928"/>
                  <a:ext cx="40107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err="1" smtClean="0"/>
                    <a:t>Dis</a:t>
                  </a:r>
                  <a:endParaRPr lang="ko-KR" altLang="en-US" sz="1200" dirty="0"/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4870677" y="3725576"/>
                  <a:ext cx="356188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err="1" smtClean="0"/>
                    <a:t>Th</a:t>
                  </a:r>
                  <a:endParaRPr lang="ko-KR" altLang="en-US" sz="1200" dirty="0"/>
                </a:p>
              </p:txBody>
            </p:sp>
            <p:sp>
              <p:nvSpPr>
                <p:cNvPr id="89" name="직사각형 88"/>
                <p:cNvSpPr/>
                <p:nvPr/>
              </p:nvSpPr>
              <p:spPr>
                <a:xfrm>
                  <a:off x="4875491" y="4007821"/>
                  <a:ext cx="35779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dirty="0" err="1" smtClean="0"/>
                    <a:t>Cv</a:t>
                  </a:r>
                  <a:endParaRPr lang="ko-KR" altLang="en-US" sz="1200" dirty="0"/>
                </a:p>
              </p:txBody>
            </p:sp>
            <p:sp>
              <p:nvSpPr>
                <p:cNvPr id="247" name="막힌 원호 246"/>
                <p:cNvSpPr/>
                <p:nvPr/>
              </p:nvSpPr>
              <p:spPr>
                <a:xfrm flipV="1">
                  <a:off x="4543537" y="2979534"/>
                  <a:ext cx="288032" cy="216024"/>
                </a:xfrm>
                <a:prstGeom prst="blockArc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28" name="직사각형 127"/>
            <p:cNvSpPr/>
            <p:nvPr/>
          </p:nvSpPr>
          <p:spPr>
            <a:xfrm>
              <a:off x="1619672" y="4869160"/>
              <a:ext cx="367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C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  <p:sp>
          <p:nvSpPr>
            <p:cNvPr id="129" name="직사각형 128"/>
            <p:cNvSpPr/>
            <p:nvPr/>
          </p:nvSpPr>
          <p:spPr>
            <a:xfrm>
              <a:off x="4599468" y="3815167"/>
              <a:ext cx="367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C</a:t>
              </a:r>
              <a:r>
                <a:rPr lang="en-US" altLang="ko-KR" sz="1050" dirty="0" smtClean="0"/>
                <a:t>2</a:t>
              </a:r>
              <a:endParaRPr lang="ko-KR" altLang="en-US" sz="1050" dirty="0"/>
            </a:p>
          </p:txBody>
        </p:sp>
        <p:sp>
          <p:nvSpPr>
            <p:cNvPr id="130" name="직사각형 129"/>
            <p:cNvSpPr/>
            <p:nvPr/>
          </p:nvSpPr>
          <p:spPr>
            <a:xfrm>
              <a:off x="3547811" y="4788443"/>
              <a:ext cx="3674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C</a:t>
              </a:r>
              <a:r>
                <a:rPr lang="en-US" altLang="ko-KR" sz="1050" dirty="0" smtClean="0"/>
                <a:t>3</a:t>
              </a:r>
              <a:endParaRPr lang="ko-KR" altLang="en-US" sz="1050" dirty="0"/>
            </a:p>
          </p:txBody>
        </p:sp>
        <p:sp>
          <p:nvSpPr>
            <p:cNvPr id="131" name="직사각형 130"/>
            <p:cNvSpPr/>
            <p:nvPr/>
          </p:nvSpPr>
          <p:spPr>
            <a:xfrm>
              <a:off x="3844552" y="4321547"/>
              <a:ext cx="35298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R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5393892" y="2815764"/>
              <a:ext cx="3321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 smtClean="0"/>
                <a:t>L</a:t>
              </a:r>
              <a:r>
                <a:rPr lang="en-US" altLang="ko-KR" sz="1050" dirty="0" smtClean="0"/>
                <a:t>1</a:t>
              </a:r>
              <a:endParaRPr lang="ko-KR" altLang="en-US" sz="1050" dirty="0"/>
            </a:p>
          </p:txBody>
        </p:sp>
      </p:grpSp>
      <p:pic>
        <p:nvPicPr>
          <p:cNvPr id="13314" name="Picture 2" descr="http://media.digikey.com/photos/Murata%20Photos/13R335C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541450">
            <a:off x="5914811" y="3043618"/>
            <a:ext cx="1098176" cy="1098177"/>
          </a:xfrm>
          <a:prstGeom prst="rect">
            <a:avLst/>
          </a:prstGeom>
          <a:noFill/>
        </p:spPr>
      </p:pic>
      <p:sp>
        <p:nvSpPr>
          <p:cNvPr id="135" name="TextBox 134"/>
          <p:cNvSpPr txBox="1"/>
          <p:nvPr/>
        </p:nvSpPr>
        <p:spPr>
          <a:xfrm>
            <a:off x="5364088" y="908720"/>
            <a:ext cx="3528392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100" dirty="0" smtClean="0"/>
              <a:t>1. </a:t>
            </a:r>
            <a:r>
              <a:rPr lang="ko-KR" altLang="en-US" sz="1100" dirty="0" smtClean="0"/>
              <a:t>비트</a:t>
            </a:r>
            <a:r>
              <a:rPr lang="en-US" altLang="ko-KR" sz="1100" dirty="0" smtClean="0"/>
              <a:t>(Beat) </a:t>
            </a:r>
            <a:r>
              <a:rPr lang="ko-KR" altLang="en-US" sz="1100" dirty="0" err="1" smtClean="0"/>
              <a:t>발진기는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NE555 </a:t>
            </a:r>
            <a:r>
              <a:rPr lang="ko-KR" altLang="en-US" sz="1100" dirty="0" smtClean="0"/>
              <a:t>타이머 </a:t>
            </a:r>
            <a:r>
              <a:rPr lang="en-US" altLang="ko-KR" sz="1100" dirty="0" smtClean="0"/>
              <a:t>IC</a:t>
            </a:r>
            <a:r>
              <a:rPr lang="ko-KR" altLang="en-US" sz="1100" dirty="0" smtClean="0"/>
              <a:t>를 안정된 상태가 없이 자기 스스로 계속해서 발진하는 </a:t>
            </a:r>
            <a:r>
              <a:rPr lang="ko-KR" altLang="en-US" sz="1100" dirty="0" err="1" smtClean="0"/>
              <a:t>비안정</a:t>
            </a:r>
            <a:r>
              <a:rPr lang="ko-KR" altLang="en-US" sz="1100" dirty="0" smtClean="0"/>
              <a:t> </a:t>
            </a:r>
            <a:r>
              <a:rPr lang="ko-KR" altLang="en-US" sz="1100" dirty="0" err="1" smtClean="0"/>
              <a:t>멀티바이브레이터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Astable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multivibrators</a:t>
            </a:r>
            <a:r>
              <a:rPr lang="en-US" altLang="ko-KR" sz="1100" dirty="0" smtClean="0"/>
              <a:t>)</a:t>
            </a:r>
            <a:r>
              <a:rPr lang="ko-KR" altLang="en-US" sz="1100" dirty="0" smtClean="0"/>
              <a:t>로 구성된다</a:t>
            </a:r>
            <a:r>
              <a:rPr lang="en-US" altLang="ko-KR" sz="1100" dirty="0" smtClean="0"/>
              <a:t>. </a:t>
            </a:r>
            <a:endParaRPr lang="ko-KR" altLang="en-US" sz="1100" dirty="0" smtClean="0"/>
          </a:p>
          <a:p>
            <a:r>
              <a:rPr lang="en-US" altLang="ko-KR" sz="1100" dirty="0" smtClean="0"/>
              <a:t>2. </a:t>
            </a:r>
            <a:r>
              <a:rPr lang="ko-KR" altLang="en-US" sz="1100" dirty="0" smtClean="0"/>
              <a:t>회로에 전원을 공급하면 콘덴서 </a:t>
            </a:r>
            <a:r>
              <a:rPr lang="en-US" altLang="ko-KR" sz="1100" dirty="0" smtClean="0"/>
              <a:t>C1</a:t>
            </a:r>
            <a:r>
              <a:rPr lang="ko-KR" altLang="en-US" sz="1100" dirty="0" smtClean="0"/>
              <a:t>이 저항 </a:t>
            </a:r>
            <a:r>
              <a:rPr lang="en-US" altLang="ko-KR" sz="1100" dirty="0" smtClean="0"/>
              <a:t>R1</a:t>
            </a:r>
            <a:r>
              <a:rPr lang="ko-KR" altLang="en-US" sz="1100" dirty="0" smtClean="0"/>
              <a:t>과 부궤환되는 통로 </a:t>
            </a:r>
            <a:r>
              <a:rPr lang="en-US" altLang="ko-KR" sz="1100" dirty="0" smtClean="0"/>
              <a:t>L1</a:t>
            </a:r>
            <a:r>
              <a:rPr lang="ko-KR" altLang="en-US" sz="1100" dirty="0" smtClean="0"/>
              <a:t>과 </a:t>
            </a:r>
            <a:r>
              <a:rPr lang="en-US" altLang="ko-KR" sz="1100" dirty="0" smtClean="0"/>
              <a:t>C2</a:t>
            </a:r>
            <a:r>
              <a:rPr lang="ko-KR" altLang="en-US" sz="1100" dirty="0" smtClean="0"/>
              <a:t>를 통하여 충전과  방전을 통해서 </a:t>
            </a:r>
            <a:r>
              <a:rPr lang="ko-KR" altLang="en-US" sz="1100" dirty="0" err="1" smtClean="0"/>
              <a:t>비트음이</a:t>
            </a:r>
            <a:r>
              <a:rPr lang="ko-KR" altLang="en-US" sz="1100" dirty="0" smtClean="0"/>
              <a:t> 스피커에  발생된다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  <a:p>
            <a:r>
              <a:rPr lang="en-US" altLang="ko-KR" sz="1100" dirty="0" smtClean="0"/>
              <a:t>3. </a:t>
            </a:r>
            <a:r>
              <a:rPr lang="ko-KR" altLang="en-US" sz="1100" dirty="0" err="1" smtClean="0"/>
              <a:t>피킹</a:t>
            </a:r>
            <a:r>
              <a:rPr lang="ko-KR" altLang="en-US" sz="1100" dirty="0" smtClean="0"/>
              <a:t> 코일 </a:t>
            </a:r>
            <a:r>
              <a:rPr lang="en-US" altLang="ko-KR" sz="1100" dirty="0" smtClean="0"/>
              <a:t>L1</a:t>
            </a:r>
            <a:r>
              <a:rPr lang="ko-KR" altLang="en-US" sz="1100" dirty="0" smtClean="0"/>
              <a:t>이 금속 가까이 대면 자기가 형성되어 스피커에 비트음이 변화된 것이 발생된다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  <a:p>
            <a:r>
              <a:rPr lang="en-US" altLang="ko-KR" sz="1100" dirty="0" smtClean="0"/>
              <a:t>4. </a:t>
            </a:r>
            <a:r>
              <a:rPr lang="ko-KR" altLang="en-US" sz="1100" dirty="0" smtClean="0"/>
              <a:t>이러한 동작을 계속해서 반복하므로 금속을 탐지함을 알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48680"/>
            <a:ext cx="57606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1026" name="Picture 2" descr="C:\Users\user-77\Documents\신모델구상\금속탐지기\조립도 땜타입\1.jpg"/>
          <p:cNvPicPr>
            <a:picLocks noChangeAspect="1" noChangeArrowheads="1"/>
          </p:cNvPicPr>
          <p:nvPr/>
        </p:nvPicPr>
        <p:blipFill>
          <a:blip r:embed="rId2" cstate="print"/>
          <a:srcRect l="35825" t="17785" r="35825" b="19574"/>
          <a:stretch>
            <a:fillRect/>
          </a:stretch>
        </p:blipFill>
        <p:spPr bwMode="auto">
          <a:xfrm>
            <a:off x="899592" y="1484784"/>
            <a:ext cx="2592288" cy="2520280"/>
          </a:xfrm>
          <a:prstGeom prst="rect">
            <a:avLst/>
          </a:prstGeom>
          <a:noFill/>
        </p:spPr>
      </p:pic>
      <p:pic>
        <p:nvPicPr>
          <p:cNvPr id="1027" name="Picture 3" descr="C:\Users\user-77\Documents\신모델구상\금속탐지기\조립도 땜타입\2.jpg"/>
          <p:cNvPicPr>
            <a:picLocks noChangeAspect="1" noChangeArrowheads="1"/>
          </p:cNvPicPr>
          <p:nvPr/>
        </p:nvPicPr>
        <p:blipFill>
          <a:blip r:embed="rId3" cstate="print"/>
          <a:srcRect l="26375" t="24944" r="42125" b="21364"/>
          <a:stretch>
            <a:fillRect/>
          </a:stretch>
        </p:blipFill>
        <p:spPr bwMode="auto">
          <a:xfrm>
            <a:off x="4716016" y="1484784"/>
            <a:ext cx="3168352" cy="2376264"/>
          </a:xfrm>
          <a:prstGeom prst="rect">
            <a:avLst/>
          </a:prstGeom>
          <a:noFill/>
        </p:spPr>
      </p:pic>
      <p:pic>
        <p:nvPicPr>
          <p:cNvPr id="1028" name="Picture 4" descr="C:\Users\user-77\Documents\신모델구상\금속탐지기\조립도 땜타입\3.jpg"/>
          <p:cNvPicPr>
            <a:picLocks noChangeAspect="1" noChangeArrowheads="1"/>
          </p:cNvPicPr>
          <p:nvPr/>
        </p:nvPicPr>
        <p:blipFill>
          <a:blip r:embed="rId4" cstate="print"/>
          <a:srcRect l="26375" t="24944" r="42125" b="21364"/>
          <a:stretch>
            <a:fillRect/>
          </a:stretch>
        </p:blipFill>
        <p:spPr bwMode="auto">
          <a:xfrm>
            <a:off x="755576" y="4221088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C:\Users\user-77\Documents\신모델구상\금속탐지기\조립도 땜타입\4.jpg"/>
          <p:cNvPicPr>
            <a:picLocks noChangeAspect="1" noChangeArrowheads="1"/>
          </p:cNvPicPr>
          <p:nvPr/>
        </p:nvPicPr>
        <p:blipFill>
          <a:blip r:embed="rId5" cstate="print"/>
          <a:srcRect l="26375" t="17785" r="41338" b="21364"/>
          <a:stretch>
            <a:fillRect/>
          </a:stretch>
        </p:blipFill>
        <p:spPr bwMode="auto">
          <a:xfrm>
            <a:off x="4932040" y="3861048"/>
            <a:ext cx="3096344" cy="25677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63888" y="3861048"/>
            <a:ext cx="165618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>
                <a:solidFill>
                  <a:srgbClr val="FF0000"/>
                </a:solidFill>
              </a:rPr>
              <a:t>IC</a:t>
            </a:r>
            <a:r>
              <a:rPr lang="ko-KR" altLang="en-US" sz="1400" dirty="0" smtClean="0">
                <a:solidFill>
                  <a:srgbClr val="FF0000"/>
                </a:solidFill>
              </a:rPr>
              <a:t> 소켓 </a:t>
            </a:r>
            <a:r>
              <a:rPr lang="en-US" altLang="ko-KR" sz="1400" dirty="0" smtClean="0">
                <a:solidFill>
                  <a:srgbClr val="FF0000"/>
                </a:solidFill>
              </a:rPr>
              <a:t>8</a:t>
            </a:r>
            <a:r>
              <a:rPr lang="ko-KR" altLang="en-US" sz="1400" dirty="0" smtClean="0">
                <a:solidFill>
                  <a:srgbClr val="FF0000"/>
                </a:solidFill>
              </a:rPr>
              <a:t>핀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개와 저항 </a:t>
            </a:r>
            <a:r>
              <a:rPr lang="en-US" altLang="ko-KR" sz="1400" dirty="0" smtClean="0">
                <a:solidFill>
                  <a:srgbClr val="FF0000"/>
                </a:solidFill>
              </a:rPr>
              <a:t>47K</a:t>
            </a:r>
            <a:r>
              <a:rPr lang="el-GR" altLang="ko-KR" sz="1400" dirty="0" smtClean="0">
                <a:solidFill>
                  <a:srgbClr val="FF0000"/>
                </a:solidFill>
              </a:rPr>
              <a:t>Ω</a:t>
            </a:r>
            <a:r>
              <a:rPr lang="en-US" altLang="ko-KR" sz="1400" dirty="0" smtClean="0">
                <a:solidFill>
                  <a:srgbClr val="FF0000"/>
                </a:solidFill>
              </a:rPr>
              <a:t> 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스위치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개를 조립한다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467544" y="836712"/>
            <a:ext cx="2880320" cy="2160240"/>
            <a:chOff x="971600" y="2636912"/>
            <a:chExt cx="2880320" cy="2160240"/>
          </a:xfrm>
        </p:grpSpPr>
        <p:pic>
          <p:nvPicPr>
            <p:cNvPr id="2" name="Picture 4" descr="C:\Users\user-77\Documents\신모델구상\금속탐지기\조립도 땜타입\3.jpg"/>
            <p:cNvPicPr>
              <a:picLocks noChangeAspect="1" noChangeArrowheads="1"/>
            </p:cNvPicPr>
            <p:nvPr/>
          </p:nvPicPr>
          <p:blipFill>
            <a:blip r:embed="rId2" cstate="print"/>
            <a:srcRect l="26375" t="24944" r="42125" b="21364"/>
            <a:stretch>
              <a:fillRect/>
            </a:stretch>
          </p:blipFill>
          <p:spPr bwMode="auto">
            <a:xfrm>
              <a:off x="971600" y="2636912"/>
              <a:ext cx="2880320" cy="2160240"/>
            </a:xfrm>
            <a:prstGeom prst="rect">
              <a:avLst/>
            </a:prstGeom>
            <a:noFill/>
          </p:spPr>
        </p:pic>
        <p:sp>
          <p:nvSpPr>
            <p:cNvPr id="3" name="오른쪽 화살표 2"/>
            <p:cNvSpPr/>
            <p:nvPr/>
          </p:nvSpPr>
          <p:spPr>
            <a:xfrm rot="10800000">
              <a:off x="2267744" y="3284984"/>
              <a:ext cx="360040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오른쪽 화살표 3"/>
            <p:cNvSpPr/>
            <p:nvPr/>
          </p:nvSpPr>
          <p:spPr>
            <a:xfrm rot="10800000">
              <a:off x="1547664" y="3789040"/>
              <a:ext cx="360040" cy="21602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99792" y="314096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맑은 고딕"/>
                  <a:ea typeface="맑은 고딕"/>
                </a:rPr>
                <a:t>①</a:t>
              </a:r>
              <a:endParaRPr lang="ko-KR" alt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7704" y="3625860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 smtClean="0">
                  <a:latin typeface="맑은 고딕"/>
                  <a:ea typeface="맑은 고딕"/>
                </a:rPr>
                <a:t>②</a:t>
              </a:r>
              <a:endParaRPr lang="ko-KR" altLang="en-US" sz="2800" dirty="0"/>
            </a:p>
          </p:txBody>
        </p:sp>
      </p:grpSp>
      <p:pic>
        <p:nvPicPr>
          <p:cNvPr id="8" name="Picture 2" descr="C:\Users\user-77\Documents\신모델구상\금속탐지기\조립도 땜타입\5.jpg"/>
          <p:cNvPicPr>
            <a:picLocks noChangeAspect="1" noChangeArrowheads="1"/>
          </p:cNvPicPr>
          <p:nvPr/>
        </p:nvPicPr>
        <p:blipFill>
          <a:blip r:embed="rId3" cstate="print"/>
          <a:srcRect l="26375" t="19574" r="42125" b="21364"/>
          <a:stretch>
            <a:fillRect/>
          </a:stretch>
        </p:blipFill>
        <p:spPr bwMode="auto">
          <a:xfrm>
            <a:off x="3923928" y="836712"/>
            <a:ext cx="2880320" cy="2376264"/>
          </a:xfrm>
          <a:prstGeom prst="rect">
            <a:avLst/>
          </a:prstGeom>
          <a:noFill/>
        </p:spPr>
      </p:pic>
      <p:sp>
        <p:nvSpPr>
          <p:cNvPr id="9" name="오른쪽 화살표 8"/>
          <p:cNvSpPr/>
          <p:nvPr/>
        </p:nvSpPr>
        <p:spPr>
          <a:xfrm rot="10800000">
            <a:off x="5599866" y="1196752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3191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③</a:t>
            </a:r>
            <a:endParaRPr lang="ko-KR" altLang="en-US" sz="2800" dirty="0"/>
          </a:p>
        </p:txBody>
      </p:sp>
      <p:sp>
        <p:nvSpPr>
          <p:cNvPr id="11" name="오른쪽 화살표 10"/>
          <p:cNvSpPr/>
          <p:nvPr/>
        </p:nvSpPr>
        <p:spPr>
          <a:xfrm rot="20208387">
            <a:off x="4167943" y="1278598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85192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④</a:t>
            </a:r>
            <a:endParaRPr lang="ko-KR" altLang="en-US" sz="2800" dirty="0"/>
          </a:p>
        </p:txBody>
      </p:sp>
      <p:pic>
        <p:nvPicPr>
          <p:cNvPr id="13" name="Picture 2" descr="C:\Users\user-77\Documents\신모델구상\금속탐지기\조립도 땜타입\9.jpg"/>
          <p:cNvPicPr>
            <a:picLocks noChangeAspect="1" noChangeArrowheads="1"/>
          </p:cNvPicPr>
          <p:nvPr/>
        </p:nvPicPr>
        <p:blipFill>
          <a:blip r:embed="rId4" cstate="print"/>
          <a:srcRect l="27163" t="19574" r="46850" b="24944"/>
          <a:stretch>
            <a:fillRect/>
          </a:stretch>
        </p:blipFill>
        <p:spPr bwMode="auto">
          <a:xfrm>
            <a:off x="2051720" y="3501008"/>
            <a:ext cx="2808312" cy="2638111"/>
          </a:xfrm>
          <a:prstGeom prst="rect">
            <a:avLst/>
          </a:prstGeom>
          <a:noFill/>
        </p:spPr>
      </p:pic>
      <p:sp>
        <p:nvSpPr>
          <p:cNvPr id="14" name="오른쪽 화살표 13"/>
          <p:cNvSpPr/>
          <p:nvPr/>
        </p:nvSpPr>
        <p:spPr>
          <a:xfrm rot="10800000">
            <a:off x="3563889" y="4221088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3961101" y="40596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⑤</a:t>
            </a:r>
            <a:endParaRPr lang="ko-KR" altLang="en-US" sz="2800" dirty="0"/>
          </a:p>
        </p:txBody>
      </p:sp>
      <p:sp>
        <p:nvSpPr>
          <p:cNvPr id="16" name="오른쪽 화살표 15"/>
          <p:cNvSpPr/>
          <p:nvPr/>
        </p:nvSpPr>
        <p:spPr>
          <a:xfrm rot="10800000">
            <a:off x="3059833" y="5426060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39627" y="5255917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⑥</a:t>
            </a:r>
            <a:endParaRPr lang="ko-KR" altLang="en-US" sz="2800" dirty="0"/>
          </a:p>
        </p:txBody>
      </p:sp>
      <p:sp>
        <p:nvSpPr>
          <p:cNvPr id="18" name="오른쪽 화살표 17"/>
          <p:cNvSpPr/>
          <p:nvPr/>
        </p:nvSpPr>
        <p:spPr>
          <a:xfrm rot="16774079">
            <a:off x="2007703" y="4571802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907704" y="479715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⑦</a:t>
            </a:r>
            <a:endParaRPr lang="ko-KR" altLang="en-US" sz="2800" dirty="0"/>
          </a:p>
        </p:txBody>
      </p:sp>
      <p:sp>
        <p:nvSpPr>
          <p:cNvPr id="20" name="오른쪽 화살표 19"/>
          <p:cNvSpPr/>
          <p:nvPr/>
        </p:nvSpPr>
        <p:spPr>
          <a:xfrm rot="10800000">
            <a:off x="2987825" y="4723398"/>
            <a:ext cx="360040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385037" y="45619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latin typeface="맑은 고딕"/>
                <a:ea typeface="맑은 고딕"/>
              </a:rPr>
              <a:t>⑧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57606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pic>
        <p:nvPicPr>
          <p:cNvPr id="2050" name="Picture 2" descr="C:\Users\user-77\Documents\신모델구상\금속탐지기\조립도 땜타입\5.jpg"/>
          <p:cNvPicPr>
            <a:picLocks noChangeAspect="1" noChangeArrowheads="1"/>
          </p:cNvPicPr>
          <p:nvPr/>
        </p:nvPicPr>
        <p:blipFill>
          <a:blip r:embed="rId2" cstate="print"/>
          <a:srcRect l="26375" t="19574" r="42125" b="21364"/>
          <a:stretch>
            <a:fillRect/>
          </a:stretch>
        </p:blipFill>
        <p:spPr bwMode="auto">
          <a:xfrm>
            <a:off x="683568" y="1268760"/>
            <a:ext cx="2880320" cy="2376264"/>
          </a:xfrm>
          <a:prstGeom prst="rect">
            <a:avLst/>
          </a:prstGeom>
          <a:noFill/>
        </p:spPr>
      </p:pic>
      <p:pic>
        <p:nvPicPr>
          <p:cNvPr id="2051" name="Picture 3" descr="C:\Users\user-77\Documents\신모델구상\금속탐지기\조립도 땜타입\6.jpg"/>
          <p:cNvPicPr>
            <a:picLocks noChangeAspect="1" noChangeArrowheads="1"/>
          </p:cNvPicPr>
          <p:nvPr/>
        </p:nvPicPr>
        <p:blipFill>
          <a:blip r:embed="rId3" cstate="print"/>
          <a:srcRect l="26375" t="19574" r="42125" b="21364"/>
          <a:stretch>
            <a:fillRect/>
          </a:stretch>
        </p:blipFill>
        <p:spPr bwMode="auto">
          <a:xfrm>
            <a:off x="5148064" y="1268760"/>
            <a:ext cx="2880320" cy="2376264"/>
          </a:xfrm>
          <a:prstGeom prst="rect">
            <a:avLst/>
          </a:prstGeom>
          <a:noFill/>
        </p:spPr>
      </p:pic>
      <p:pic>
        <p:nvPicPr>
          <p:cNvPr id="2053" name="Picture 5" descr="C:\Users\user-77\Documents\신모델구상\금속탐지기\조립도 땜타입\8.jpg"/>
          <p:cNvPicPr>
            <a:picLocks noChangeAspect="1" noChangeArrowheads="1"/>
          </p:cNvPicPr>
          <p:nvPr/>
        </p:nvPicPr>
        <p:blipFill>
          <a:blip r:embed="rId4" cstate="print"/>
          <a:srcRect l="27163" t="19574" r="46850" b="24944"/>
          <a:stretch>
            <a:fillRect/>
          </a:stretch>
        </p:blipFill>
        <p:spPr bwMode="auto">
          <a:xfrm>
            <a:off x="683568" y="3861048"/>
            <a:ext cx="2880320" cy="2705756"/>
          </a:xfrm>
          <a:prstGeom prst="rect">
            <a:avLst/>
          </a:prstGeom>
          <a:noFill/>
        </p:spPr>
      </p:pic>
      <p:pic>
        <p:nvPicPr>
          <p:cNvPr id="7" name="Picture 2" descr="C:\Users\user-77\Documents\신모델구상\금속탐지기\조립도 땜타입\9.jpg"/>
          <p:cNvPicPr>
            <a:picLocks noChangeAspect="1" noChangeArrowheads="1"/>
          </p:cNvPicPr>
          <p:nvPr/>
        </p:nvPicPr>
        <p:blipFill>
          <a:blip r:embed="rId5" cstate="print"/>
          <a:srcRect l="27163" t="19574" r="46850" b="24944"/>
          <a:stretch>
            <a:fillRect/>
          </a:stretch>
        </p:blipFill>
        <p:spPr bwMode="auto">
          <a:xfrm>
            <a:off x="5220072" y="3933056"/>
            <a:ext cx="2808312" cy="26381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2276872"/>
            <a:ext cx="1584176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부저</a:t>
            </a:r>
            <a:r>
              <a:rPr lang="en-US" altLang="ko-KR" sz="1400" dirty="0" smtClean="0">
                <a:solidFill>
                  <a:srgbClr val="FF0000"/>
                </a:solidFill>
              </a:rPr>
              <a:t>(</a:t>
            </a:r>
            <a:r>
              <a:rPr lang="ko-KR" altLang="en-US" sz="1400" dirty="0" smtClean="0">
                <a:solidFill>
                  <a:srgbClr val="FF0000"/>
                </a:solidFill>
              </a:rPr>
              <a:t>스피커</a:t>
            </a:r>
            <a:r>
              <a:rPr lang="en-US" altLang="ko-KR" sz="1400" dirty="0" smtClean="0">
                <a:solidFill>
                  <a:srgbClr val="FF0000"/>
                </a:solidFill>
              </a:rPr>
              <a:t>) 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전해콘덴서 </a:t>
            </a:r>
            <a:r>
              <a:rPr lang="en-US" altLang="ko-KR" sz="1400" dirty="0" smtClean="0">
                <a:solidFill>
                  <a:srgbClr val="FF0000"/>
                </a:solidFill>
              </a:rPr>
              <a:t>2.2µF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2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</a:t>
            </a:r>
            <a:r>
              <a:rPr lang="ko-KR" altLang="en-US" sz="1400" dirty="0" smtClean="0">
                <a:solidFill>
                  <a:srgbClr val="FF0000"/>
                </a:solidFill>
              </a:rPr>
              <a:t>전해콘덴서 </a:t>
            </a:r>
            <a:r>
              <a:rPr lang="en-US" altLang="ko-KR" sz="1400" dirty="0" smtClean="0">
                <a:solidFill>
                  <a:srgbClr val="FF0000"/>
                </a:solidFill>
              </a:rPr>
              <a:t>10µF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</a:rPr>
              <a:t>1</a:t>
            </a:r>
            <a:r>
              <a:rPr lang="ko-KR" altLang="en-US" sz="1400" dirty="0" smtClean="0">
                <a:solidFill>
                  <a:srgbClr val="FF0000"/>
                </a:solidFill>
              </a:rPr>
              <a:t>개</a:t>
            </a:r>
            <a:r>
              <a:rPr lang="en-US" altLang="ko-KR" sz="1400" dirty="0" smtClean="0">
                <a:solidFill>
                  <a:srgbClr val="FF0000"/>
                </a:solidFill>
              </a:rPr>
              <a:t>, 555 IC 1</a:t>
            </a:r>
            <a:r>
              <a:rPr lang="ko-KR" altLang="en-US" sz="1400" dirty="0" smtClean="0">
                <a:solidFill>
                  <a:srgbClr val="FF0000"/>
                </a:solidFill>
              </a:rPr>
              <a:t>개를 순서대로 조립한다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</a:t>
            </a:r>
            <a:r>
              <a:rPr lang="ko-KR" altLang="en-US" sz="1400" dirty="0" smtClean="0">
                <a:solidFill>
                  <a:srgbClr val="FF0000"/>
                </a:solidFill>
              </a:rPr>
              <a:t>단</a:t>
            </a:r>
            <a:r>
              <a:rPr lang="en-US" altLang="ko-KR" sz="1400" dirty="0" smtClean="0">
                <a:solidFill>
                  <a:srgbClr val="FF0000"/>
                </a:solidFill>
              </a:rPr>
              <a:t>,</a:t>
            </a:r>
            <a:r>
              <a:rPr lang="ko-KR" altLang="en-US" sz="1400" dirty="0" smtClean="0">
                <a:solidFill>
                  <a:srgbClr val="FF0000"/>
                </a:solidFill>
              </a:rPr>
              <a:t> 전해콘덴서 다리가 긴 것이 </a:t>
            </a:r>
            <a:r>
              <a:rPr lang="en-US" altLang="ko-KR" sz="1400" dirty="0" smtClean="0"/>
              <a:t>‘+’</a:t>
            </a:r>
            <a:r>
              <a:rPr lang="ko-KR" altLang="en-US" sz="1400" dirty="0" smtClean="0">
                <a:solidFill>
                  <a:srgbClr val="FF0000"/>
                </a:solidFill>
              </a:rPr>
              <a:t> 이므로 극성을 확인 후 조립하고 납땜을 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115616" y="1340768"/>
            <a:ext cx="2376264" cy="4905253"/>
            <a:chOff x="1115616" y="1340768"/>
            <a:chExt cx="2376264" cy="4905253"/>
          </a:xfrm>
        </p:grpSpPr>
        <p:pic>
          <p:nvPicPr>
            <p:cNvPr id="3075" name="Picture 3" descr="C:\Users\user-77\Documents\신모델구상\금속탐지기\조립도 땜타입\10.jpg"/>
            <p:cNvPicPr>
              <a:picLocks noChangeAspect="1" noChangeArrowheads="1"/>
            </p:cNvPicPr>
            <p:nvPr/>
          </p:nvPicPr>
          <p:blipFill>
            <a:blip r:embed="rId2" cstate="print"/>
            <a:srcRect l="27163" t="19574" r="46850" b="3466"/>
            <a:stretch>
              <a:fillRect/>
            </a:stretch>
          </p:blipFill>
          <p:spPr bwMode="auto">
            <a:xfrm>
              <a:off x="1115616" y="1340768"/>
              <a:ext cx="2376264" cy="3096344"/>
            </a:xfrm>
            <a:prstGeom prst="rect">
              <a:avLst/>
            </a:prstGeom>
            <a:noFill/>
          </p:spPr>
        </p:pic>
        <p:pic>
          <p:nvPicPr>
            <p:cNvPr id="3077" name="Picture 5" descr="C:\Users\user-77\Documents\신모델구상\금속탐지기\조립도 땜타입\14.jpg"/>
            <p:cNvPicPr>
              <a:picLocks noChangeAspect="1" noChangeArrowheads="1"/>
            </p:cNvPicPr>
            <p:nvPr/>
          </p:nvPicPr>
          <p:blipFill>
            <a:blip r:embed="rId3" cstate="print"/>
            <a:srcRect l="35038" t="-113" r="57087" b="48210"/>
            <a:stretch>
              <a:fillRect/>
            </a:stretch>
          </p:blipFill>
          <p:spPr bwMode="auto">
            <a:xfrm>
              <a:off x="1383784" y="4517829"/>
              <a:ext cx="595928" cy="1728192"/>
            </a:xfrm>
            <a:prstGeom prst="rect">
              <a:avLst/>
            </a:prstGeom>
            <a:noFill/>
          </p:spPr>
        </p:pic>
        <p:sp>
          <p:nvSpPr>
            <p:cNvPr id="6" name="자유형 5"/>
            <p:cNvSpPr/>
            <p:nvPr/>
          </p:nvSpPr>
          <p:spPr>
            <a:xfrm>
              <a:off x="1271451" y="4397831"/>
              <a:ext cx="748938" cy="148045"/>
            </a:xfrm>
            <a:custGeom>
              <a:avLst/>
              <a:gdLst>
                <a:gd name="connsiteX0" fmla="*/ 0 w 748938"/>
                <a:gd name="connsiteY0" fmla="*/ 148045 h 148045"/>
                <a:gd name="connsiteX1" fmla="*/ 8709 w 748938"/>
                <a:gd name="connsiteY1" fmla="*/ 121920 h 148045"/>
                <a:gd name="connsiteX2" fmla="*/ 34835 w 748938"/>
                <a:gd name="connsiteY2" fmla="*/ 95794 h 148045"/>
                <a:gd name="connsiteX3" fmla="*/ 60960 w 748938"/>
                <a:gd name="connsiteY3" fmla="*/ 78377 h 148045"/>
                <a:gd name="connsiteX4" fmla="*/ 148046 w 748938"/>
                <a:gd name="connsiteY4" fmla="*/ 52251 h 148045"/>
                <a:gd name="connsiteX5" fmla="*/ 243840 w 748938"/>
                <a:gd name="connsiteY5" fmla="*/ 60960 h 148045"/>
                <a:gd name="connsiteX6" fmla="*/ 296092 w 748938"/>
                <a:gd name="connsiteY6" fmla="*/ 69668 h 148045"/>
                <a:gd name="connsiteX7" fmla="*/ 365760 w 748938"/>
                <a:gd name="connsiteY7" fmla="*/ 87085 h 148045"/>
                <a:gd name="connsiteX8" fmla="*/ 461555 w 748938"/>
                <a:gd name="connsiteY8" fmla="*/ 95794 h 148045"/>
                <a:gd name="connsiteX9" fmla="*/ 609600 w 748938"/>
                <a:gd name="connsiteY9" fmla="*/ 87085 h 148045"/>
                <a:gd name="connsiteX10" fmla="*/ 627018 w 748938"/>
                <a:gd name="connsiteY10" fmla="*/ 69668 h 148045"/>
                <a:gd name="connsiteX11" fmla="*/ 653143 w 748938"/>
                <a:gd name="connsiteY11" fmla="*/ 60960 h 148045"/>
                <a:gd name="connsiteX12" fmla="*/ 679269 w 748938"/>
                <a:gd name="connsiteY12" fmla="*/ 43543 h 148045"/>
                <a:gd name="connsiteX13" fmla="*/ 696686 w 748938"/>
                <a:gd name="connsiteY13" fmla="*/ 26125 h 148045"/>
                <a:gd name="connsiteX14" fmla="*/ 722812 w 748938"/>
                <a:gd name="connsiteY14" fmla="*/ 17417 h 148045"/>
                <a:gd name="connsiteX15" fmla="*/ 748938 w 748938"/>
                <a:gd name="connsiteY15" fmla="*/ 0 h 1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8938" h="148045">
                  <a:moveTo>
                    <a:pt x="0" y="148045"/>
                  </a:moveTo>
                  <a:cubicBezTo>
                    <a:pt x="2903" y="139337"/>
                    <a:pt x="3617" y="129558"/>
                    <a:pt x="8709" y="121920"/>
                  </a:cubicBezTo>
                  <a:cubicBezTo>
                    <a:pt x="15541" y="111673"/>
                    <a:pt x="25374" y="103679"/>
                    <a:pt x="34835" y="95794"/>
                  </a:cubicBezTo>
                  <a:cubicBezTo>
                    <a:pt x="42875" y="89094"/>
                    <a:pt x="51396" y="82628"/>
                    <a:pt x="60960" y="78377"/>
                  </a:cubicBezTo>
                  <a:cubicBezTo>
                    <a:pt x="88216" y="66263"/>
                    <a:pt x="119098" y="59488"/>
                    <a:pt x="148046" y="52251"/>
                  </a:cubicBezTo>
                  <a:cubicBezTo>
                    <a:pt x="179977" y="55154"/>
                    <a:pt x="211997" y="57214"/>
                    <a:pt x="243840" y="60960"/>
                  </a:cubicBezTo>
                  <a:cubicBezTo>
                    <a:pt x="261377" y="63023"/>
                    <a:pt x="278826" y="65968"/>
                    <a:pt x="296092" y="69668"/>
                  </a:cubicBezTo>
                  <a:cubicBezTo>
                    <a:pt x="319498" y="74683"/>
                    <a:pt x="341921" y="84918"/>
                    <a:pt x="365760" y="87085"/>
                  </a:cubicBezTo>
                  <a:lnTo>
                    <a:pt x="461555" y="95794"/>
                  </a:lnTo>
                  <a:cubicBezTo>
                    <a:pt x="510903" y="92891"/>
                    <a:pt x="560771" y="94795"/>
                    <a:pt x="609600" y="87085"/>
                  </a:cubicBezTo>
                  <a:cubicBezTo>
                    <a:pt x="617710" y="85804"/>
                    <a:pt x="619977" y="73892"/>
                    <a:pt x="627018" y="69668"/>
                  </a:cubicBezTo>
                  <a:cubicBezTo>
                    <a:pt x="634889" y="64945"/>
                    <a:pt x="644435" y="63863"/>
                    <a:pt x="653143" y="60960"/>
                  </a:cubicBezTo>
                  <a:cubicBezTo>
                    <a:pt x="661852" y="55154"/>
                    <a:pt x="671096" y="50081"/>
                    <a:pt x="679269" y="43543"/>
                  </a:cubicBezTo>
                  <a:cubicBezTo>
                    <a:pt x="685680" y="38414"/>
                    <a:pt x="689645" y="30349"/>
                    <a:pt x="696686" y="26125"/>
                  </a:cubicBezTo>
                  <a:cubicBezTo>
                    <a:pt x="704557" y="21402"/>
                    <a:pt x="714103" y="20320"/>
                    <a:pt x="722812" y="17417"/>
                  </a:cubicBezTo>
                  <a:lnTo>
                    <a:pt x="748938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860032" y="980728"/>
            <a:ext cx="2592288" cy="5445224"/>
            <a:chOff x="4860032" y="980728"/>
            <a:chExt cx="2592288" cy="5445224"/>
          </a:xfrm>
        </p:grpSpPr>
        <p:pic>
          <p:nvPicPr>
            <p:cNvPr id="3076" name="Picture 4" descr="C:\Users\user-77\Documents\신모델구상\금속탐지기\조립도 땜타입\11.jpg"/>
            <p:cNvPicPr>
              <a:picLocks noChangeAspect="1" noChangeArrowheads="1"/>
            </p:cNvPicPr>
            <p:nvPr/>
          </p:nvPicPr>
          <p:blipFill>
            <a:blip r:embed="rId4" cstate="print"/>
            <a:srcRect l="26375" t="8836" r="45275" b="-113"/>
            <a:stretch>
              <a:fillRect/>
            </a:stretch>
          </p:blipFill>
          <p:spPr bwMode="auto">
            <a:xfrm>
              <a:off x="4860032" y="980728"/>
              <a:ext cx="2592288" cy="3672408"/>
            </a:xfrm>
            <a:prstGeom prst="rect">
              <a:avLst/>
            </a:prstGeom>
            <a:noFill/>
          </p:spPr>
        </p:pic>
        <p:pic>
          <p:nvPicPr>
            <p:cNvPr id="8" name="Picture 5" descr="C:\Users\user-77\Documents\신모델구상\금속탐지기\조립도 땜타입\14.jpg"/>
            <p:cNvPicPr>
              <a:picLocks noChangeAspect="1" noChangeArrowheads="1"/>
            </p:cNvPicPr>
            <p:nvPr/>
          </p:nvPicPr>
          <p:blipFill>
            <a:blip r:embed="rId3" cstate="print"/>
            <a:srcRect l="35038" t="-113" r="57087" b="48210"/>
            <a:stretch>
              <a:fillRect/>
            </a:stretch>
          </p:blipFill>
          <p:spPr bwMode="auto">
            <a:xfrm>
              <a:off x="5193945" y="4697760"/>
              <a:ext cx="595928" cy="1728192"/>
            </a:xfrm>
            <a:prstGeom prst="rect">
              <a:avLst/>
            </a:prstGeom>
            <a:noFill/>
          </p:spPr>
        </p:pic>
        <p:sp>
          <p:nvSpPr>
            <p:cNvPr id="9" name="자유형 8"/>
            <p:cNvSpPr/>
            <p:nvPr/>
          </p:nvSpPr>
          <p:spPr>
            <a:xfrm>
              <a:off x="5053571" y="4585067"/>
              <a:ext cx="748938" cy="148045"/>
            </a:xfrm>
            <a:custGeom>
              <a:avLst/>
              <a:gdLst>
                <a:gd name="connsiteX0" fmla="*/ 0 w 748938"/>
                <a:gd name="connsiteY0" fmla="*/ 148045 h 148045"/>
                <a:gd name="connsiteX1" fmla="*/ 8709 w 748938"/>
                <a:gd name="connsiteY1" fmla="*/ 121920 h 148045"/>
                <a:gd name="connsiteX2" fmla="*/ 34835 w 748938"/>
                <a:gd name="connsiteY2" fmla="*/ 95794 h 148045"/>
                <a:gd name="connsiteX3" fmla="*/ 60960 w 748938"/>
                <a:gd name="connsiteY3" fmla="*/ 78377 h 148045"/>
                <a:gd name="connsiteX4" fmla="*/ 148046 w 748938"/>
                <a:gd name="connsiteY4" fmla="*/ 52251 h 148045"/>
                <a:gd name="connsiteX5" fmla="*/ 243840 w 748938"/>
                <a:gd name="connsiteY5" fmla="*/ 60960 h 148045"/>
                <a:gd name="connsiteX6" fmla="*/ 296092 w 748938"/>
                <a:gd name="connsiteY6" fmla="*/ 69668 h 148045"/>
                <a:gd name="connsiteX7" fmla="*/ 365760 w 748938"/>
                <a:gd name="connsiteY7" fmla="*/ 87085 h 148045"/>
                <a:gd name="connsiteX8" fmla="*/ 461555 w 748938"/>
                <a:gd name="connsiteY8" fmla="*/ 95794 h 148045"/>
                <a:gd name="connsiteX9" fmla="*/ 609600 w 748938"/>
                <a:gd name="connsiteY9" fmla="*/ 87085 h 148045"/>
                <a:gd name="connsiteX10" fmla="*/ 627018 w 748938"/>
                <a:gd name="connsiteY10" fmla="*/ 69668 h 148045"/>
                <a:gd name="connsiteX11" fmla="*/ 653143 w 748938"/>
                <a:gd name="connsiteY11" fmla="*/ 60960 h 148045"/>
                <a:gd name="connsiteX12" fmla="*/ 679269 w 748938"/>
                <a:gd name="connsiteY12" fmla="*/ 43543 h 148045"/>
                <a:gd name="connsiteX13" fmla="*/ 696686 w 748938"/>
                <a:gd name="connsiteY13" fmla="*/ 26125 h 148045"/>
                <a:gd name="connsiteX14" fmla="*/ 722812 w 748938"/>
                <a:gd name="connsiteY14" fmla="*/ 17417 h 148045"/>
                <a:gd name="connsiteX15" fmla="*/ 748938 w 748938"/>
                <a:gd name="connsiteY15" fmla="*/ 0 h 14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48938" h="148045">
                  <a:moveTo>
                    <a:pt x="0" y="148045"/>
                  </a:moveTo>
                  <a:cubicBezTo>
                    <a:pt x="2903" y="139337"/>
                    <a:pt x="3617" y="129558"/>
                    <a:pt x="8709" y="121920"/>
                  </a:cubicBezTo>
                  <a:cubicBezTo>
                    <a:pt x="15541" y="111673"/>
                    <a:pt x="25374" y="103679"/>
                    <a:pt x="34835" y="95794"/>
                  </a:cubicBezTo>
                  <a:cubicBezTo>
                    <a:pt x="42875" y="89094"/>
                    <a:pt x="51396" y="82628"/>
                    <a:pt x="60960" y="78377"/>
                  </a:cubicBezTo>
                  <a:cubicBezTo>
                    <a:pt x="88216" y="66263"/>
                    <a:pt x="119098" y="59488"/>
                    <a:pt x="148046" y="52251"/>
                  </a:cubicBezTo>
                  <a:cubicBezTo>
                    <a:pt x="179977" y="55154"/>
                    <a:pt x="211997" y="57214"/>
                    <a:pt x="243840" y="60960"/>
                  </a:cubicBezTo>
                  <a:cubicBezTo>
                    <a:pt x="261377" y="63023"/>
                    <a:pt x="278826" y="65968"/>
                    <a:pt x="296092" y="69668"/>
                  </a:cubicBezTo>
                  <a:cubicBezTo>
                    <a:pt x="319498" y="74683"/>
                    <a:pt x="341921" y="84918"/>
                    <a:pt x="365760" y="87085"/>
                  </a:cubicBezTo>
                  <a:lnTo>
                    <a:pt x="461555" y="95794"/>
                  </a:lnTo>
                  <a:cubicBezTo>
                    <a:pt x="510903" y="92891"/>
                    <a:pt x="560771" y="94795"/>
                    <a:pt x="609600" y="87085"/>
                  </a:cubicBezTo>
                  <a:cubicBezTo>
                    <a:pt x="617710" y="85804"/>
                    <a:pt x="619977" y="73892"/>
                    <a:pt x="627018" y="69668"/>
                  </a:cubicBezTo>
                  <a:cubicBezTo>
                    <a:pt x="634889" y="64945"/>
                    <a:pt x="644435" y="63863"/>
                    <a:pt x="653143" y="60960"/>
                  </a:cubicBezTo>
                  <a:cubicBezTo>
                    <a:pt x="661852" y="55154"/>
                    <a:pt x="671096" y="50081"/>
                    <a:pt x="679269" y="43543"/>
                  </a:cubicBezTo>
                  <a:cubicBezTo>
                    <a:pt x="685680" y="38414"/>
                    <a:pt x="689645" y="30349"/>
                    <a:pt x="696686" y="26125"/>
                  </a:cubicBezTo>
                  <a:cubicBezTo>
                    <a:pt x="704557" y="21402"/>
                    <a:pt x="714103" y="20320"/>
                    <a:pt x="722812" y="17417"/>
                  </a:cubicBezTo>
                  <a:lnTo>
                    <a:pt x="748938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3608" y="548680"/>
            <a:ext cx="576064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회로기판</a:t>
            </a:r>
            <a:r>
              <a:rPr lang="en-US" altLang="ko-KR" sz="2800" dirty="0" smtClean="0"/>
              <a:t>(PCB) </a:t>
            </a:r>
            <a:r>
              <a:rPr lang="ko-KR" altLang="en-US" sz="2800" dirty="0" smtClean="0"/>
              <a:t>부품 조립하기</a:t>
            </a:r>
            <a:r>
              <a:rPr lang="en-US" altLang="ko-KR" sz="2800" dirty="0" smtClean="0"/>
              <a:t>(</a:t>
            </a:r>
            <a:r>
              <a:rPr lang="ko-KR" altLang="en-US" sz="2800" dirty="0" err="1" smtClean="0"/>
              <a:t>땜형</a:t>
            </a:r>
            <a:r>
              <a:rPr lang="en-US" altLang="ko-KR" sz="2800" dirty="0" smtClean="0"/>
              <a:t>)</a:t>
            </a:r>
            <a:endParaRPr lang="ko-KR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1720" y="3789040"/>
            <a:ext cx="151216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400" dirty="0" smtClean="0">
                <a:solidFill>
                  <a:srgbClr val="FF0000"/>
                </a:solidFill>
              </a:rPr>
              <a:t>조립된 회로기판에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모렉스</a:t>
            </a:r>
            <a:r>
              <a:rPr lang="ko-KR" altLang="en-US" sz="1400" dirty="0" smtClean="0">
                <a:solidFill>
                  <a:srgbClr val="FF0000"/>
                </a:solidFill>
              </a:rPr>
              <a:t>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콘넥터를</a:t>
            </a:r>
            <a:r>
              <a:rPr lang="ko-KR" altLang="en-US" sz="1400" dirty="0" smtClean="0">
                <a:solidFill>
                  <a:srgbClr val="FF0000"/>
                </a:solidFill>
              </a:rPr>
              <a:t> 끼워 땜납을 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789040"/>
            <a:ext cx="18002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rgbClr val="FF0000"/>
                </a:solidFill>
              </a:rPr>
              <a:t>건전지 </a:t>
            </a:r>
            <a:r>
              <a:rPr lang="ko-KR" altLang="en-US" sz="1400" dirty="0" err="1" smtClean="0">
                <a:solidFill>
                  <a:srgbClr val="FF0000"/>
                </a:solidFill>
              </a:rPr>
              <a:t>스냅선을</a:t>
            </a:r>
            <a:r>
              <a:rPr lang="ko-KR" altLang="en-US" sz="1400" dirty="0" smtClean="0">
                <a:solidFill>
                  <a:srgbClr val="FF0000"/>
                </a:solidFill>
              </a:rPr>
              <a:t> 연결하여 납땜을 한다</a:t>
            </a:r>
            <a:r>
              <a:rPr lang="en-US" altLang="ko-KR" sz="1400" dirty="0" smtClean="0">
                <a:solidFill>
                  <a:srgbClr val="FF0000"/>
                </a:solidFill>
              </a:rPr>
              <a:t>.      (</a:t>
            </a:r>
            <a:r>
              <a:rPr lang="ko-KR" altLang="en-US" sz="1400" dirty="0" smtClean="0">
                <a:solidFill>
                  <a:srgbClr val="FF0000"/>
                </a:solidFill>
              </a:rPr>
              <a:t>극성주의</a:t>
            </a:r>
            <a:r>
              <a:rPr lang="en-US" altLang="ko-KR" sz="1400" dirty="0" smtClean="0">
                <a:solidFill>
                  <a:srgbClr val="FF0000"/>
                </a:solidFill>
              </a:rPr>
              <a:t>)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775</Words>
  <Application>Microsoft Office PowerPoint</Application>
  <PresentationFormat>화면 슬라이드 쇼(4:3)</PresentationFormat>
  <Paragraphs>207</Paragraphs>
  <Slides>17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금속 탐지기</vt:lpstr>
      <vt:lpstr>PowerPoint 프레젠테이션</vt:lpstr>
      <vt:lpstr>부품 리스트 (콘넥터형)</vt:lpstr>
      <vt:lpstr>부품 리스트 (땜납형)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금속 탐지기</dc:title>
  <dc:creator>user-77</dc:creator>
  <cp:lastModifiedBy>Windows 사용자</cp:lastModifiedBy>
  <cp:revision>56</cp:revision>
  <dcterms:created xsi:type="dcterms:W3CDTF">2013-03-05T01:38:58Z</dcterms:created>
  <dcterms:modified xsi:type="dcterms:W3CDTF">2019-01-25T04:12:40Z</dcterms:modified>
</cp:coreProperties>
</file>