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61"/>
  </p:notesMasterIdLst>
  <p:sldIdLst>
    <p:sldId id="274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275" r:id="rId41"/>
    <p:sldId id="315" r:id="rId42"/>
    <p:sldId id="273" r:id="rId43"/>
    <p:sldId id="317" r:id="rId44"/>
    <p:sldId id="316" r:id="rId45"/>
    <p:sldId id="259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14" r:id="rId57"/>
    <p:sldId id="328" r:id="rId58"/>
    <p:sldId id="329" r:id="rId59"/>
    <p:sldId id="330" r:id="rId60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3114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26210-0585-4D23-A37C-7A8D01765F6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8DA05B4A-DFF1-4226-94E5-2C4FE33BB200}">
      <dgm:prSet/>
      <dgm:spPr/>
      <dgm:t>
        <a:bodyPr/>
        <a:lstStyle/>
        <a:p>
          <a:pPr rtl="0" latinLnBrk="1"/>
          <a:r>
            <a:rPr lang="ko-KR" dirty="0" smtClean="0"/>
            <a:t>자</a:t>
          </a:r>
          <a:r>
            <a:rPr lang="en-US" dirty="0" smtClean="0"/>
            <a:t>~~~</a:t>
          </a:r>
          <a:endParaRPr lang="ko-KR" dirty="0"/>
        </a:p>
      </dgm:t>
    </dgm:pt>
    <dgm:pt modelId="{5305F134-704A-4D01-8FCC-E5B7ADBEA773}" type="parTrans" cxnId="{5CEB665F-1CD8-4935-8A65-C9E21E4FC438}">
      <dgm:prSet/>
      <dgm:spPr/>
      <dgm:t>
        <a:bodyPr/>
        <a:lstStyle/>
        <a:p>
          <a:pPr latinLnBrk="1"/>
          <a:endParaRPr lang="ko-KR" altLang="en-US"/>
        </a:p>
      </dgm:t>
    </dgm:pt>
    <dgm:pt modelId="{A1BCD891-64DB-44B2-9053-36E68A16C9ED}" type="sibTrans" cxnId="{5CEB665F-1CD8-4935-8A65-C9E21E4FC438}">
      <dgm:prSet/>
      <dgm:spPr/>
      <dgm:t>
        <a:bodyPr/>
        <a:lstStyle/>
        <a:p>
          <a:pPr latinLnBrk="1"/>
          <a:endParaRPr lang="ko-KR" altLang="en-US"/>
        </a:p>
      </dgm:t>
    </dgm:pt>
    <dgm:pt modelId="{DEB9BD89-56D0-4281-BA4A-D9AFD5656BB5}">
      <dgm:prSet/>
      <dgm:spPr/>
      <dgm:t>
        <a:bodyPr/>
        <a:lstStyle/>
        <a:p>
          <a:pPr rtl="0" latinLnBrk="1"/>
          <a:r>
            <a:rPr lang="ko-KR" dirty="0" smtClean="0"/>
            <a:t>우리 이제 스팀박스로</a:t>
          </a:r>
          <a:endParaRPr lang="en-US" dirty="0"/>
        </a:p>
      </dgm:t>
    </dgm:pt>
    <dgm:pt modelId="{6F4A9606-A6FD-4A9B-ACAB-6F6BD6AE58FE}" type="parTrans" cxnId="{C9965B29-DB9D-4C12-B941-CFF2CCAD986F}">
      <dgm:prSet/>
      <dgm:spPr/>
      <dgm:t>
        <a:bodyPr/>
        <a:lstStyle/>
        <a:p>
          <a:pPr latinLnBrk="1"/>
          <a:endParaRPr lang="ko-KR" altLang="en-US"/>
        </a:p>
      </dgm:t>
    </dgm:pt>
    <dgm:pt modelId="{1B66908A-7091-4DA8-BA22-7B2BEDCE0034}" type="sibTrans" cxnId="{C9965B29-DB9D-4C12-B941-CFF2CCAD986F}">
      <dgm:prSet/>
      <dgm:spPr/>
      <dgm:t>
        <a:bodyPr/>
        <a:lstStyle/>
        <a:p>
          <a:pPr latinLnBrk="1"/>
          <a:endParaRPr lang="ko-KR" altLang="en-US"/>
        </a:p>
      </dgm:t>
    </dgm:pt>
    <dgm:pt modelId="{C788D1A6-B0D1-416D-B24E-C46F93FE3610}">
      <dgm:prSet/>
      <dgm:spPr/>
      <dgm:t>
        <a:bodyPr/>
        <a:lstStyle/>
        <a:p>
          <a:pPr rtl="0" latinLnBrk="1"/>
          <a:r>
            <a:rPr lang="en-US" altLang="ko-KR" dirty="0" smtClean="0"/>
            <a:t>F1</a:t>
          </a:r>
          <a:r>
            <a:rPr lang="ko-KR" altLang="en-US" dirty="0" smtClean="0"/>
            <a:t>을</a:t>
          </a:r>
          <a:r>
            <a:rPr lang="ko-KR" dirty="0" smtClean="0"/>
            <a:t> 만들어 보</a:t>
          </a:r>
          <a:r>
            <a:rPr lang="ko-KR" altLang="en-US" dirty="0" smtClean="0"/>
            <a:t>겠</a:t>
          </a:r>
          <a:r>
            <a:rPr lang="ko-KR" dirty="0" smtClean="0"/>
            <a:t> 습니다</a:t>
          </a:r>
          <a:endParaRPr lang="ko-KR" dirty="0"/>
        </a:p>
      </dgm:t>
    </dgm:pt>
    <dgm:pt modelId="{61B8AA55-B873-4E66-A3E2-7D13D04E8097}" type="parTrans" cxnId="{B3A66E57-167B-4EAF-89DA-32F71D974F5A}">
      <dgm:prSet/>
      <dgm:spPr/>
      <dgm:t>
        <a:bodyPr/>
        <a:lstStyle/>
        <a:p>
          <a:pPr latinLnBrk="1"/>
          <a:endParaRPr lang="ko-KR" altLang="en-US"/>
        </a:p>
      </dgm:t>
    </dgm:pt>
    <dgm:pt modelId="{9410EDE5-25FB-4D5A-A6B1-2CDB383CF6DF}" type="sibTrans" cxnId="{B3A66E57-167B-4EAF-89DA-32F71D974F5A}">
      <dgm:prSet/>
      <dgm:spPr/>
      <dgm:t>
        <a:bodyPr/>
        <a:lstStyle/>
        <a:p>
          <a:pPr latinLnBrk="1"/>
          <a:endParaRPr lang="ko-KR" altLang="en-US"/>
        </a:p>
      </dgm:t>
    </dgm:pt>
    <dgm:pt modelId="{F5066D92-1955-4382-9891-3ECB973737F9}" type="pres">
      <dgm:prSet presAssocID="{24226210-0585-4D23-A37C-7A8D01765F6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CFA1A23-161D-4978-93D5-1DFABE8E26B4}" type="pres">
      <dgm:prSet presAssocID="{24226210-0585-4D23-A37C-7A8D01765F66}" presName="arrow" presStyleLbl="bgShp" presStyleIdx="0" presStyleCnt="1"/>
      <dgm:spPr/>
    </dgm:pt>
    <dgm:pt modelId="{0036B96A-F4A0-4A58-9DB4-694D4D3BC3C7}" type="pres">
      <dgm:prSet presAssocID="{24226210-0585-4D23-A37C-7A8D01765F66}" presName="linearProcess" presStyleCnt="0"/>
      <dgm:spPr/>
    </dgm:pt>
    <dgm:pt modelId="{4ECA8B2F-F4D6-4706-A5E8-CF53012BB31A}" type="pres">
      <dgm:prSet presAssocID="{8DA05B4A-DFF1-4226-94E5-2C4FE33BB20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50BEB61-F7CD-4237-92EC-58F19B4133BE}" type="pres">
      <dgm:prSet presAssocID="{A1BCD891-64DB-44B2-9053-36E68A16C9ED}" presName="sibTrans" presStyleCnt="0"/>
      <dgm:spPr/>
    </dgm:pt>
    <dgm:pt modelId="{B2BF392C-A367-449B-A81F-7ED943621B22}" type="pres">
      <dgm:prSet presAssocID="{DEB9BD89-56D0-4281-BA4A-D9AFD5656BB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5CCE154-C02D-4257-BA75-603686347252}" type="pres">
      <dgm:prSet presAssocID="{1B66908A-7091-4DA8-BA22-7B2BEDCE0034}" presName="sibTrans" presStyleCnt="0"/>
      <dgm:spPr/>
    </dgm:pt>
    <dgm:pt modelId="{13B2D696-2DFF-4353-8571-718DF3D0493C}" type="pres">
      <dgm:prSet presAssocID="{C788D1A6-B0D1-416D-B24E-C46F93FE361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00B911F-7473-4FED-A840-BDF2907894A3}" type="presOf" srcId="{8DA05B4A-DFF1-4226-94E5-2C4FE33BB200}" destId="{4ECA8B2F-F4D6-4706-A5E8-CF53012BB31A}" srcOrd="0" destOrd="0" presId="urn:microsoft.com/office/officeart/2005/8/layout/hProcess9"/>
    <dgm:cxn modelId="{B3A66E57-167B-4EAF-89DA-32F71D974F5A}" srcId="{24226210-0585-4D23-A37C-7A8D01765F66}" destId="{C788D1A6-B0D1-416D-B24E-C46F93FE3610}" srcOrd="2" destOrd="0" parTransId="{61B8AA55-B873-4E66-A3E2-7D13D04E8097}" sibTransId="{9410EDE5-25FB-4D5A-A6B1-2CDB383CF6DF}"/>
    <dgm:cxn modelId="{C9965B29-DB9D-4C12-B941-CFF2CCAD986F}" srcId="{24226210-0585-4D23-A37C-7A8D01765F66}" destId="{DEB9BD89-56D0-4281-BA4A-D9AFD5656BB5}" srcOrd="1" destOrd="0" parTransId="{6F4A9606-A6FD-4A9B-ACAB-6F6BD6AE58FE}" sibTransId="{1B66908A-7091-4DA8-BA22-7B2BEDCE0034}"/>
    <dgm:cxn modelId="{4CCF807C-5436-4ECE-8509-F905A6CD9C44}" type="presOf" srcId="{DEB9BD89-56D0-4281-BA4A-D9AFD5656BB5}" destId="{B2BF392C-A367-449B-A81F-7ED943621B22}" srcOrd="0" destOrd="0" presId="urn:microsoft.com/office/officeart/2005/8/layout/hProcess9"/>
    <dgm:cxn modelId="{5CEB665F-1CD8-4935-8A65-C9E21E4FC438}" srcId="{24226210-0585-4D23-A37C-7A8D01765F66}" destId="{8DA05B4A-DFF1-4226-94E5-2C4FE33BB200}" srcOrd="0" destOrd="0" parTransId="{5305F134-704A-4D01-8FCC-E5B7ADBEA773}" sibTransId="{A1BCD891-64DB-44B2-9053-36E68A16C9ED}"/>
    <dgm:cxn modelId="{1FA4E378-9CCC-4A49-A1C6-CA6FAD085C44}" type="presOf" srcId="{24226210-0585-4D23-A37C-7A8D01765F66}" destId="{F5066D92-1955-4382-9891-3ECB973737F9}" srcOrd="0" destOrd="0" presId="urn:microsoft.com/office/officeart/2005/8/layout/hProcess9"/>
    <dgm:cxn modelId="{EC98FD2C-D484-4C47-A0A6-50F993AF6C93}" type="presOf" srcId="{C788D1A6-B0D1-416D-B24E-C46F93FE3610}" destId="{13B2D696-2DFF-4353-8571-718DF3D0493C}" srcOrd="0" destOrd="0" presId="urn:microsoft.com/office/officeart/2005/8/layout/hProcess9"/>
    <dgm:cxn modelId="{2099FAD2-034F-4EA1-BC89-D20601753B33}" type="presParOf" srcId="{F5066D92-1955-4382-9891-3ECB973737F9}" destId="{BCFA1A23-161D-4978-93D5-1DFABE8E26B4}" srcOrd="0" destOrd="0" presId="urn:microsoft.com/office/officeart/2005/8/layout/hProcess9"/>
    <dgm:cxn modelId="{30CCB93C-CE52-4BA8-B87B-01FAD31AAAB4}" type="presParOf" srcId="{F5066D92-1955-4382-9891-3ECB973737F9}" destId="{0036B96A-F4A0-4A58-9DB4-694D4D3BC3C7}" srcOrd="1" destOrd="0" presId="urn:microsoft.com/office/officeart/2005/8/layout/hProcess9"/>
    <dgm:cxn modelId="{DF12FBD3-562E-423E-B3D1-0BBE6B8650E6}" type="presParOf" srcId="{0036B96A-F4A0-4A58-9DB4-694D4D3BC3C7}" destId="{4ECA8B2F-F4D6-4706-A5E8-CF53012BB31A}" srcOrd="0" destOrd="0" presId="urn:microsoft.com/office/officeart/2005/8/layout/hProcess9"/>
    <dgm:cxn modelId="{B39A0301-AE12-432F-B60E-A179D9FDC28B}" type="presParOf" srcId="{0036B96A-F4A0-4A58-9DB4-694D4D3BC3C7}" destId="{F50BEB61-F7CD-4237-92EC-58F19B4133BE}" srcOrd="1" destOrd="0" presId="urn:microsoft.com/office/officeart/2005/8/layout/hProcess9"/>
    <dgm:cxn modelId="{48628CF3-023D-4793-996B-CC1B4B96C888}" type="presParOf" srcId="{0036B96A-F4A0-4A58-9DB4-694D4D3BC3C7}" destId="{B2BF392C-A367-449B-A81F-7ED943621B22}" srcOrd="2" destOrd="0" presId="urn:microsoft.com/office/officeart/2005/8/layout/hProcess9"/>
    <dgm:cxn modelId="{C05B23A2-CB04-4B68-BB87-90BEDA6D5E85}" type="presParOf" srcId="{0036B96A-F4A0-4A58-9DB4-694D4D3BC3C7}" destId="{75CCE154-C02D-4257-BA75-603686347252}" srcOrd="3" destOrd="0" presId="urn:microsoft.com/office/officeart/2005/8/layout/hProcess9"/>
    <dgm:cxn modelId="{01E512EC-4B46-45E6-8134-0A774DE64510}" type="presParOf" srcId="{0036B96A-F4A0-4A58-9DB4-694D4D3BC3C7}" destId="{13B2D696-2DFF-4353-8571-718DF3D0493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FA1A23-161D-4978-93D5-1DFABE8E26B4}">
      <dsp:nvSpPr>
        <dsp:cNvPr id="0" name=""/>
        <dsp:cNvSpPr/>
      </dsp:nvSpPr>
      <dsp:spPr>
        <a:xfrm>
          <a:off x="534659" y="0"/>
          <a:ext cx="6059473" cy="34163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A8B2F-F4D6-4706-A5E8-CF53012BB31A}">
      <dsp:nvSpPr>
        <dsp:cNvPr id="0" name=""/>
        <dsp:cNvSpPr/>
      </dsp:nvSpPr>
      <dsp:spPr>
        <a:xfrm>
          <a:off x="3960" y="1024896"/>
          <a:ext cx="2293099" cy="1366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3200" kern="1200" dirty="0" smtClean="0"/>
            <a:t>자</a:t>
          </a:r>
          <a:r>
            <a:rPr lang="en-US" sz="3200" kern="1200" dirty="0" smtClean="0"/>
            <a:t>~~~</a:t>
          </a:r>
          <a:endParaRPr lang="ko-KR" sz="3200" kern="1200" dirty="0"/>
        </a:p>
      </dsp:txBody>
      <dsp:txXfrm>
        <a:off x="3960" y="1024896"/>
        <a:ext cx="2293099" cy="1366528"/>
      </dsp:txXfrm>
    </dsp:sp>
    <dsp:sp modelId="{B2BF392C-A367-449B-A81F-7ED943621B22}">
      <dsp:nvSpPr>
        <dsp:cNvPr id="0" name=""/>
        <dsp:cNvSpPr/>
      </dsp:nvSpPr>
      <dsp:spPr>
        <a:xfrm>
          <a:off x="2417846" y="1024896"/>
          <a:ext cx="2293099" cy="1366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3200" kern="1200" dirty="0" smtClean="0"/>
            <a:t>우리 이제 스팀박스로</a:t>
          </a:r>
          <a:endParaRPr lang="en-US" sz="3200" kern="1200" dirty="0"/>
        </a:p>
      </dsp:txBody>
      <dsp:txXfrm>
        <a:off x="2417846" y="1024896"/>
        <a:ext cx="2293099" cy="1366528"/>
      </dsp:txXfrm>
    </dsp:sp>
    <dsp:sp modelId="{13B2D696-2DFF-4353-8571-718DF3D0493C}">
      <dsp:nvSpPr>
        <dsp:cNvPr id="0" name=""/>
        <dsp:cNvSpPr/>
      </dsp:nvSpPr>
      <dsp:spPr>
        <a:xfrm>
          <a:off x="4831731" y="1024896"/>
          <a:ext cx="2293099" cy="1366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/>
            <a:t>F1</a:t>
          </a:r>
          <a:r>
            <a:rPr lang="ko-KR" altLang="en-US" sz="3200" kern="1200" dirty="0" smtClean="0"/>
            <a:t>을</a:t>
          </a:r>
          <a:r>
            <a:rPr lang="ko-KR" sz="3200" kern="1200" dirty="0" smtClean="0"/>
            <a:t> 만들어 보</a:t>
          </a:r>
          <a:r>
            <a:rPr lang="ko-KR" altLang="en-US" sz="3200" kern="1200" dirty="0" smtClean="0"/>
            <a:t>겠</a:t>
          </a:r>
          <a:r>
            <a:rPr lang="ko-KR" sz="3200" kern="1200" dirty="0" smtClean="0"/>
            <a:t> 습니다</a:t>
          </a:r>
          <a:endParaRPr lang="ko-KR" sz="3200" kern="1200" dirty="0"/>
        </a:p>
      </dsp:txBody>
      <dsp:txXfrm>
        <a:off x="4831731" y="1024896"/>
        <a:ext cx="2293099" cy="1366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1728D-E238-4C3B-AB28-5A802960EF9E}" type="datetimeFigureOut">
              <a:rPr lang="ko-KR" altLang="en-US" smtClean="0"/>
              <a:pPr/>
              <a:t>2015-02-10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D0682-4F30-4C20-81F0-4A4E45B2D46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DE201F2-1FF7-4504-8BCE-1A7EA359DF05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직사각형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직선 연결선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직선 연결선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직사각형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타원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타원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타원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타원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타원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8DB2-096A-451F-9A09-506509FCC98C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B754-DC10-4A95-868E-487284463A6C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4E005E-4637-4ED1-BAA2-C381C3C31131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13A654B-5CBB-4699-8C3B-67A0AD5D0177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직선 연결선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직선 연결선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직사각형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타원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타원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타원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타원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타원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직선 연결선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4A06-3ECE-4EBC-979F-8283C8CEF5DB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DF92F-4AF9-4ACE-9F03-F29E5B9D224B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1F1A66F-1277-4DCC-B915-3787A41BECEC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3AA2-5FF2-4039-8FF0-3E2F35D946FE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타원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내용 개체 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1" name="날짜 개체 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F5F1CD6-9382-4040-ABAC-59EB127A29B7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바닥글 개체 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타원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직사각형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선 연결선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직선 연결선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날짜 개체 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D762742-FE48-4218-99E4-7934AE882D8B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바닥글 개체 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30ABDB-D262-4211-B742-6E58B20E2282}" type="datetime1">
              <a:rPr lang="ko-KR" altLang="en-US" smtClean="0"/>
              <a:t>2015-02-10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타원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E725C6-41E2-42DC-86FC-3788EB6720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1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1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1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1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60040" y="1340768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7200" dirty="0" smtClean="0"/>
              <a:t>STEAM BOX</a:t>
            </a:r>
            <a:endParaRPr lang="ko-KR" altLang="en-US" sz="7200" dirty="0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3" name="_x122091776" descr="EMB00001ab0100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2101" y="4869160"/>
            <a:ext cx="3112107" cy="122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332656"/>
            <a:ext cx="482453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페이퍼</a:t>
            </a:r>
            <a:r>
              <a:rPr lang="en-US" altLang="ko-KR" sz="3200" dirty="0" smtClean="0"/>
              <a:t>(multi-paper)</a:t>
            </a:r>
            <a:endParaRPr lang="ko-KR" altLang="en-US" sz="3200" dirty="0"/>
          </a:p>
        </p:txBody>
      </p:sp>
      <p:grpSp>
        <p:nvGrpSpPr>
          <p:cNvPr id="2" name="그룹 8"/>
          <p:cNvGrpSpPr/>
          <p:nvPr/>
        </p:nvGrpSpPr>
        <p:grpSpPr>
          <a:xfrm>
            <a:off x="683568" y="908720"/>
            <a:ext cx="7560840" cy="5400600"/>
            <a:chOff x="683568" y="908720"/>
            <a:chExt cx="7560840" cy="5400600"/>
          </a:xfrm>
        </p:grpSpPr>
        <p:pic>
          <p:nvPicPr>
            <p:cNvPr id="4099" name="Picture 3" descr="C:\Users\남영우\Documents\2014\스팀박스\멀티페이퍼\3.jpg"/>
            <p:cNvPicPr>
              <a:picLocks noChangeAspect="1" noChangeArrowheads="1"/>
            </p:cNvPicPr>
            <p:nvPr/>
          </p:nvPicPr>
          <p:blipFill>
            <a:blip r:embed="rId2" cstate="print"/>
            <a:srcRect l="27950" t="22409" r="39763" b="37737"/>
            <a:stretch>
              <a:fillRect/>
            </a:stretch>
          </p:blipFill>
          <p:spPr bwMode="auto">
            <a:xfrm>
              <a:off x="683568" y="1412776"/>
              <a:ext cx="4680520" cy="2968135"/>
            </a:xfrm>
            <a:prstGeom prst="rect">
              <a:avLst/>
            </a:prstGeom>
            <a:noFill/>
          </p:spPr>
        </p:pic>
        <p:pic>
          <p:nvPicPr>
            <p:cNvPr id="4100" name="Picture 4" descr="C:\Users\남영우\Documents\2014\스팀박스\멀티페이퍼\4.jpg"/>
            <p:cNvPicPr>
              <a:picLocks noChangeAspect="1" noChangeArrowheads="1"/>
            </p:cNvPicPr>
            <p:nvPr/>
          </p:nvPicPr>
          <p:blipFill>
            <a:blip r:embed="rId3" cstate="print"/>
            <a:srcRect l="34250" t="11679" r="42125" b="34672"/>
            <a:stretch>
              <a:fillRect/>
            </a:stretch>
          </p:blipFill>
          <p:spPr bwMode="auto">
            <a:xfrm>
              <a:off x="5940152" y="908720"/>
              <a:ext cx="2304256" cy="2688299"/>
            </a:xfrm>
            <a:prstGeom prst="rect">
              <a:avLst/>
            </a:prstGeom>
            <a:noFill/>
          </p:spPr>
        </p:pic>
        <p:pic>
          <p:nvPicPr>
            <p:cNvPr id="4101" name="Picture 5" descr="C:\Users\남영우\Documents\2014\스팀박스\멀티페이퍼\5.jpg"/>
            <p:cNvPicPr>
              <a:picLocks noChangeAspect="1" noChangeArrowheads="1"/>
            </p:cNvPicPr>
            <p:nvPr/>
          </p:nvPicPr>
          <p:blipFill>
            <a:blip r:embed="rId4" cstate="print"/>
            <a:srcRect l="25588" t="22409" r="31100" b="36205"/>
            <a:stretch>
              <a:fillRect/>
            </a:stretch>
          </p:blipFill>
          <p:spPr bwMode="auto">
            <a:xfrm>
              <a:off x="2771800" y="3789040"/>
              <a:ext cx="5133904" cy="2520280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1619672" y="6237312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다양한 기둥과 여러 형태의 모양의 액세서리</a:t>
            </a:r>
            <a:r>
              <a:rPr lang="en-US" altLang="ko-KR" sz="1600" dirty="0" smtClean="0"/>
              <a:t> </a:t>
            </a:r>
            <a:endParaRPr lang="ko-KR" altLang="en-US" sz="1600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남영우\Documents\2014\스팀박스\멀티페이퍼\6.jpg"/>
          <p:cNvPicPr>
            <a:picLocks noChangeAspect="1" noChangeArrowheads="1"/>
          </p:cNvPicPr>
          <p:nvPr/>
        </p:nvPicPr>
        <p:blipFill>
          <a:blip r:embed="rId2" cstate="print"/>
          <a:srcRect l="17713" t="19343" r="31888" b="22409"/>
          <a:stretch>
            <a:fillRect/>
          </a:stretch>
        </p:blipFill>
        <p:spPr bwMode="auto">
          <a:xfrm>
            <a:off x="2123728" y="1052736"/>
            <a:ext cx="3312368" cy="1966719"/>
          </a:xfrm>
          <a:prstGeom prst="rect">
            <a:avLst/>
          </a:prstGeom>
          <a:noFill/>
        </p:spPr>
      </p:pic>
      <p:pic>
        <p:nvPicPr>
          <p:cNvPr id="5123" name="Picture 3" descr="C:\Users\남영우\Documents\2014\스팀박스\멀티페이퍼\7.jpg"/>
          <p:cNvPicPr>
            <a:picLocks noChangeAspect="1" noChangeArrowheads="1"/>
          </p:cNvPicPr>
          <p:nvPr/>
        </p:nvPicPr>
        <p:blipFill>
          <a:blip r:embed="rId3" cstate="print"/>
          <a:srcRect l="20075" t="25475" r="35038" b="36204"/>
          <a:stretch>
            <a:fillRect/>
          </a:stretch>
        </p:blipFill>
        <p:spPr bwMode="auto">
          <a:xfrm>
            <a:off x="2411760" y="4437112"/>
            <a:ext cx="4104456" cy="1800200"/>
          </a:xfrm>
          <a:prstGeom prst="rect">
            <a:avLst/>
          </a:prstGeom>
          <a:noFill/>
        </p:spPr>
      </p:pic>
      <p:pic>
        <p:nvPicPr>
          <p:cNvPr id="5124" name="Picture 4" descr="C:\Users\남영우\Documents\2014\스팀박스\멀티페이퍼\8.jpg"/>
          <p:cNvPicPr>
            <a:picLocks noChangeAspect="1" noChangeArrowheads="1"/>
          </p:cNvPicPr>
          <p:nvPr/>
        </p:nvPicPr>
        <p:blipFill>
          <a:blip r:embed="rId4" cstate="print"/>
          <a:srcRect l="14563" t="36205" r="24013" b="45401"/>
          <a:stretch>
            <a:fillRect/>
          </a:stretch>
        </p:blipFill>
        <p:spPr bwMode="auto">
          <a:xfrm>
            <a:off x="1979712" y="3212976"/>
            <a:ext cx="5616624" cy="8640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332656"/>
            <a:ext cx="482453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페이퍼</a:t>
            </a:r>
            <a:r>
              <a:rPr lang="en-US" altLang="ko-KR" sz="3200" dirty="0" smtClean="0"/>
              <a:t>(multi-paper)</a:t>
            </a:r>
            <a:endParaRPr lang="ko-KR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6381328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</a:t>
            </a:r>
            <a:r>
              <a:rPr lang="en-US" altLang="ko-KR" sz="1600" dirty="0" smtClean="0"/>
              <a:t>: </a:t>
            </a:r>
            <a:r>
              <a:rPr lang="ko-KR" altLang="en-US" sz="1600" dirty="0" err="1" smtClean="0"/>
              <a:t>보강재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탱크의 무한 궤도</a:t>
            </a:r>
            <a:endParaRPr lang="ko-KR" altLang="en-US" sz="1600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남영우\Documents\2014\스팀박스\멀티페이퍼\12.jpg"/>
          <p:cNvPicPr>
            <a:picLocks noChangeAspect="1" noChangeArrowheads="1"/>
          </p:cNvPicPr>
          <p:nvPr/>
        </p:nvPicPr>
        <p:blipFill>
          <a:blip r:embed="rId2" cstate="print"/>
          <a:srcRect l="16138" t="19343" r="46850" b="27008"/>
          <a:stretch>
            <a:fillRect/>
          </a:stretch>
        </p:blipFill>
        <p:spPr bwMode="auto">
          <a:xfrm>
            <a:off x="539552" y="2204864"/>
            <a:ext cx="3384376" cy="2520280"/>
          </a:xfrm>
          <a:prstGeom prst="rect">
            <a:avLst/>
          </a:prstGeom>
          <a:noFill/>
        </p:spPr>
      </p:pic>
      <p:pic>
        <p:nvPicPr>
          <p:cNvPr id="2054" name="Picture 6" descr="C:\Users\남영우\Documents\2014\스팀박스\멀티페이퍼\13.jpg"/>
          <p:cNvPicPr>
            <a:picLocks noChangeAspect="1" noChangeArrowheads="1"/>
          </p:cNvPicPr>
          <p:nvPr/>
        </p:nvPicPr>
        <p:blipFill>
          <a:blip r:embed="rId3" cstate="print"/>
          <a:srcRect l="27950" t="25475" r="35825" b="22409"/>
          <a:stretch>
            <a:fillRect/>
          </a:stretch>
        </p:blipFill>
        <p:spPr bwMode="auto">
          <a:xfrm>
            <a:off x="5076056" y="2433411"/>
            <a:ext cx="2808312" cy="20757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332656"/>
            <a:ext cx="482453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페이퍼</a:t>
            </a:r>
            <a:r>
              <a:rPr lang="en-US" altLang="ko-KR" sz="3200" dirty="0" smtClean="0"/>
              <a:t>(multi-paper)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907704" y="4941168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</a:t>
            </a:r>
            <a:r>
              <a:rPr lang="en-US" altLang="ko-KR" sz="1600" dirty="0" smtClean="0"/>
              <a:t>: D</a:t>
            </a:r>
            <a:r>
              <a:rPr lang="ko-KR" altLang="en-US" sz="1600" dirty="0" smtClean="0"/>
              <a:t>형을 나비로 그려 오려냄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캐릭터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남영우\Documents\2014\신마찰차\고리\도면3.jpg"/>
          <p:cNvPicPr>
            <a:picLocks noChangeAspect="1" noChangeArrowheads="1"/>
          </p:cNvPicPr>
          <p:nvPr/>
        </p:nvPicPr>
        <p:blipFill>
          <a:blip r:embed="rId2" cstate="print"/>
          <a:srcRect l="23625" t="38451" r="30701" b="39120"/>
          <a:stretch>
            <a:fillRect/>
          </a:stretch>
        </p:blipFill>
        <p:spPr bwMode="auto">
          <a:xfrm>
            <a:off x="611560" y="4365104"/>
            <a:ext cx="4176464" cy="1008112"/>
          </a:xfrm>
          <a:prstGeom prst="rect">
            <a:avLst/>
          </a:prstGeom>
          <a:noFill/>
        </p:spPr>
      </p:pic>
      <p:pic>
        <p:nvPicPr>
          <p:cNvPr id="6148" name="Picture 4" descr="C:\Users\남영우\Documents\2014\신마찰차\고리\도면2.jpg"/>
          <p:cNvPicPr>
            <a:picLocks noChangeAspect="1" noChangeArrowheads="1"/>
          </p:cNvPicPr>
          <p:nvPr/>
        </p:nvPicPr>
        <p:blipFill>
          <a:blip r:embed="rId3" cstate="print"/>
          <a:srcRect l="31888" t="25968" r="25588" b="13152"/>
          <a:stretch>
            <a:fillRect/>
          </a:stretch>
        </p:blipFill>
        <p:spPr bwMode="auto">
          <a:xfrm>
            <a:off x="5796136" y="3717032"/>
            <a:ext cx="2664296" cy="1874875"/>
          </a:xfrm>
          <a:prstGeom prst="rect">
            <a:avLst/>
          </a:prstGeom>
          <a:noFill/>
        </p:spPr>
      </p:pic>
      <p:grpSp>
        <p:nvGrpSpPr>
          <p:cNvPr id="2" name="그룹 13"/>
          <p:cNvGrpSpPr/>
          <p:nvPr/>
        </p:nvGrpSpPr>
        <p:grpSpPr>
          <a:xfrm>
            <a:off x="1547664" y="1484784"/>
            <a:ext cx="5355996" cy="1800200"/>
            <a:chOff x="1547664" y="1484784"/>
            <a:chExt cx="5355996" cy="1800200"/>
          </a:xfrm>
        </p:grpSpPr>
        <p:pic>
          <p:nvPicPr>
            <p:cNvPr id="6146" name="Picture 2" descr="C:\Users\남영우\Documents\2014\신마찰차\고리\도면1.jpg"/>
            <p:cNvPicPr>
              <a:picLocks noChangeAspect="1" noChangeArrowheads="1"/>
            </p:cNvPicPr>
            <p:nvPr/>
          </p:nvPicPr>
          <p:blipFill>
            <a:blip r:embed="rId4" cstate="print"/>
            <a:srcRect l="37400" t="29173" r="37400" b="30774"/>
            <a:stretch>
              <a:fillRect/>
            </a:stretch>
          </p:blipFill>
          <p:spPr bwMode="auto">
            <a:xfrm>
              <a:off x="3059832" y="1484784"/>
              <a:ext cx="2304256" cy="18002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5436096" y="1700808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SHORT  PIN</a:t>
              </a:r>
              <a:endParaRPr lang="ko-KR" alt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63500" y="2802414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LONG  PIN</a:t>
              </a:r>
              <a:endParaRPr lang="ko-KR" alt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47664" y="2276872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smtClean="0"/>
                <a:t>평면도</a:t>
              </a:r>
              <a:endParaRPr lang="ko-KR" alt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67744" y="551723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정면도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9672" y="6237312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일정한 크기의 육각 구멍과 길이가 서로 다른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개의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핀</a:t>
            </a:r>
            <a:r>
              <a:rPr lang="en-US" altLang="ko-KR" sz="1600" dirty="0" smtClean="0"/>
              <a:t>”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2" y="332656"/>
            <a:ext cx="381642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②멀티 핀</a:t>
            </a:r>
            <a:r>
              <a:rPr lang="en-US" altLang="ko-KR" sz="3200" dirty="0" smtClean="0"/>
              <a:t>(multi-pin)</a:t>
            </a:r>
            <a:endParaRPr lang="ko-KR" alt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546671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측면도</a:t>
            </a:r>
            <a:endParaRPr lang="ko-KR" altLang="en-US" sz="1600" dirty="0"/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2267744" y="1340768"/>
            <a:ext cx="5328592" cy="2362548"/>
            <a:chOff x="2267744" y="1340768"/>
            <a:chExt cx="5328592" cy="2362548"/>
          </a:xfrm>
        </p:grpSpPr>
        <p:pic>
          <p:nvPicPr>
            <p:cNvPr id="7170" name="Picture 2" descr="C:\Users\남영우\Documents\2014\신마찰차\고리\도면4.jpg"/>
            <p:cNvPicPr>
              <a:picLocks noChangeAspect="1" noChangeArrowheads="1"/>
            </p:cNvPicPr>
            <p:nvPr/>
          </p:nvPicPr>
          <p:blipFill>
            <a:blip r:embed="rId2" cstate="print"/>
            <a:srcRect l="33463" t="24366" r="33463" b="33979"/>
            <a:stretch>
              <a:fillRect/>
            </a:stretch>
          </p:blipFill>
          <p:spPr bwMode="auto">
            <a:xfrm>
              <a:off x="2267744" y="1340768"/>
              <a:ext cx="3816424" cy="2362548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6128772" y="1844824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SHORT  PIN</a:t>
              </a:r>
              <a:endParaRPr lang="ko-KR" alt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56176" y="2946430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LONG  PIN</a:t>
              </a:r>
              <a:endParaRPr lang="ko-KR" altLang="en-US" sz="1600" dirty="0"/>
            </a:p>
          </p:txBody>
        </p:sp>
      </p:grpSp>
      <p:grpSp>
        <p:nvGrpSpPr>
          <p:cNvPr id="3" name="그룹 10"/>
          <p:cNvGrpSpPr/>
          <p:nvPr/>
        </p:nvGrpSpPr>
        <p:grpSpPr>
          <a:xfrm>
            <a:off x="2123728" y="4221088"/>
            <a:ext cx="5760640" cy="1728192"/>
            <a:chOff x="2123728" y="4221088"/>
            <a:chExt cx="5760640" cy="1728192"/>
          </a:xfrm>
        </p:grpSpPr>
        <p:pic>
          <p:nvPicPr>
            <p:cNvPr id="7171" name="Picture 3" descr="C:\Users\남영우\Documents\2014\신마찰차\고리\크랭크.jpg"/>
            <p:cNvPicPr>
              <a:picLocks noChangeAspect="1" noChangeArrowheads="1"/>
            </p:cNvPicPr>
            <p:nvPr/>
          </p:nvPicPr>
          <p:blipFill>
            <a:blip r:embed="rId3" cstate="print"/>
            <a:srcRect l="16926" t="25968" r="32675" b="35581"/>
            <a:stretch>
              <a:fillRect/>
            </a:stretch>
          </p:blipFill>
          <p:spPr bwMode="auto">
            <a:xfrm>
              <a:off x="2123728" y="4221088"/>
              <a:ext cx="4608512" cy="1728192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6804248" y="501317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CRANK</a:t>
              </a:r>
              <a:endParaRPr lang="ko-KR" altLang="en-US" sz="1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95736" y="5949280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육각축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을 끼워 크랭크로 사용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332656"/>
            <a:ext cx="345638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핀</a:t>
            </a:r>
            <a:r>
              <a:rPr lang="en-US" altLang="ko-KR" sz="3200" dirty="0" smtClean="0"/>
              <a:t>(multi-pin)</a:t>
            </a:r>
            <a:endParaRPr lang="ko-KR" altLang="en-US" sz="3200" dirty="0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4293096"/>
            <a:ext cx="280831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/>
              <a:t>평기어</a:t>
            </a:r>
            <a:r>
              <a:rPr lang="en-US" altLang="ko-KR" sz="1600" dirty="0" smtClean="0"/>
              <a:t>(HORIZONTAL  GEAR)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429309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/>
              <a:t>베벨기어</a:t>
            </a:r>
            <a:r>
              <a:rPr lang="en-US" altLang="ko-KR" sz="1600" dirty="0" smtClean="0"/>
              <a:t>(VERTICAL  GEAR)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75856" y="501317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에 끼워 기어로 사용</a:t>
            </a:r>
            <a:endParaRPr lang="ko-KR" altLang="en-US" sz="1600" dirty="0"/>
          </a:p>
        </p:txBody>
      </p:sp>
      <p:pic>
        <p:nvPicPr>
          <p:cNvPr id="8" name="Picture 2" descr="C:\Users\남영우\Documents\2014\신마찰차\고리\기어.jpg"/>
          <p:cNvPicPr>
            <a:picLocks noChangeAspect="1" noChangeArrowheads="1"/>
          </p:cNvPicPr>
          <p:nvPr/>
        </p:nvPicPr>
        <p:blipFill>
          <a:blip r:embed="rId2" cstate="print"/>
          <a:srcRect l="27163" t="19560" r="30313" b="21162"/>
          <a:stretch>
            <a:fillRect/>
          </a:stretch>
        </p:blipFill>
        <p:spPr bwMode="auto">
          <a:xfrm>
            <a:off x="611560" y="1628800"/>
            <a:ext cx="3888432" cy="2664296"/>
          </a:xfrm>
          <a:prstGeom prst="rect">
            <a:avLst/>
          </a:prstGeom>
          <a:noFill/>
        </p:spPr>
      </p:pic>
      <p:pic>
        <p:nvPicPr>
          <p:cNvPr id="10" name="Picture 3" descr="C:\Users\남영우\Documents\2014\신마찰차\고리\기어2.jpg"/>
          <p:cNvPicPr>
            <a:picLocks noChangeAspect="1" noChangeArrowheads="1"/>
          </p:cNvPicPr>
          <p:nvPr/>
        </p:nvPicPr>
        <p:blipFill>
          <a:blip r:embed="rId3" cstate="print"/>
          <a:srcRect l="20475" t="12817" r="40938" b="23099"/>
          <a:stretch>
            <a:fillRect/>
          </a:stretch>
        </p:blipFill>
        <p:spPr bwMode="auto">
          <a:xfrm>
            <a:off x="5076056" y="1412776"/>
            <a:ext cx="3528392" cy="28803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9552" y="332656"/>
            <a:ext cx="345638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핀</a:t>
            </a:r>
            <a:r>
              <a:rPr lang="en-US" altLang="ko-KR" sz="3200" dirty="0" smtClean="0"/>
              <a:t>(multi-pin)</a:t>
            </a:r>
            <a:endParaRPr lang="ko-KR" altLang="en-US" sz="32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3888" y="4581128"/>
            <a:ext cx="223224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ROBOT  CAR WHEEL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508518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바퀴에 끼워 튜브역할 </a:t>
            </a:r>
            <a:endParaRPr lang="ko-KR" altLang="en-US" sz="1600" dirty="0"/>
          </a:p>
        </p:txBody>
      </p:sp>
      <p:pic>
        <p:nvPicPr>
          <p:cNvPr id="7" name="Picture 2" descr="C:\Users\남영우\Documents\2014\신마찰차\고리\장갑차바퀴.jpg"/>
          <p:cNvPicPr>
            <a:picLocks noChangeAspect="1" noChangeArrowheads="1"/>
          </p:cNvPicPr>
          <p:nvPr/>
        </p:nvPicPr>
        <p:blipFill>
          <a:blip r:embed="rId2" cstate="print"/>
          <a:srcRect l="27950" t="24366" r="24013" b="19560"/>
          <a:stretch>
            <a:fillRect/>
          </a:stretch>
        </p:blipFill>
        <p:spPr bwMode="auto">
          <a:xfrm>
            <a:off x="2339752" y="1772816"/>
            <a:ext cx="4392488" cy="25202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9552" y="260648"/>
            <a:ext cx="345638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핀</a:t>
            </a:r>
            <a:r>
              <a:rPr lang="en-US" altLang="ko-KR" sz="3200" dirty="0" smtClean="0"/>
              <a:t>(multi-pin)</a:t>
            </a:r>
            <a:endParaRPr lang="ko-KR" altLang="en-US" sz="3200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남영우\Documents\2014\신마찰차\고리\조형물4.jpg"/>
          <p:cNvPicPr>
            <a:picLocks noChangeAspect="1" noChangeArrowheads="1"/>
          </p:cNvPicPr>
          <p:nvPr/>
        </p:nvPicPr>
        <p:blipFill>
          <a:blip r:embed="rId2" cstate="print"/>
          <a:srcRect l="27163" t="13151" r="46063" b="27571"/>
          <a:stretch>
            <a:fillRect/>
          </a:stretch>
        </p:blipFill>
        <p:spPr bwMode="auto">
          <a:xfrm>
            <a:off x="323528" y="2276872"/>
            <a:ext cx="2376264" cy="2585935"/>
          </a:xfrm>
          <a:prstGeom prst="rect">
            <a:avLst/>
          </a:prstGeom>
          <a:noFill/>
        </p:spPr>
      </p:pic>
      <p:pic>
        <p:nvPicPr>
          <p:cNvPr id="10243" name="Picture 3" descr="C:\Users\남영우\Documents\2014\신마찰차\고리\조형물5.jpg"/>
          <p:cNvPicPr>
            <a:picLocks noChangeAspect="1" noChangeArrowheads="1"/>
          </p:cNvPicPr>
          <p:nvPr/>
        </p:nvPicPr>
        <p:blipFill>
          <a:blip r:embed="rId3" cstate="print"/>
          <a:srcRect l="28738" t="11549" r="50000" b="19560"/>
          <a:stretch>
            <a:fillRect/>
          </a:stretch>
        </p:blipFill>
        <p:spPr bwMode="auto">
          <a:xfrm>
            <a:off x="2987824" y="2060848"/>
            <a:ext cx="1944216" cy="3096344"/>
          </a:xfrm>
          <a:prstGeom prst="rect">
            <a:avLst/>
          </a:prstGeom>
          <a:noFill/>
        </p:spPr>
      </p:pic>
      <p:pic>
        <p:nvPicPr>
          <p:cNvPr id="10244" name="Picture 4" descr="C:\Users\남영우\Documents\2014\신마찰차\고리\조형물1.jpg"/>
          <p:cNvPicPr>
            <a:picLocks noChangeAspect="1" noChangeArrowheads="1"/>
          </p:cNvPicPr>
          <p:nvPr/>
        </p:nvPicPr>
        <p:blipFill>
          <a:blip r:embed="rId4" cstate="print"/>
          <a:srcRect l="27163" t="21162" r="41338" b="27570"/>
          <a:stretch>
            <a:fillRect/>
          </a:stretch>
        </p:blipFill>
        <p:spPr bwMode="auto">
          <a:xfrm>
            <a:off x="5292080" y="2348880"/>
            <a:ext cx="3420380" cy="27363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19872" y="5229200"/>
            <a:ext cx="223224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Multi-pin   ARTS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5805264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구멍에 끼워 여러 형태의 사물을 나타냄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332656"/>
            <a:ext cx="345638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핀</a:t>
            </a:r>
            <a:r>
              <a:rPr lang="en-US" altLang="ko-KR" sz="3200" dirty="0" smtClean="0"/>
              <a:t>(multi-pin)</a:t>
            </a:r>
            <a:endParaRPr lang="ko-KR" altLang="en-US" sz="3200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남영우\Documents\2014\신마찰차\고리\조형물2.jpg"/>
          <p:cNvPicPr>
            <a:picLocks noChangeAspect="1" noChangeArrowheads="1"/>
          </p:cNvPicPr>
          <p:nvPr/>
        </p:nvPicPr>
        <p:blipFill>
          <a:blip r:embed="rId2" cstate="print"/>
          <a:srcRect l="33463" t="16356" r="42125" b="17958"/>
          <a:stretch>
            <a:fillRect/>
          </a:stretch>
        </p:blipFill>
        <p:spPr bwMode="auto">
          <a:xfrm>
            <a:off x="179512" y="1268760"/>
            <a:ext cx="3528392" cy="4666582"/>
          </a:xfrm>
          <a:prstGeom prst="rect">
            <a:avLst/>
          </a:prstGeom>
          <a:noFill/>
        </p:spPr>
      </p:pic>
      <p:pic>
        <p:nvPicPr>
          <p:cNvPr id="11267" name="Picture 3" descr="C:\Users\남영우\Documents\2014\신마찰차\고리\조형물3.jpg"/>
          <p:cNvPicPr>
            <a:picLocks noChangeAspect="1" noChangeArrowheads="1"/>
          </p:cNvPicPr>
          <p:nvPr/>
        </p:nvPicPr>
        <p:blipFill>
          <a:blip r:embed="rId3" cstate="print"/>
          <a:srcRect l="22438" t="14754" r="26375" b="16356"/>
          <a:stretch>
            <a:fillRect/>
          </a:stretch>
        </p:blipFill>
        <p:spPr bwMode="auto">
          <a:xfrm>
            <a:off x="3491880" y="2060848"/>
            <a:ext cx="4968552" cy="32868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31840" y="5826750"/>
            <a:ext cx="223224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Multi-pin  ARTS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195736" y="6237312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구멍에 끼워 여러 형태의 사물을 나타냄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332656"/>
            <a:ext cx="345638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핀</a:t>
            </a:r>
            <a:r>
              <a:rPr lang="en-US" altLang="ko-KR" sz="3200" dirty="0" smtClean="0"/>
              <a:t>(multi-pin)</a:t>
            </a:r>
            <a:endParaRPr lang="ko-KR" altLang="en-US" sz="3200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남영우\Documents\2014\신마찰차\똑닥이\분해도1.jpg"/>
          <p:cNvPicPr>
            <a:picLocks noChangeAspect="1" noChangeArrowheads="1"/>
          </p:cNvPicPr>
          <p:nvPr/>
        </p:nvPicPr>
        <p:blipFill>
          <a:blip r:embed="rId2" cstate="print"/>
          <a:srcRect l="5901" t="35581" r="6688" b="38785"/>
          <a:stretch>
            <a:fillRect/>
          </a:stretch>
        </p:blipFill>
        <p:spPr bwMode="auto">
          <a:xfrm>
            <a:off x="539552" y="3581747"/>
            <a:ext cx="7992888" cy="1152128"/>
          </a:xfrm>
          <a:prstGeom prst="rect">
            <a:avLst/>
          </a:prstGeom>
          <a:noFill/>
        </p:spPr>
      </p:pic>
      <p:pic>
        <p:nvPicPr>
          <p:cNvPr id="1029" name="Picture 5" descr="C:\Users\남영우\Documents\2014\신마찰차\똑닥이\분해도2.jpg"/>
          <p:cNvPicPr>
            <a:picLocks noChangeAspect="1" noChangeArrowheads="1"/>
          </p:cNvPicPr>
          <p:nvPr/>
        </p:nvPicPr>
        <p:blipFill>
          <a:blip r:embed="rId3" cstate="print"/>
          <a:srcRect l="1963" t="32377" r="1176" b="38785"/>
          <a:stretch>
            <a:fillRect/>
          </a:stretch>
        </p:blipFill>
        <p:spPr bwMode="auto">
          <a:xfrm>
            <a:off x="439193" y="5264201"/>
            <a:ext cx="7633699" cy="1117127"/>
          </a:xfrm>
          <a:prstGeom prst="rect">
            <a:avLst/>
          </a:prstGeom>
          <a:noFill/>
        </p:spPr>
      </p:pic>
      <p:grpSp>
        <p:nvGrpSpPr>
          <p:cNvPr id="2" name="그룹 18"/>
          <p:cNvGrpSpPr/>
          <p:nvPr/>
        </p:nvGrpSpPr>
        <p:grpSpPr>
          <a:xfrm>
            <a:off x="1403648" y="1114291"/>
            <a:ext cx="4176464" cy="2386717"/>
            <a:chOff x="1403648" y="1114291"/>
            <a:chExt cx="4176464" cy="2386717"/>
          </a:xfrm>
        </p:grpSpPr>
        <p:sp>
          <p:nvSpPr>
            <p:cNvPr id="12" name="TextBox 11"/>
            <p:cNvSpPr txBox="1"/>
            <p:nvPr/>
          </p:nvSpPr>
          <p:spPr>
            <a:xfrm>
              <a:off x="5148064" y="1296862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 smtClean="0"/>
                <a:t>♀</a:t>
              </a:r>
              <a:endParaRPr lang="ko-KR" alt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48064" y="2391271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 smtClean="0"/>
                <a:t>♂</a:t>
              </a:r>
              <a:endParaRPr lang="ko-KR" alt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55547" y="3071281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smtClean="0"/>
                <a:t>UP</a:t>
              </a:r>
              <a:endParaRPr lang="ko-KR" alt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67814" y="3100898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smtClean="0"/>
                <a:t>BOTTOM</a:t>
              </a:r>
              <a:endParaRPr lang="ko-KR" altLang="en-US" sz="2000" dirty="0"/>
            </a:p>
          </p:txBody>
        </p:sp>
        <p:pic>
          <p:nvPicPr>
            <p:cNvPr id="1026" name="Picture 2" descr="C:\Users\남영우\Documents\2014\신마찰차\리벳\1.jpg"/>
            <p:cNvPicPr>
              <a:picLocks noChangeAspect="1" noChangeArrowheads="1"/>
            </p:cNvPicPr>
            <p:nvPr/>
          </p:nvPicPr>
          <p:blipFill>
            <a:blip r:embed="rId4" cstate="print"/>
            <a:srcRect l="31100" t="16365" r="30313" b="17967"/>
            <a:stretch>
              <a:fillRect/>
            </a:stretch>
          </p:blipFill>
          <p:spPr bwMode="auto">
            <a:xfrm>
              <a:off x="2627784" y="1114291"/>
              <a:ext cx="2370725" cy="1983668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403648" y="1844824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/>
                <a:t>평면도</a:t>
              </a:r>
              <a:endParaRPr lang="ko-KR" alt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63888" y="479715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/>
              <a:t>사출물</a:t>
            </a:r>
            <a:endParaRPr lang="ko-KR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39552" y="332656"/>
            <a:ext cx="45365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③멀티 허브</a:t>
            </a:r>
            <a:r>
              <a:rPr lang="en-US" altLang="ko-KR" sz="3200" dirty="0" smtClean="0"/>
              <a:t>(multi-hub)</a:t>
            </a:r>
            <a:endParaRPr lang="ko-KR" altLang="en-US" sz="3200" dirty="0"/>
          </a:p>
        </p:txBody>
      </p:sp>
      <p:sp>
        <p:nvSpPr>
          <p:cNvPr id="19" name="슬라이드 번호 개체 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39552" y="1261208"/>
            <a:ext cx="7920880" cy="378565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4000" b="1" dirty="0" smtClean="0"/>
              <a:t>□ </a:t>
            </a:r>
            <a:r>
              <a:rPr lang="en-US" altLang="ko-KR" sz="4000" b="1" dirty="0" smtClean="0"/>
              <a:t>STEAM Box</a:t>
            </a:r>
            <a:r>
              <a:rPr lang="ko-KR" altLang="en-US" sz="4000" b="1" dirty="0" smtClean="0"/>
              <a:t>의 </a:t>
            </a:r>
            <a:r>
              <a:rPr lang="ko-KR" altLang="en-US" sz="4000" b="1" dirty="0" smtClean="0"/>
              <a:t>개념</a:t>
            </a:r>
            <a:endParaRPr lang="en-US" altLang="ko-KR" sz="4000" b="1" dirty="0" smtClean="0"/>
          </a:p>
          <a:p>
            <a:endParaRPr lang="ko-KR" altLang="en-US" sz="4000" b="1" dirty="0" smtClean="0"/>
          </a:p>
          <a:p>
            <a:r>
              <a:rPr lang="ko-KR" altLang="en-US" sz="2000" dirty="0" smtClean="0"/>
              <a:t>         </a:t>
            </a:r>
            <a:r>
              <a:rPr lang="ko-KR" altLang="en-US" sz="2000" dirty="0" smtClean="0"/>
              <a:t>과학기술에 대한 흥미와 이해를 높이고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과학기술 기반의 융합적 </a:t>
            </a:r>
            <a:r>
              <a:rPr lang="ko-KR" altLang="en-US" sz="2000" dirty="0" smtClean="0"/>
              <a:t>사고</a:t>
            </a:r>
            <a:endParaRPr lang="en-US" altLang="ko-KR" sz="2000" dirty="0" smtClean="0"/>
          </a:p>
          <a:p>
            <a:r>
              <a:rPr lang="en-US" altLang="ko-KR" sz="2000" dirty="0" smtClean="0"/>
              <a:t> </a:t>
            </a:r>
            <a:r>
              <a:rPr lang="en-US" altLang="ko-KR" sz="2000" dirty="0" smtClean="0"/>
              <a:t>        </a:t>
            </a:r>
            <a:r>
              <a:rPr lang="en-US" altLang="ko-KR" sz="2000" dirty="0" smtClean="0"/>
              <a:t>(</a:t>
            </a:r>
            <a:r>
              <a:rPr lang="en-US" altLang="ko-KR" sz="2000" dirty="0" smtClean="0"/>
              <a:t>STEAM Literacy)</a:t>
            </a:r>
            <a:r>
              <a:rPr lang="ko-KR" altLang="en-US" sz="2000" dirty="0" smtClean="0"/>
              <a:t>와  문제 해결 능력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그리고 자기 주도적 학습 </a:t>
            </a:r>
            <a:r>
              <a:rPr lang="ko-KR" altLang="en-US" sz="2000" dirty="0" smtClean="0"/>
              <a:t>능력까지</a:t>
            </a:r>
            <a:endParaRPr lang="en-US" altLang="ko-KR" sz="2000" dirty="0" smtClean="0"/>
          </a:p>
          <a:p>
            <a:r>
              <a:rPr lang="en-US" altLang="ko-KR" sz="2000" dirty="0" smtClean="0"/>
              <a:t> </a:t>
            </a:r>
            <a:r>
              <a:rPr lang="en-US" altLang="ko-KR" sz="2000" dirty="0" smtClean="0"/>
              <a:t>       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창의력을 배양하는 교육 도구</a:t>
            </a:r>
            <a:endParaRPr lang="en-US" altLang="ko-KR" sz="2000" dirty="0" smtClean="0"/>
          </a:p>
          <a:p>
            <a:endParaRPr lang="en-US" altLang="ko-KR" sz="2000" dirty="0" smtClean="0"/>
          </a:p>
          <a:p>
            <a:r>
              <a:rPr lang="en-US" altLang="ko-KR" sz="2000" dirty="0" smtClean="0"/>
              <a:t>         </a:t>
            </a:r>
            <a:r>
              <a:rPr lang="ko-KR" altLang="en-US" sz="2000" dirty="0" smtClean="0"/>
              <a:t>기계를 구성하는 </a:t>
            </a:r>
            <a:r>
              <a:rPr lang="ko-KR" altLang="en-US" sz="2000" dirty="0" smtClean="0"/>
              <a:t>요소 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캠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기어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바퀴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축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마찰차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기타 등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와</a:t>
            </a:r>
            <a:r>
              <a:rPr lang="en-US" altLang="ko-KR" sz="2000" dirty="0" smtClean="0"/>
              <a:t>  </a:t>
            </a:r>
          </a:p>
          <a:p>
            <a:r>
              <a:rPr lang="en-US" altLang="ko-KR" sz="2000" dirty="0" smtClean="0"/>
              <a:t> </a:t>
            </a:r>
            <a:r>
              <a:rPr lang="en-US" altLang="ko-KR" sz="2000" dirty="0" smtClean="0"/>
              <a:t>        </a:t>
            </a:r>
            <a:r>
              <a:rPr lang="ko-KR" altLang="en-US" sz="2000" dirty="0" smtClean="0"/>
              <a:t>기구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운동 방법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장치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를 이용하여 작품을 </a:t>
            </a:r>
            <a:r>
              <a:rPr lang="ko-KR" altLang="en-US" sz="2000" dirty="0" smtClean="0"/>
              <a:t>제작</a:t>
            </a:r>
            <a:endParaRPr lang="en-US" altLang="ko-KR" sz="2000" dirty="0" smtClean="0"/>
          </a:p>
          <a:p>
            <a:endParaRPr lang="en-US" altLang="ko-KR" sz="2000" dirty="0" smtClean="0"/>
          </a:p>
          <a:p>
            <a:endParaRPr lang="ko-KR" altLang="en-US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남영우\Documents\2014\신마찰차\똑닥이\조립도2.jpg"/>
          <p:cNvPicPr>
            <a:picLocks noChangeAspect="1" noChangeArrowheads="1"/>
          </p:cNvPicPr>
          <p:nvPr/>
        </p:nvPicPr>
        <p:blipFill>
          <a:blip r:embed="rId2" cstate="print"/>
          <a:srcRect l="23225" t="33979" r="31888" b="41989"/>
          <a:stretch>
            <a:fillRect/>
          </a:stretch>
        </p:blipFill>
        <p:spPr bwMode="auto">
          <a:xfrm>
            <a:off x="2123728" y="3429000"/>
            <a:ext cx="4651717" cy="1224136"/>
          </a:xfrm>
          <a:prstGeom prst="rect">
            <a:avLst/>
          </a:prstGeom>
          <a:noFill/>
        </p:spPr>
      </p:pic>
      <p:pic>
        <p:nvPicPr>
          <p:cNvPr id="2052" name="Picture 4" descr="C:\Users\남영우\Documents\2014\신마찰차\똑닥이\조립도3.jpg"/>
          <p:cNvPicPr>
            <a:picLocks noChangeAspect="1" noChangeArrowheads="1"/>
          </p:cNvPicPr>
          <p:nvPr/>
        </p:nvPicPr>
        <p:blipFill>
          <a:blip r:embed="rId3" cstate="print"/>
          <a:srcRect l="26375" t="33979" r="33463" b="45194"/>
          <a:stretch>
            <a:fillRect/>
          </a:stretch>
        </p:blipFill>
        <p:spPr bwMode="auto">
          <a:xfrm>
            <a:off x="2195736" y="5206609"/>
            <a:ext cx="4608512" cy="1174719"/>
          </a:xfrm>
          <a:prstGeom prst="rect">
            <a:avLst/>
          </a:prstGeom>
          <a:noFill/>
        </p:spPr>
      </p:pic>
      <p:grpSp>
        <p:nvGrpSpPr>
          <p:cNvPr id="2" name="그룹 10"/>
          <p:cNvGrpSpPr/>
          <p:nvPr/>
        </p:nvGrpSpPr>
        <p:grpSpPr>
          <a:xfrm>
            <a:off x="1979712" y="1196752"/>
            <a:ext cx="3960440" cy="2106233"/>
            <a:chOff x="1979712" y="1196752"/>
            <a:chExt cx="3960440" cy="2106233"/>
          </a:xfrm>
        </p:grpSpPr>
        <p:pic>
          <p:nvPicPr>
            <p:cNvPr id="2050" name="Picture 2" descr="C:\Users\남영우\Documents\2014\신마찰차\똑닥이\조립도1.jpg"/>
            <p:cNvPicPr>
              <a:picLocks noChangeAspect="1" noChangeArrowheads="1"/>
            </p:cNvPicPr>
            <p:nvPr/>
          </p:nvPicPr>
          <p:blipFill>
            <a:blip r:embed="rId4" cstate="print"/>
            <a:srcRect l="32675" t="19560" r="42125" b="16356"/>
            <a:stretch>
              <a:fillRect/>
            </a:stretch>
          </p:blipFill>
          <p:spPr bwMode="auto">
            <a:xfrm>
              <a:off x="3347865" y="1196752"/>
              <a:ext cx="1684986" cy="2106233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5220072" y="2636912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/>
                <a:t>♂</a:t>
              </a:r>
              <a:endParaRPr lang="ko-KR" alt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20072" y="1340768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 smtClean="0"/>
                <a:t>♀</a:t>
              </a:r>
              <a:endParaRPr lang="ko-KR" alt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79712" y="1988840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/>
                <a:t>조립도</a:t>
              </a:r>
              <a:endParaRPr lang="ko-KR" alt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32656"/>
            <a:ext cx="424847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허브</a:t>
            </a:r>
            <a:r>
              <a:rPr lang="en-US" altLang="ko-KR" sz="3200" dirty="0" smtClean="0"/>
              <a:t>(multi-hub)</a:t>
            </a:r>
            <a:endParaRPr lang="ko-KR" altLang="en-US" sz="3200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남영우\Documents\2014\신마찰차\똑닥이\바퀴.jpg"/>
          <p:cNvPicPr>
            <a:picLocks noChangeAspect="1" noChangeArrowheads="1"/>
          </p:cNvPicPr>
          <p:nvPr/>
        </p:nvPicPr>
        <p:blipFill>
          <a:blip r:embed="rId2" cstate="print"/>
          <a:srcRect l="15351" t="40387" r="21650" b="40388"/>
          <a:stretch>
            <a:fillRect/>
          </a:stretch>
        </p:blipFill>
        <p:spPr bwMode="auto">
          <a:xfrm>
            <a:off x="1763688" y="1052736"/>
            <a:ext cx="5760640" cy="864096"/>
          </a:xfrm>
          <a:prstGeom prst="rect">
            <a:avLst/>
          </a:prstGeom>
          <a:noFill/>
        </p:spPr>
      </p:pic>
      <p:pic>
        <p:nvPicPr>
          <p:cNvPr id="3075" name="Picture 3" descr="C:\Users\남영우\Documents\2014\신마찰차\똑닥이\페이퍼결합1.jpg"/>
          <p:cNvPicPr>
            <a:picLocks noChangeAspect="1" noChangeArrowheads="1"/>
          </p:cNvPicPr>
          <p:nvPr/>
        </p:nvPicPr>
        <p:blipFill>
          <a:blip r:embed="rId3" cstate="print"/>
          <a:srcRect l="28350" t="25310" r="40938" b="36239"/>
          <a:stretch>
            <a:fillRect/>
          </a:stretch>
        </p:blipFill>
        <p:spPr bwMode="auto">
          <a:xfrm>
            <a:off x="827584" y="3717032"/>
            <a:ext cx="3042338" cy="1872208"/>
          </a:xfrm>
          <a:prstGeom prst="rect">
            <a:avLst/>
          </a:prstGeom>
          <a:noFill/>
        </p:spPr>
      </p:pic>
      <p:pic>
        <p:nvPicPr>
          <p:cNvPr id="3076" name="Picture 4" descr="C:\Users\남영우\Documents\2014\신마찰차\똑닥이\페이퍼결합2.jpg"/>
          <p:cNvPicPr>
            <a:picLocks noChangeAspect="1" noChangeArrowheads="1"/>
          </p:cNvPicPr>
          <p:nvPr/>
        </p:nvPicPr>
        <p:blipFill>
          <a:blip r:embed="rId4" cstate="print"/>
          <a:srcRect l="30313" t="11549" r="40550" b="22764"/>
          <a:stretch>
            <a:fillRect/>
          </a:stretch>
        </p:blipFill>
        <p:spPr bwMode="auto">
          <a:xfrm>
            <a:off x="4716016" y="3140968"/>
            <a:ext cx="2664296" cy="29523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7664" y="191683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WHEEL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563888" y="350100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JOINT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921864" y="4869160"/>
            <a:ext cx="1002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몸체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차체</a:t>
            </a:r>
            <a:r>
              <a:rPr lang="en-US" altLang="ko-KR" sz="1200" dirty="0" smtClean="0"/>
              <a:t>)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164289" y="4725144"/>
            <a:ext cx="86409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상자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배</a:t>
            </a:r>
            <a:r>
              <a:rPr lang="en-US" altLang="ko-KR" sz="1200" dirty="0" smtClean="0"/>
              <a:t>)</a:t>
            </a:r>
            <a:endParaRPr lang="ko-KR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191683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WHEEL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99792" y="234888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멀티 육각 축에 끼운 작은 바퀴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차축  및 바퀴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771800" y="558924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물체를 결합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2" y="332656"/>
            <a:ext cx="424847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허브</a:t>
            </a:r>
            <a:r>
              <a:rPr lang="en-US" altLang="ko-KR" sz="3200" dirty="0" smtClean="0"/>
              <a:t>(multi-hub)</a:t>
            </a:r>
            <a:endParaRPr lang="ko-KR" alt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563888" y="4232121"/>
            <a:ext cx="1002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Out </a:t>
            </a:r>
            <a:r>
              <a:rPr lang="en-US" altLang="ko-KR" sz="1200" dirty="0" err="1" smtClean="0"/>
              <a:t>sider</a:t>
            </a:r>
            <a:endParaRPr lang="ko-KR" altLang="en-US" sz="1200" dirty="0"/>
          </a:p>
        </p:txBody>
      </p:sp>
      <p:sp>
        <p:nvSpPr>
          <p:cNvPr id="16" name="TextBox 15"/>
          <p:cNvSpPr txBox="1"/>
          <p:nvPr/>
        </p:nvSpPr>
        <p:spPr>
          <a:xfrm rot="166079">
            <a:off x="5868089" y="3415998"/>
            <a:ext cx="1002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In </a:t>
            </a:r>
            <a:r>
              <a:rPr lang="en-US" altLang="ko-KR" sz="1200" dirty="0" err="1" smtClean="0"/>
              <a:t>sider</a:t>
            </a:r>
            <a:endParaRPr lang="ko-KR" altLang="en-US" sz="1200" dirty="0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남영우\Documents\2014\신마찰차\똑닥이\고정자.jpg"/>
          <p:cNvPicPr>
            <a:picLocks noChangeAspect="1" noChangeArrowheads="1"/>
          </p:cNvPicPr>
          <p:nvPr/>
        </p:nvPicPr>
        <p:blipFill>
          <a:blip r:embed="rId2" cstate="print"/>
          <a:srcRect l="26375" t="9947" r="38188" b="21162"/>
          <a:stretch>
            <a:fillRect/>
          </a:stretch>
        </p:blipFill>
        <p:spPr bwMode="auto">
          <a:xfrm>
            <a:off x="611560" y="1772816"/>
            <a:ext cx="3391074" cy="3240360"/>
          </a:xfrm>
          <a:prstGeom prst="rect">
            <a:avLst/>
          </a:prstGeom>
          <a:noFill/>
        </p:spPr>
      </p:pic>
      <p:pic>
        <p:nvPicPr>
          <p:cNvPr id="4099" name="Picture 3" descr="C:\Users\남영우\Documents\2014\신마찰차\똑닥이\허브.jpg"/>
          <p:cNvPicPr>
            <a:picLocks noChangeAspect="1" noChangeArrowheads="1"/>
          </p:cNvPicPr>
          <p:nvPr/>
        </p:nvPicPr>
        <p:blipFill>
          <a:blip r:embed="rId3" cstate="print"/>
          <a:srcRect l="24013" t="14754" r="32675" b="13151"/>
          <a:stretch>
            <a:fillRect/>
          </a:stretch>
        </p:blipFill>
        <p:spPr bwMode="auto">
          <a:xfrm>
            <a:off x="4499992" y="1988840"/>
            <a:ext cx="3960440" cy="32403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1" y="2852936"/>
            <a:ext cx="79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JOINT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3573016"/>
            <a:ext cx="79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LAYER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524329" y="3573016"/>
            <a:ext cx="1152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BEARING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5373216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물체의 고정과 접촉면 확대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5360583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원활한 축의 허브 역할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베어링 메탈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2" y="332656"/>
            <a:ext cx="424847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허브</a:t>
            </a:r>
            <a:r>
              <a:rPr lang="en-US" altLang="ko-KR" sz="3200" dirty="0" smtClean="0"/>
              <a:t>(multi-hub)</a:t>
            </a:r>
            <a:endParaRPr lang="ko-KR" altLang="en-US" sz="3200" dirty="0"/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남영우\Documents\2014\스팀박스\4.jpg"/>
          <p:cNvPicPr>
            <a:picLocks noChangeAspect="1" noChangeArrowheads="1"/>
          </p:cNvPicPr>
          <p:nvPr/>
        </p:nvPicPr>
        <p:blipFill>
          <a:blip r:embed="rId2" cstate="print"/>
          <a:srcRect l="28349" t="12263" r="43301" b="11096"/>
          <a:stretch>
            <a:fillRect/>
          </a:stretch>
        </p:blipFill>
        <p:spPr bwMode="auto">
          <a:xfrm>
            <a:off x="5004048" y="3257600"/>
            <a:ext cx="2592288" cy="3600400"/>
          </a:xfrm>
          <a:prstGeom prst="rect">
            <a:avLst/>
          </a:prstGeom>
          <a:noFill/>
        </p:spPr>
      </p:pic>
      <p:pic>
        <p:nvPicPr>
          <p:cNvPr id="1026" name="Picture 2" descr="C:\Users\남영우\Documents\2014\스팀박스\1.jpg"/>
          <p:cNvPicPr>
            <a:picLocks noChangeAspect="1" noChangeArrowheads="1"/>
          </p:cNvPicPr>
          <p:nvPr/>
        </p:nvPicPr>
        <p:blipFill>
          <a:blip r:embed="rId3" cstate="print"/>
          <a:srcRect l="33462" t="22409" r="44488" b="34672"/>
          <a:stretch>
            <a:fillRect/>
          </a:stretch>
        </p:blipFill>
        <p:spPr bwMode="auto">
          <a:xfrm>
            <a:off x="1403648" y="1196752"/>
            <a:ext cx="2016224" cy="2016224"/>
          </a:xfrm>
          <a:prstGeom prst="rect">
            <a:avLst/>
          </a:prstGeom>
          <a:noFill/>
        </p:spPr>
      </p:pic>
      <p:pic>
        <p:nvPicPr>
          <p:cNvPr id="1027" name="Picture 3" descr="C:\Users\남영우\Documents\2014\스팀박스\2.jpg"/>
          <p:cNvPicPr>
            <a:picLocks noChangeAspect="1" noChangeArrowheads="1"/>
          </p:cNvPicPr>
          <p:nvPr/>
        </p:nvPicPr>
        <p:blipFill>
          <a:blip r:embed="rId4" cstate="print"/>
          <a:srcRect l="35038" t="27008" r="38188" b="33139"/>
          <a:stretch>
            <a:fillRect/>
          </a:stretch>
        </p:blipFill>
        <p:spPr bwMode="auto">
          <a:xfrm>
            <a:off x="4932040" y="1412776"/>
            <a:ext cx="2448272" cy="18722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63888" y="249289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JOINT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580112" y="1988840"/>
            <a:ext cx="1002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OUT  SIDER</a:t>
            </a:r>
            <a:endParaRPr lang="ko-KR" alt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2060848"/>
            <a:ext cx="1002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IN  SIDER</a:t>
            </a:r>
            <a:endParaRPr lang="ko-KR" alt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321297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상자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배</a:t>
            </a:r>
            <a:endParaRPr lang="ko-KR" altLang="en-US" sz="1600" dirty="0"/>
          </a:p>
        </p:txBody>
      </p:sp>
      <p:pic>
        <p:nvPicPr>
          <p:cNvPr id="1028" name="Picture 4" descr="C:\Users\남영우\Documents\2014\스팀박스\3.jpg"/>
          <p:cNvPicPr>
            <a:picLocks noChangeAspect="1" noChangeArrowheads="1"/>
          </p:cNvPicPr>
          <p:nvPr/>
        </p:nvPicPr>
        <p:blipFill>
          <a:blip r:embed="rId5" cstate="print"/>
          <a:srcRect l="30313" t="30073" r="47638" b="39270"/>
          <a:stretch>
            <a:fillRect/>
          </a:stretch>
        </p:blipFill>
        <p:spPr bwMode="auto">
          <a:xfrm>
            <a:off x="467544" y="3645024"/>
            <a:ext cx="3456384" cy="246884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9552" y="332656"/>
            <a:ext cx="424847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smtClean="0"/>
              <a:t>멀티 허브</a:t>
            </a:r>
            <a:r>
              <a:rPr lang="en-US" altLang="ko-KR" sz="3200" dirty="0" smtClean="0"/>
              <a:t>(Multi-Hub)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660232" y="278092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차체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몸체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59632" y="573325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링크</a:t>
            </a:r>
            <a:r>
              <a:rPr lang="en-US" altLang="ko-KR" sz="1600" dirty="0" smtClean="0"/>
              <a:t>(4</a:t>
            </a:r>
            <a:r>
              <a:rPr lang="ko-KR" altLang="en-US" sz="1600" dirty="0" smtClean="0"/>
              <a:t>절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452320" y="4941168"/>
            <a:ext cx="169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구조물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ko-KR" altLang="en-US" sz="1600" dirty="0" smtClean="0"/>
              <a:t>지지대</a:t>
            </a:r>
            <a:r>
              <a:rPr lang="en-US" altLang="ko-KR" sz="1600" dirty="0" smtClean="0"/>
              <a:t>-</a:t>
            </a:r>
            <a:r>
              <a:rPr lang="ko-KR" altLang="en-US" sz="1600" dirty="0" smtClean="0"/>
              <a:t>디딤돌</a:t>
            </a:r>
            <a:r>
              <a:rPr lang="en-US" altLang="ko-KR" sz="1600" dirty="0" smtClean="0"/>
              <a:t>      </a:t>
            </a:r>
            <a:endParaRPr lang="ko-KR" altLang="en-US" sz="1600" dirty="0"/>
          </a:p>
        </p:txBody>
      </p:sp>
      <p:sp>
        <p:nvSpPr>
          <p:cNvPr id="16" name="슬라이드 번호 개체 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남영우\Documents\2014\신마찰차\똑닥이\회전자2.jpg"/>
          <p:cNvPicPr>
            <a:picLocks noChangeAspect="1" noChangeArrowheads="1"/>
          </p:cNvPicPr>
          <p:nvPr/>
        </p:nvPicPr>
        <p:blipFill>
          <a:blip r:embed="rId2" cstate="print"/>
          <a:srcRect l="28738" t="19947" r="38188" b="29965"/>
          <a:stretch>
            <a:fillRect/>
          </a:stretch>
        </p:blipFill>
        <p:spPr bwMode="auto">
          <a:xfrm>
            <a:off x="4427984" y="1988840"/>
            <a:ext cx="3528392" cy="2520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43808" y="309044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ROTOR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092280" y="227687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PULLEY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812360" y="414908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FIXED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5013176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벨트에 닿는 </a:t>
            </a:r>
            <a:r>
              <a:rPr lang="ko-KR" altLang="en-US" sz="1600" dirty="0" err="1" smtClean="0"/>
              <a:t>회전자</a:t>
            </a:r>
            <a:r>
              <a:rPr lang="ko-KR" altLang="en-US" sz="1600" dirty="0" smtClean="0"/>
              <a:t> 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9992" y="501317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벨트에 닿는 풀리 및 크랭크 손잡이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en-US" altLang="ko-KR" sz="1600" dirty="0" smtClean="0"/>
              <a:t>           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를</a:t>
            </a:r>
            <a:r>
              <a:rPr lang="ko-KR" altLang="en-US" sz="1600" dirty="0" smtClean="0"/>
              <a:t> 고정 </a:t>
            </a:r>
            <a:endParaRPr lang="ko-KR" altLang="en-US" sz="1600" dirty="0"/>
          </a:p>
        </p:txBody>
      </p:sp>
      <p:pic>
        <p:nvPicPr>
          <p:cNvPr id="12" name="Picture 2" descr="C:\Users\남영우\Documents\2014\신마찰차\똑닥이\회전자.jpg"/>
          <p:cNvPicPr>
            <a:picLocks noChangeAspect="1" noChangeArrowheads="1"/>
          </p:cNvPicPr>
          <p:nvPr/>
        </p:nvPicPr>
        <p:blipFill>
          <a:blip r:embed="rId3" cstate="print"/>
          <a:srcRect l="27950" t="6743" r="47638" b="11549"/>
          <a:stretch>
            <a:fillRect/>
          </a:stretch>
        </p:blipFill>
        <p:spPr bwMode="auto">
          <a:xfrm>
            <a:off x="1030900" y="1844824"/>
            <a:ext cx="1884915" cy="310099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39552" y="332656"/>
            <a:ext cx="424847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허브</a:t>
            </a:r>
            <a:r>
              <a:rPr lang="en-US" altLang="ko-KR" sz="3200" dirty="0" smtClean="0"/>
              <a:t>(multi-hub)</a:t>
            </a:r>
            <a:endParaRPr lang="ko-KR" altLang="en-US" sz="3200" dirty="0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④멀티 육각 축 </a:t>
            </a:r>
            <a:r>
              <a:rPr lang="en-US" altLang="ko-KR" sz="3200" dirty="0" smtClean="0"/>
              <a:t>(multi-</a:t>
            </a:r>
            <a:r>
              <a:rPr lang="en-US" altLang="ko-KR" sz="3200" dirty="0" err="1" smtClean="0"/>
              <a:t>hexa</a:t>
            </a:r>
            <a:r>
              <a:rPr lang="en-US" altLang="ko-KR" sz="3200" dirty="0" smtClean="0"/>
              <a:t> shaft)</a:t>
            </a:r>
            <a:endParaRPr lang="ko-KR" altLang="en-US" sz="3200" dirty="0"/>
          </a:p>
        </p:txBody>
      </p:sp>
      <p:pic>
        <p:nvPicPr>
          <p:cNvPr id="6146" name="Picture 2" descr="C:\Users\남영우\Documents\2014\스팀박스\멀티육각축\4.jpg"/>
          <p:cNvPicPr>
            <a:picLocks noChangeAspect="1" noChangeArrowheads="1"/>
          </p:cNvPicPr>
          <p:nvPr/>
        </p:nvPicPr>
        <p:blipFill>
          <a:blip r:embed="rId2" cstate="print"/>
          <a:srcRect l="24013" t="4015" r="13776" b="17811"/>
          <a:stretch>
            <a:fillRect/>
          </a:stretch>
        </p:blipFill>
        <p:spPr bwMode="auto">
          <a:xfrm>
            <a:off x="971600" y="1412776"/>
            <a:ext cx="7138676" cy="4608512"/>
          </a:xfrm>
          <a:prstGeom prst="rect">
            <a:avLst/>
          </a:prstGeom>
          <a:noFill/>
        </p:spPr>
      </p:pic>
      <p:pic>
        <p:nvPicPr>
          <p:cNvPr id="6147" name="Picture 3" descr="C:\Users\남영우\Documents\2014\스팀박스\멀티육각축\3.jpg"/>
          <p:cNvPicPr>
            <a:picLocks noChangeAspect="1" noChangeArrowheads="1"/>
          </p:cNvPicPr>
          <p:nvPr/>
        </p:nvPicPr>
        <p:blipFill>
          <a:blip r:embed="rId3" cstate="print"/>
          <a:srcRect l="37400" t="22409" r="33463" b="27008"/>
          <a:stretch>
            <a:fillRect/>
          </a:stretch>
        </p:blipFill>
        <p:spPr bwMode="auto">
          <a:xfrm rot="151657">
            <a:off x="6693540" y="3759160"/>
            <a:ext cx="1948851" cy="1738164"/>
          </a:xfrm>
          <a:prstGeom prst="rect">
            <a:avLst/>
          </a:prstGeom>
          <a:noFill/>
        </p:spPr>
      </p:pic>
      <p:pic>
        <p:nvPicPr>
          <p:cNvPr id="6148" name="Picture 4" descr="C:\Users\남영우\Documents\2014\스팀박스\멀티육각축\2.jpg"/>
          <p:cNvPicPr>
            <a:picLocks noChangeAspect="1" noChangeArrowheads="1"/>
          </p:cNvPicPr>
          <p:nvPr/>
        </p:nvPicPr>
        <p:blipFill>
          <a:blip r:embed="rId4" cstate="print"/>
          <a:srcRect l="31888" t="34672" r="50000" b="33139"/>
          <a:stretch>
            <a:fillRect/>
          </a:stretch>
        </p:blipFill>
        <p:spPr bwMode="auto">
          <a:xfrm rot="21380286">
            <a:off x="4553681" y="3848199"/>
            <a:ext cx="1908188" cy="17422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4048" y="5949280"/>
            <a:ext cx="100811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Front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236296" y="5960431"/>
            <a:ext cx="100811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Rear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5661248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1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5240351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2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4725144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3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4293096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4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3861048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5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3379294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6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3019254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7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2636912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8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2132856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9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2" y="1518237"/>
            <a:ext cx="8640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10</a:t>
            </a:r>
            <a:r>
              <a:rPr lang="ko-KR" altLang="en-US" sz="1600" dirty="0" smtClean="0"/>
              <a:t>마디</a:t>
            </a:r>
            <a:endParaRPr lang="ko-KR" alt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043608" y="623731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손쉽게 자를 수 있음</a:t>
            </a:r>
            <a:endParaRPr lang="ko-KR" altLang="en-US" sz="1600" dirty="0"/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남영우\Documents\2014\스팀박스\멀티육각축\5.jpg"/>
          <p:cNvPicPr>
            <a:picLocks noChangeAspect="1" noChangeArrowheads="1"/>
          </p:cNvPicPr>
          <p:nvPr/>
        </p:nvPicPr>
        <p:blipFill>
          <a:blip r:embed="rId2" cstate="print"/>
          <a:srcRect l="10626" t="16278" r="24800" b="36204"/>
          <a:stretch>
            <a:fillRect/>
          </a:stretch>
        </p:blipFill>
        <p:spPr bwMode="auto">
          <a:xfrm>
            <a:off x="971600" y="1340768"/>
            <a:ext cx="5904656" cy="22322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612068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육각 축 </a:t>
            </a:r>
            <a:r>
              <a:rPr lang="en-US" altLang="ko-KR" sz="3200" dirty="0" smtClean="0"/>
              <a:t>(multi-</a:t>
            </a:r>
            <a:r>
              <a:rPr lang="en-US" altLang="ko-KR" sz="3200" dirty="0" err="1" smtClean="0"/>
              <a:t>hexa</a:t>
            </a:r>
            <a:r>
              <a:rPr lang="en-US" altLang="ko-KR" sz="3200" dirty="0" smtClean="0"/>
              <a:t> shaft)</a:t>
            </a:r>
            <a:endParaRPr lang="ko-KR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292080" y="2420888"/>
            <a:ext cx="194421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/>
              <a:t>기어박스의 전동축</a:t>
            </a:r>
            <a:endParaRPr lang="ko-KR" altLang="en-US" sz="1600" dirty="0"/>
          </a:p>
        </p:txBody>
      </p:sp>
      <p:pic>
        <p:nvPicPr>
          <p:cNvPr id="7171" name="Picture 3" descr="C:\Users\남영우\Documents\2014\스팀박스\멀티육각축\6.jpg"/>
          <p:cNvPicPr>
            <a:picLocks noChangeAspect="1" noChangeArrowheads="1"/>
          </p:cNvPicPr>
          <p:nvPr/>
        </p:nvPicPr>
        <p:blipFill>
          <a:blip r:embed="rId3" cstate="print"/>
          <a:srcRect l="15350" t="17811" r="65750" b="48467"/>
          <a:stretch>
            <a:fillRect/>
          </a:stretch>
        </p:blipFill>
        <p:spPr bwMode="auto">
          <a:xfrm>
            <a:off x="951961" y="3717032"/>
            <a:ext cx="2042409" cy="1872208"/>
          </a:xfrm>
          <a:prstGeom prst="rect">
            <a:avLst/>
          </a:prstGeom>
          <a:noFill/>
        </p:spPr>
      </p:pic>
      <p:pic>
        <p:nvPicPr>
          <p:cNvPr id="7172" name="Picture 4" descr="C:\Users\남영우\Documents\2014\스팀박스\멀티육각축\6.jpg"/>
          <p:cNvPicPr>
            <a:picLocks noChangeAspect="1" noChangeArrowheads="1"/>
          </p:cNvPicPr>
          <p:nvPr/>
        </p:nvPicPr>
        <p:blipFill>
          <a:blip r:embed="rId3" cstate="print"/>
          <a:srcRect l="37400" t="19344" r="44488" b="56131"/>
          <a:stretch>
            <a:fillRect/>
          </a:stretch>
        </p:blipFill>
        <p:spPr bwMode="auto">
          <a:xfrm>
            <a:off x="3059832" y="4077072"/>
            <a:ext cx="2070230" cy="1440160"/>
          </a:xfrm>
          <a:prstGeom prst="rect">
            <a:avLst/>
          </a:prstGeom>
          <a:noFill/>
        </p:spPr>
      </p:pic>
      <p:pic>
        <p:nvPicPr>
          <p:cNvPr id="7173" name="Picture 5" descr="C:\Users\남영우\Documents\2014\스팀박스\멀티육각축\6.jpg"/>
          <p:cNvPicPr>
            <a:picLocks noChangeAspect="1" noChangeArrowheads="1"/>
          </p:cNvPicPr>
          <p:nvPr/>
        </p:nvPicPr>
        <p:blipFill>
          <a:blip r:embed="rId4" cstate="print"/>
          <a:srcRect l="44487" t="42336" r="33463" b="20876"/>
          <a:stretch>
            <a:fillRect/>
          </a:stretch>
        </p:blipFill>
        <p:spPr bwMode="auto">
          <a:xfrm>
            <a:off x="5868144" y="3933056"/>
            <a:ext cx="2016224" cy="17281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95936" y="5805264"/>
            <a:ext cx="100811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추진 축</a:t>
            </a:r>
            <a:endParaRPr lang="ko-KR" altLang="en-US" sz="1600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5940152" y="3789040"/>
            <a:ext cx="432048" cy="2880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619672" y="5826750"/>
            <a:ext cx="100811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풀리 축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40" y="5805264"/>
            <a:ext cx="100811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차 축</a:t>
            </a:r>
            <a:endParaRPr lang="ko-KR" altLang="en-US" sz="1600" dirty="0"/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612068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육각 축 </a:t>
            </a:r>
            <a:r>
              <a:rPr lang="en-US" altLang="ko-KR" sz="3200" dirty="0" smtClean="0"/>
              <a:t>(multi-</a:t>
            </a:r>
            <a:r>
              <a:rPr lang="en-US" altLang="ko-KR" sz="3200" dirty="0" err="1" smtClean="0"/>
              <a:t>hexa</a:t>
            </a:r>
            <a:r>
              <a:rPr lang="en-US" altLang="ko-KR" sz="3200" dirty="0" smtClean="0"/>
              <a:t> shaft)</a:t>
            </a:r>
            <a:endParaRPr lang="ko-KR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5229200"/>
            <a:ext cx="1296144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자동 그네</a:t>
            </a:r>
            <a:endParaRPr lang="ko-KR" altLang="en-US" sz="1600" dirty="0"/>
          </a:p>
        </p:txBody>
      </p:sp>
      <p:pic>
        <p:nvPicPr>
          <p:cNvPr id="8195" name="Picture 3" descr="C:\Users\남영우\Documents\2014\스팀박스\멀티육각축\7.jpg"/>
          <p:cNvPicPr>
            <a:picLocks noChangeAspect="1" noChangeArrowheads="1"/>
          </p:cNvPicPr>
          <p:nvPr/>
        </p:nvPicPr>
        <p:blipFill>
          <a:blip r:embed="rId2" cstate="print"/>
          <a:srcRect l="16138" t="37737" r="37400" b="39270"/>
          <a:stretch>
            <a:fillRect/>
          </a:stretch>
        </p:blipFill>
        <p:spPr bwMode="auto">
          <a:xfrm>
            <a:off x="4716016" y="3212976"/>
            <a:ext cx="3537994" cy="8994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52120" y="4365104"/>
            <a:ext cx="187220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무한궤도 동력 축</a:t>
            </a:r>
            <a:endParaRPr lang="ko-KR" altLang="en-US" sz="1600" dirty="0"/>
          </a:p>
        </p:txBody>
      </p:sp>
      <p:pic>
        <p:nvPicPr>
          <p:cNvPr id="8196" name="Picture 4" descr="C:\Users\남영우\Documents\2014\스팀박스\멀티육각축\8.jpg"/>
          <p:cNvPicPr>
            <a:picLocks noChangeAspect="1" noChangeArrowheads="1"/>
          </p:cNvPicPr>
          <p:nvPr/>
        </p:nvPicPr>
        <p:blipFill>
          <a:blip r:embed="rId3" cstate="print"/>
          <a:srcRect l="24013" t="10147" r="41338" b="13212"/>
          <a:stretch>
            <a:fillRect/>
          </a:stretch>
        </p:blipFill>
        <p:spPr bwMode="auto">
          <a:xfrm>
            <a:off x="683568" y="1484784"/>
            <a:ext cx="3168352" cy="3600400"/>
          </a:xfrm>
          <a:prstGeom prst="rect">
            <a:avLst/>
          </a:prstGeom>
          <a:noFill/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남영우\Documents\2014\신마찰차\그림\신마찰차 평면도.jpg"/>
          <p:cNvPicPr>
            <a:picLocks noChangeAspect="1" noChangeArrowheads="1"/>
          </p:cNvPicPr>
          <p:nvPr/>
        </p:nvPicPr>
        <p:blipFill>
          <a:blip r:embed="rId2" cstate="print"/>
          <a:srcRect l="22438" t="14754" r="16925" b="19560"/>
          <a:stretch>
            <a:fillRect/>
          </a:stretch>
        </p:blipFill>
        <p:spPr bwMode="auto">
          <a:xfrm>
            <a:off x="1115616" y="1916832"/>
            <a:ext cx="6508820" cy="34657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5589240"/>
            <a:ext cx="17281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INNER  SIDE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220072" y="5589240"/>
            <a:ext cx="17281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OUTTER  SIDE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596336" y="2348880"/>
            <a:ext cx="11521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SMALL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596336" y="4470565"/>
            <a:ext cx="11521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LARGE</a:t>
            </a:r>
            <a:endParaRPr lang="ko-KR" altLang="en-US" sz="1600" dirty="0"/>
          </a:p>
        </p:txBody>
      </p:sp>
      <p:cxnSp>
        <p:nvCxnSpPr>
          <p:cNvPr id="10" name="직선 연결선 9"/>
          <p:cNvCxnSpPr/>
          <p:nvPr/>
        </p:nvCxnSpPr>
        <p:spPr>
          <a:xfrm>
            <a:off x="1043608" y="3429000"/>
            <a:ext cx="748883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9552" y="332656"/>
            <a:ext cx="669674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⑤멀티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9672" y="1412776"/>
            <a:ext cx="1728192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mtClean="0"/>
              <a:t>구조</a:t>
            </a:r>
            <a:endParaRPr lang="ko-KR" altLang="en-US" sz="2000" dirty="0"/>
          </a:p>
        </p:txBody>
      </p:sp>
      <p:cxnSp>
        <p:nvCxnSpPr>
          <p:cNvPr id="13" name="직선 연결선 12"/>
          <p:cNvCxnSpPr/>
          <p:nvPr/>
        </p:nvCxnSpPr>
        <p:spPr>
          <a:xfrm>
            <a:off x="4355976" y="1484784"/>
            <a:ext cx="0" cy="396044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남영우\Documents\2014\신마찰차\그림\신마찰차조립도1.jpg"/>
          <p:cNvPicPr>
            <a:picLocks noChangeAspect="1" noChangeArrowheads="1"/>
          </p:cNvPicPr>
          <p:nvPr/>
        </p:nvPicPr>
        <p:blipFill>
          <a:blip r:embed="rId2" cstate="print"/>
          <a:srcRect l="18501" t="35581" r="27950" b="37183"/>
          <a:stretch>
            <a:fillRect/>
          </a:stretch>
        </p:blipFill>
        <p:spPr bwMode="auto">
          <a:xfrm>
            <a:off x="395536" y="4221088"/>
            <a:ext cx="4896544" cy="1224136"/>
          </a:xfrm>
          <a:prstGeom prst="rect">
            <a:avLst/>
          </a:prstGeom>
          <a:noFill/>
        </p:spPr>
      </p:pic>
      <p:pic>
        <p:nvPicPr>
          <p:cNvPr id="13315" name="Picture 3" descr="C:\Users\남영우\Documents\2014\신마찰차\그림\신마찰차 측면도.jpg"/>
          <p:cNvPicPr>
            <a:picLocks noChangeAspect="1" noChangeArrowheads="1"/>
          </p:cNvPicPr>
          <p:nvPr/>
        </p:nvPicPr>
        <p:blipFill>
          <a:blip r:embed="rId3" cstate="print"/>
          <a:srcRect l="14563" t="27570" r="13776" b="33979"/>
          <a:stretch>
            <a:fillRect/>
          </a:stretch>
        </p:blipFill>
        <p:spPr bwMode="auto">
          <a:xfrm>
            <a:off x="467544" y="1722294"/>
            <a:ext cx="7200800" cy="18991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3594502"/>
            <a:ext cx="17281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INNER  SIDE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3594502"/>
            <a:ext cx="17281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OUTTER  SIDE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740352" y="1866310"/>
            <a:ext cx="11521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SMALL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740352" y="2946430"/>
            <a:ext cx="11521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LARGE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1124744"/>
            <a:ext cx="1728192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/>
              <a:t>전체 조립도</a:t>
            </a:r>
            <a:endParaRPr lang="ko-KR" altLang="en-US" sz="2000" dirty="0"/>
          </a:p>
        </p:txBody>
      </p:sp>
      <p:pic>
        <p:nvPicPr>
          <p:cNvPr id="13316" name="Picture 4" descr="C:\Users\남영우\Documents\2014\신마찰차\마찰차\중정면도.jpg"/>
          <p:cNvPicPr>
            <a:picLocks noChangeAspect="1" noChangeArrowheads="1"/>
          </p:cNvPicPr>
          <p:nvPr/>
        </p:nvPicPr>
        <p:blipFill>
          <a:blip r:embed="rId4" cstate="print"/>
          <a:srcRect l="27950" t="41989" r="20075" b="40388"/>
          <a:stretch>
            <a:fillRect/>
          </a:stretch>
        </p:blipFill>
        <p:spPr bwMode="auto">
          <a:xfrm>
            <a:off x="5940152" y="4725144"/>
            <a:ext cx="2736304" cy="4560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71600" y="5445224"/>
            <a:ext cx="11521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LARGE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79912" y="5373216"/>
            <a:ext cx="11521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SMALL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3688" y="6093296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크기 다른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개의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로 일정한 크기의 육각 구멍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980728"/>
            <a:ext cx="7992888" cy="4493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altLang="ko-KR" sz="2200" dirty="0" smtClean="0"/>
          </a:p>
          <a:p>
            <a:r>
              <a:rPr lang="en-US" altLang="ko-KR" sz="2200" dirty="0" smtClean="0"/>
              <a:t>『</a:t>
            </a:r>
            <a:r>
              <a:rPr lang="en-US" altLang="ko-KR" sz="2200" dirty="0" smtClean="0"/>
              <a:t>STEAM BOX』</a:t>
            </a:r>
            <a:r>
              <a:rPr lang="ko-KR" altLang="en-US" sz="2200" dirty="0" smtClean="0"/>
              <a:t>는 창의적 사고력을 갖춘 미래의 인재를 양성하기 위한 </a:t>
            </a:r>
            <a:r>
              <a:rPr lang="ko-KR" altLang="en-US" sz="2200" dirty="0" smtClean="0"/>
              <a:t>  </a:t>
            </a:r>
            <a:endParaRPr lang="en-US" altLang="ko-KR" sz="2200" dirty="0" smtClean="0"/>
          </a:p>
          <a:p>
            <a:r>
              <a:rPr lang="en-US" altLang="ko-KR" sz="2200" dirty="0" smtClean="0"/>
              <a:t> 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다목적 </a:t>
            </a:r>
            <a:r>
              <a:rPr lang="ko-KR" altLang="en-US" sz="2200" dirty="0" smtClean="0"/>
              <a:t>교육용 도구입니다</a:t>
            </a:r>
            <a:r>
              <a:rPr lang="en-US" altLang="ko-KR" sz="2200" dirty="0" smtClean="0"/>
              <a:t>.</a:t>
            </a:r>
            <a:br>
              <a:rPr lang="en-US" altLang="ko-KR" sz="2200" dirty="0" smtClean="0"/>
            </a:br>
            <a:r>
              <a:rPr lang="en-US" altLang="ko-KR" sz="2200" dirty="0" smtClean="0"/>
              <a:t> 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다가올 </a:t>
            </a:r>
            <a:r>
              <a:rPr lang="ko-KR" altLang="en-US" sz="2200" dirty="0" smtClean="0"/>
              <a:t>사회는 글로벌 지식 기반 사회로서 새로운 지식과 가치를 창출하고</a:t>
            </a:r>
            <a:r>
              <a:rPr lang="en-US" altLang="ko-KR" sz="2200" dirty="0" smtClean="0"/>
              <a:t>, </a:t>
            </a:r>
            <a:endParaRPr lang="en-US" altLang="ko-KR" sz="2200" dirty="0" smtClean="0"/>
          </a:p>
          <a:p>
            <a:r>
              <a:rPr lang="en-US" altLang="ko-KR" sz="2200" dirty="0" smtClean="0"/>
              <a:t> 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더불어 </a:t>
            </a:r>
            <a:r>
              <a:rPr lang="ko-KR" altLang="en-US" sz="2200" dirty="0" smtClean="0"/>
              <a:t>사는 인성과 창의성을 고루 갖춘 인재를 요구하고 있습니다</a:t>
            </a:r>
            <a:r>
              <a:rPr lang="en-US" altLang="ko-KR" sz="2200" dirty="0" smtClean="0"/>
              <a:t>. </a:t>
            </a:r>
            <a:br>
              <a:rPr lang="en-US" altLang="ko-KR" sz="2200" dirty="0" smtClean="0"/>
            </a:br>
            <a:r>
              <a:rPr lang="en-US" altLang="ko-KR" sz="2200" dirty="0" smtClean="0"/>
              <a:t> 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이에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작품을 제작함으로써 성취의 즐거움을 맛보고 새로운 문제에 도전하는 </a:t>
            </a:r>
            <a:endParaRPr lang="en-US" altLang="ko-KR" sz="2200" dirty="0" smtClean="0"/>
          </a:p>
          <a:p>
            <a:r>
              <a:rPr lang="en-US" altLang="ko-KR" sz="2200" dirty="0" smtClean="0"/>
              <a:t> 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정신 </a:t>
            </a:r>
            <a:r>
              <a:rPr lang="ko-KR" altLang="en-US" sz="2200" dirty="0" smtClean="0"/>
              <a:t>및 창의적 아이디어 발굴 의식을 고취시키기 위해 </a:t>
            </a:r>
            <a:r>
              <a:rPr lang="ko-KR" altLang="en-US" sz="2200" dirty="0" err="1" smtClean="0"/>
              <a:t>원교재사의</a:t>
            </a:r>
            <a:r>
              <a:rPr lang="ko-KR" altLang="en-US" sz="2200" dirty="0" smtClean="0"/>
              <a:t> 축적된 </a:t>
            </a:r>
            <a:endParaRPr lang="en-US" altLang="ko-KR" sz="2200" dirty="0" smtClean="0"/>
          </a:p>
          <a:p>
            <a:r>
              <a:rPr lang="en-US" altLang="ko-KR" sz="2200" dirty="0" smtClean="0"/>
              <a:t> 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경험과 </a:t>
            </a:r>
            <a:r>
              <a:rPr lang="ko-KR" altLang="en-US" sz="2200" dirty="0" smtClean="0"/>
              <a:t>역량을 기반으로 </a:t>
            </a:r>
            <a:r>
              <a:rPr lang="en-US" altLang="ko-KR" sz="2200" dirty="0" smtClean="0"/>
              <a:t>『STEAM BOX』</a:t>
            </a:r>
            <a:r>
              <a:rPr lang="ko-KR" altLang="en-US" sz="2200" dirty="0" smtClean="0"/>
              <a:t>를 개발하게 되었습니다</a:t>
            </a:r>
            <a:r>
              <a:rPr lang="en-US" altLang="ko-KR" sz="2200" dirty="0" smtClean="0"/>
              <a:t>.</a:t>
            </a:r>
          </a:p>
          <a:p>
            <a:r>
              <a:rPr lang="en-US" altLang="ko-KR" sz="2200" dirty="0" smtClean="0"/>
              <a:t> </a:t>
            </a:r>
            <a:endParaRPr lang="en-US" altLang="ko-KR" sz="2200" dirty="0" smtClean="0"/>
          </a:p>
          <a:p>
            <a:r>
              <a:rPr lang="en-US" altLang="ko-KR" sz="2200" dirty="0" smtClean="0"/>
              <a:t> </a:t>
            </a:r>
            <a:r>
              <a:rPr lang="en-US" altLang="ko-KR" sz="2200" dirty="0" smtClean="0"/>
              <a:t> </a:t>
            </a:r>
            <a:r>
              <a:rPr lang="ko-KR" altLang="en-US" sz="2200" dirty="0" smtClean="0"/>
              <a:t>여러분이 </a:t>
            </a:r>
            <a:r>
              <a:rPr lang="en-US" altLang="ko-KR" sz="2200" dirty="0" smtClean="0"/>
              <a:t>『 STEAM BOX 』</a:t>
            </a:r>
            <a:r>
              <a:rPr lang="ko-KR" altLang="en-US" sz="2200" dirty="0" smtClean="0"/>
              <a:t>를 이용하여 과학기술에 대한 흥미를 갖고</a:t>
            </a:r>
            <a:r>
              <a:rPr lang="en-US" altLang="ko-KR" sz="2200" dirty="0" smtClean="0"/>
              <a:t>,</a:t>
            </a:r>
          </a:p>
          <a:p>
            <a:r>
              <a:rPr lang="en-US" altLang="ko-KR" sz="2200" dirty="0" smtClean="0"/>
              <a:t> </a:t>
            </a:r>
            <a:r>
              <a:rPr lang="ko-KR" altLang="en-US" sz="2200" dirty="0" smtClean="0"/>
              <a:t>융합적인 사고 및 자기 주도적 문제 해결 능력</a:t>
            </a:r>
            <a:r>
              <a:rPr lang="en-US" altLang="ko-KR" sz="2200" dirty="0" smtClean="0"/>
              <a:t>, </a:t>
            </a:r>
            <a:r>
              <a:rPr lang="ko-KR" altLang="en-US" sz="2200" dirty="0" smtClean="0"/>
              <a:t>창의성을 키우는데 도움이 </a:t>
            </a:r>
            <a:endParaRPr lang="en-US" altLang="ko-KR" sz="2200" dirty="0" smtClean="0"/>
          </a:p>
          <a:p>
            <a:r>
              <a:rPr lang="en-US" altLang="ko-KR" sz="2200" dirty="0" smtClean="0"/>
              <a:t> </a:t>
            </a:r>
            <a:r>
              <a:rPr lang="ko-KR" altLang="en-US" sz="2200" dirty="0" smtClean="0"/>
              <a:t>되었으면 </a:t>
            </a:r>
            <a:r>
              <a:rPr lang="ko-KR" altLang="en-US" sz="2200" dirty="0" smtClean="0"/>
              <a:t>합니다</a:t>
            </a:r>
            <a:r>
              <a:rPr lang="en-US" altLang="ko-KR" sz="2200" dirty="0" smtClean="0"/>
              <a:t>.</a:t>
            </a:r>
          </a:p>
          <a:p>
            <a:endParaRPr lang="ko-KR" altLang="en-US" sz="2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3728" y="1362254"/>
            <a:ext cx="11521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SMALL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1362254"/>
            <a:ext cx="115212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LARGE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2420888"/>
            <a:ext cx="100811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평면도</a:t>
            </a:r>
            <a:endParaRPr lang="ko-KR" altLang="en-US" sz="1600" dirty="0"/>
          </a:p>
        </p:txBody>
      </p:sp>
      <p:pic>
        <p:nvPicPr>
          <p:cNvPr id="6147" name="Picture 3" descr="C:\Users\남영우\Documents\2014\신마찰차\마찰차2\2.jpg"/>
          <p:cNvPicPr>
            <a:picLocks noChangeAspect="1" noChangeArrowheads="1"/>
          </p:cNvPicPr>
          <p:nvPr/>
        </p:nvPicPr>
        <p:blipFill>
          <a:blip r:embed="rId2" cstate="print"/>
          <a:srcRect l="51575" t="40390" r="20075" b="45195"/>
          <a:stretch>
            <a:fillRect/>
          </a:stretch>
        </p:blipFill>
        <p:spPr bwMode="auto">
          <a:xfrm>
            <a:off x="3995936" y="4869160"/>
            <a:ext cx="2160240" cy="54006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76256" y="4941168"/>
            <a:ext cx="100811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정면도</a:t>
            </a:r>
            <a:endParaRPr lang="ko-KR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403648" y="400506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크기 다른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개의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로 일정한 크기의 육각 구멍</a:t>
            </a:r>
            <a:endParaRPr lang="ko-KR" altLang="en-US" sz="1600" dirty="0"/>
          </a:p>
        </p:txBody>
      </p:sp>
      <p:pic>
        <p:nvPicPr>
          <p:cNvPr id="1027" name="Picture 3" descr="C:\Users\남영우\Documents\2014\신마찰차\마찰차\평면도.jpg"/>
          <p:cNvPicPr>
            <a:picLocks noChangeAspect="1" noChangeArrowheads="1"/>
          </p:cNvPicPr>
          <p:nvPr/>
        </p:nvPicPr>
        <p:blipFill>
          <a:blip r:embed="rId3" cstate="print"/>
          <a:srcRect l="37400" t="59610" r="32675" b="9958"/>
          <a:stretch>
            <a:fillRect/>
          </a:stretch>
        </p:blipFill>
        <p:spPr bwMode="auto">
          <a:xfrm rot="10800000">
            <a:off x="1907704" y="1736811"/>
            <a:ext cx="4248472" cy="2124236"/>
          </a:xfrm>
          <a:prstGeom prst="rect">
            <a:avLst/>
          </a:prstGeom>
          <a:noFill/>
        </p:spPr>
      </p:pic>
      <p:pic>
        <p:nvPicPr>
          <p:cNvPr id="12" name="Picture 3" descr="C:\Users\남영우\Documents\2014\신마찰차\마찰차2\2.jpg"/>
          <p:cNvPicPr>
            <a:picLocks noChangeAspect="1" noChangeArrowheads="1"/>
          </p:cNvPicPr>
          <p:nvPr/>
        </p:nvPicPr>
        <p:blipFill>
          <a:blip r:embed="rId2" cstate="print"/>
          <a:srcRect l="20863" t="40390" r="55512" b="45195"/>
          <a:stretch>
            <a:fillRect/>
          </a:stretch>
        </p:blipFill>
        <p:spPr bwMode="auto">
          <a:xfrm>
            <a:off x="1835696" y="4869161"/>
            <a:ext cx="1800200" cy="54005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"/>
          <p:cNvGrpSpPr/>
          <p:nvPr/>
        </p:nvGrpSpPr>
        <p:grpSpPr>
          <a:xfrm>
            <a:off x="323528" y="1340768"/>
            <a:ext cx="7992888" cy="2736304"/>
            <a:chOff x="323528" y="1340768"/>
            <a:chExt cx="7992888" cy="2736304"/>
          </a:xfrm>
        </p:grpSpPr>
        <p:pic>
          <p:nvPicPr>
            <p:cNvPr id="7" name="Picture 2" descr="C:\Users\남영우\Documents\2014\신마찰차\마찰차\신마찰차3.jpg"/>
            <p:cNvPicPr>
              <a:picLocks noChangeAspect="1" noChangeArrowheads="1"/>
            </p:cNvPicPr>
            <p:nvPr/>
          </p:nvPicPr>
          <p:blipFill>
            <a:blip r:embed="rId2" cstate="print"/>
            <a:srcRect l="23225" t="14826" r="39763" b="21526"/>
            <a:stretch>
              <a:fillRect/>
            </a:stretch>
          </p:blipFill>
          <p:spPr bwMode="auto">
            <a:xfrm>
              <a:off x="323528" y="1340768"/>
              <a:ext cx="3384376" cy="2736304"/>
            </a:xfrm>
            <a:prstGeom prst="rect">
              <a:avLst/>
            </a:prstGeom>
            <a:noFill/>
          </p:spPr>
        </p:pic>
        <p:pic>
          <p:nvPicPr>
            <p:cNvPr id="9" name="Picture 3" descr="C:\Users\남영우\Documents\2014\신마찰차\마찰차\크랭크.jpg"/>
            <p:cNvPicPr>
              <a:picLocks noChangeAspect="1" noChangeArrowheads="1"/>
            </p:cNvPicPr>
            <p:nvPr/>
          </p:nvPicPr>
          <p:blipFill>
            <a:blip r:embed="rId3" cstate="print"/>
            <a:srcRect l="20863" t="13151" r="38188" b="30775"/>
            <a:stretch>
              <a:fillRect/>
            </a:stretch>
          </p:blipFill>
          <p:spPr bwMode="auto">
            <a:xfrm>
              <a:off x="4572000" y="1340768"/>
              <a:ext cx="3744416" cy="252028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3635896" y="3717032"/>
              <a:ext cx="1728192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CRANK</a:t>
              </a:r>
              <a:endParaRPr lang="ko-KR" altLang="en-US" sz="1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19672" y="465313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육각축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을 육각 구멍에 끼워 여러 형태의 크랭크로 사용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9752" y="5229200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 외각에 벨트를 걸 수 있다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en-US" altLang="ko-KR" sz="1600" dirty="0" smtClean="0"/>
              <a:t>           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로 사용 할 수  있다</a:t>
            </a:r>
            <a:endParaRPr lang="ko-KR" altLang="en-US" sz="1600" dirty="0"/>
          </a:p>
        </p:txBody>
      </p:sp>
      <p:grpSp>
        <p:nvGrpSpPr>
          <p:cNvPr id="2" name="그룹 11"/>
          <p:cNvGrpSpPr/>
          <p:nvPr/>
        </p:nvGrpSpPr>
        <p:grpSpPr>
          <a:xfrm>
            <a:off x="1043608" y="1124744"/>
            <a:ext cx="6912768" cy="3888432"/>
            <a:chOff x="1043608" y="1124744"/>
            <a:chExt cx="6912768" cy="3888432"/>
          </a:xfrm>
        </p:grpSpPr>
        <p:sp>
          <p:nvSpPr>
            <p:cNvPr id="4" name="TextBox 3"/>
            <p:cNvSpPr txBox="1"/>
            <p:nvPr/>
          </p:nvSpPr>
          <p:spPr>
            <a:xfrm>
              <a:off x="1882404" y="4674622"/>
              <a:ext cx="1728192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BELT  DRIVE</a:t>
              </a:r>
              <a:endParaRPr lang="ko-KR" alt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2080" y="4653136"/>
              <a:ext cx="2088232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FRICTION  GEARING</a:t>
              </a:r>
              <a:endParaRPr lang="ko-KR" altLang="en-US" sz="1600" dirty="0"/>
            </a:p>
          </p:txBody>
        </p:sp>
        <p:pic>
          <p:nvPicPr>
            <p:cNvPr id="8" name="Picture 2" descr="C:\Users\남영우\Documents\2014\신마찰차\마찰차\회전자.jpg"/>
            <p:cNvPicPr>
              <a:picLocks noChangeAspect="1" noChangeArrowheads="1"/>
            </p:cNvPicPr>
            <p:nvPr/>
          </p:nvPicPr>
          <p:blipFill>
            <a:blip r:embed="rId2" cstate="print"/>
            <a:srcRect l="29525" t="25968" r="37400" b="32377"/>
            <a:stretch>
              <a:fillRect/>
            </a:stretch>
          </p:blipFill>
          <p:spPr bwMode="auto">
            <a:xfrm>
              <a:off x="1043608" y="2514382"/>
              <a:ext cx="3024336" cy="1872208"/>
            </a:xfrm>
            <a:prstGeom prst="rect">
              <a:avLst/>
            </a:prstGeom>
            <a:noFill/>
          </p:spPr>
        </p:pic>
        <p:pic>
          <p:nvPicPr>
            <p:cNvPr id="10" name="Picture 3" descr="C:\Users\남영우\Documents\2014\신마찰차\마찰차\마찰차.jpg"/>
            <p:cNvPicPr>
              <a:picLocks noChangeAspect="1" noChangeArrowheads="1"/>
            </p:cNvPicPr>
            <p:nvPr/>
          </p:nvPicPr>
          <p:blipFill>
            <a:blip r:embed="rId3" cstate="print"/>
            <a:srcRect l="41338" t="13151" r="31100" b="13152"/>
            <a:stretch>
              <a:fillRect/>
            </a:stretch>
          </p:blipFill>
          <p:spPr bwMode="auto">
            <a:xfrm>
              <a:off x="5436096" y="1124744"/>
              <a:ext cx="2520280" cy="3312368"/>
            </a:xfrm>
            <a:prstGeom prst="rect">
              <a:avLst/>
            </a:prstGeom>
            <a:noFill/>
          </p:spPr>
        </p:pic>
      </p:grpSp>
      <p:sp>
        <p:nvSpPr>
          <p:cNvPr id="11" name="TextBox 10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1043608" y="1484784"/>
            <a:ext cx="6919030" cy="3744416"/>
            <a:chOff x="1043608" y="1484784"/>
            <a:chExt cx="6919030" cy="3744416"/>
          </a:xfrm>
        </p:grpSpPr>
        <p:pic>
          <p:nvPicPr>
            <p:cNvPr id="9218" name="Picture 2" descr="C:\Users\남영우\Documents\2014\신마찰차\마찰차2\8.jpg"/>
            <p:cNvPicPr>
              <a:picLocks noChangeAspect="1" noChangeArrowheads="1"/>
            </p:cNvPicPr>
            <p:nvPr/>
          </p:nvPicPr>
          <p:blipFill>
            <a:blip r:embed="rId2" cstate="print"/>
            <a:srcRect l="10626" t="8357" r="22438" b="17966"/>
            <a:stretch>
              <a:fillRect/>
            </a:stretch>
          </p:blipFill>
          <p:spPr bwMode="auto">
            <a:xfrm>
              <a:off x="1043608" y="1484784"/>
              <a:ext cx="6919030" cy="3744416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3275856" y="4869160"/>
              <a:ext cx="2880320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UP-AND-DOWN  MOTION</a:t>
              </a:r>
              <a:endParaRPr lang="ko-KR" altLang="en-US" sz="16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35696" y="551723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크랭크와 캠으로서 물체를 위로 올리고 내릴 수 있다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5085184"/>
            <a:ext cx="763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에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육각축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을 끼워 여러 형태의 기어동작을 얻는다</a:t>
            </a:r>
            <a:endParaRPr lang="ko-KR" altLang="en-US" sz="1600" dirty="0"/>
          </a:p>
        </p:txBody>
      </p:sp>
      <p:grpSp>
        <p:nvGrpSpPr>
          <p:cNvPr id="2" name="그룹 9"/>
          <p:cNvGrpSpPr/>
          <p:nvPr/>
        </p:nvGrpSpPr>
        <p:grpSpPr>
          <a:xfrm>
            <a:off x="755576" y="1412776"/>
            <a:ext cx="7848872" cy="3290882"/>
            <a:chOff x="755576" y="1412776"/>
            <a:chExt cx="7848872" cy="3290882"/>
          </a:xfrm>
        </p:grpSpPr>
        <p:sp>
          <p:nvSpPr>
            <p:cNvPr id="4" name="TextBox 3"/>
            <p:cNvSpPr txBox="1"/>
            <p:nvPr/>
          </p:nvSpPr>
          <p:spPr>
            <a:xfrm>
              <a:off x="4067944" y="4365104"/>
              <a:ext cx="1728192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GEARING</a:t>
              </a:r>
              <a:endParaRPr lang="ko-KR" altLang="en-US" sz="1600" dirty="0"/>
            </a:p>
          </p:txBody>
        </p:sp>
        <p:pic>
          <p:nvPicPr>
            <p:cNvPr id="7" name="Picture 4" descr="C:\Users\남영우\Documents\2014\신마찰차\마찰차\기어2.jpg"/>
            <p:cNvPicPr>
              <a:picLocks noChangeAspect="1" noChangeArrowheads="1"/>
            </p:cNvPicPr>
            <p:nvPr/>
          </p:nvPicPr>
          <p:blipFill>
            <a:blip r:embed="rId2" cstate="print"/>
            <a:srcRect l="40550" t="14754" r="31888" b="30775"/>
            <a:stretch>
              <a:fillRect/>
            </a:stretch>
          </p:blipFill>
          <p:spPr bwMode="auto">
            <a:xfrm>
              <a:off x="5508104" y="1412776"/>
              <a:ext cx="3096344" cy="3007877"/>
            </a:xfrm>
            <a:prstGeom prst="rect">
              <a:avLst/>
            </a:prstGeom>
            <a:noFill/>
          </p:spPr>
        </p:pic>
        <p:pic>
          <p:nvPicPr>
            <p:cNvPr id="9" name="Picture 3" descr="C:\Users\남영우\Documents\2014\신마찰차\마찰차\기어1.jpg"/>
            <p:cNvPicPr>
              <a:picLocks noChangeAspect="1" noChangeArrowheads="1"/>
            </p:cNvPicPr>
            <p:nvPr/>
          </p:nvPicPr>
          <p:blipFill>
            <a:blip r:embed="rId3" cstate="print"/>
            <a:srcRect l="22438" t="13151" r="37400" b="27571"/>
            <a:stretch>
              <a:fillRect/>
            </a:stretch>
          </p:blipFill>
          <p:spPr bwMode="auto">
            <a:xfrm>
              <a:off x="755576" y="1844824"/>
              <a:ext cx="3672408" cy="2664296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5517232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 외각에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육각축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을 끼워 기어동작과  차체에 바퀴로  사용</a:t>
            </a:r>
            <a:endParaRPr lang="ko-KR" altLang="en-US" sz="1600" dirty="0"/>
          </a:p>
        </p:txBody>
      </p:sp>
      <p:grpSp>
        <p:nvGrpSpPr>
          <p:cNvPr id="2" name="그룹 11"/>
          <p:cNvGrpSpPr/>
          <p:nvPr/>
        </p:nvGrpSpPr>
        <p:grpSpPr>
          <a:xfrm>
            <a:off x="755576" y="2132856"/>
            <a:ext cx="7776864" cy="3074858"/>
            <a:chOff x="755576" y="2132856"/>
            <a:chExt cx="7776864" cy="3074858"/>
          </a:xfrm>
        </p:grpSpPr>
        <p:sp>
          <p:nvSpPr>
            <p:cNvPr id="3" name="TextBox 2"/>
            <p:cNvSpPr txBox="1"/>
            <p:nvPr/>
          </p:nvSpPr>
          <p:spPr>
            <a:xfrm>
              <a:off x="1331640" y="4869160"/>
              <a:ext cx="1728192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GEARING</a:t>
              </a:r>
              <a:endParaRPr lang="ko-KR" alt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868144" y="4869160"/>
              <a:ext cx="1224136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WHEEL</a:t>
              </a:r>
              <a:endParaRPr lang="ko-KR" altLang="en-US" sz="1600" dirty="0"/>
            </a:p>
          </p:txBody>
        </p:sp>
        <p:pic>
          <p:nvPicPr>
            <p:cNvPr id="8" name="Picture 2" descr="C:\Users\남영우\Documents\2014\신마찰차\마찰차\신마찰차2.jpg"/>
            <p:cNvPicPr>
              <a:picLocks noChangeAspect="1" noChangeArrowheads="1"/>
            </p:cNvPicPr>
            <p:nvPr/>
          </p:nvPicPr>
          <p:blipFill>
            <a:blip r:embed="rId2" cstate="print"/>
            <a:srcRect l="11413" t="6452" r="18500" b="6452"/>
            <a:stretch>
              <a:fillRect/>
            </a:stretch>
          </p:blipFill>
          <p:spPr bwMode="auto">
            <a:xfrm>
              <a:off x="755576" y="2492896"/>
              <a:ext cx="3600400" cy="2103604"/>
            </a:xfrm>
            <a:prstGeom prst="rect">
              <a:avLst/>
            </a:prstGeom>
            <a:noFill/>
          </p:spPr>
        </p:pic>
        <p:pic>
          <p:nvPicPr>
            <p:cNvPr id="10" name="Picture 3" descr="C:\Users\남영우\Documents\2014\신마찰차\마찰차\자동차.jpg"/>
            <p:cNvPicPr>
              <a:picLocks noChangeAspect="1" noChangeArrowheads="1"/>
            </p:cNvPicPr>
            <p:nvPr/>
          </p:nvPicPr>
          <p:blipFill>
            <a:blip r:embed="rId3" cstate="print"/>
            <a:srcRect l="28738" t="23287" r="33463" b="23286"/>
            <a:stretch>
              <a:fillRect/>
            </a:stretch>
          </p:blipFill>
          <p:spPr bwMode="auto">
            <a:xfrm>
              <a:off x="4644008" y="2132856"/>
              <a:ext cx="3888432" cy="2592288"/>
            </a:xfrm>
            <a:prstGeom prst="rect">
              <a:avLst/>
            </a:prstGeom>
            <a:noFill/>
          </p:spPr>
        </p:pic>
      </p:grpSp>
      <p:sp>
        <p:nvSpPr>
          <p:cNvPr id="11" name="TextBox 10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남영우\Documents\2014\신마찰차\마찰차2\14.jpg"/>
          <p:cNvPicPr>
            <a:picLocks noChangeAspect="1" noChangeArrowheads="1"/>
          </p:cNvPicPr>
          <p:nvPr/>
        </p:nvPicPr>
        <p:blipFill>
          <a:blip r:embed="rId2" cstate="print"/>
          <a:srcRect l="27163" t="25975" r="34250" b="22772"/>
          <a:stretch>
            <a:fillRect/>
          </a:stretch>
        </p:blipFill>
        <p:spPr bwMode="auto">
          <a:xfrm>
            <a:off x="2339752" y="1988840"/>
            <a:ext cx="4838037" cy="31595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551723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 외각에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육각축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과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핀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을 끼워  차체에 활차 바퀴로 사용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32656"/>
            <a:ext cx="63367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</a:t>
            </a:r>
            <a:r>
              <a:rPr lang="ko-KR" altLang="en-US" sz="3200" dirty="0" err="1" smtClean="0"/>
              <a:t>마찰차</a:t>
            </a:r>
            <a:r>
              <a:rPr lang="en-US" altLang="ko-KR" sz="3200" dirty="0" smtClean="0"/>
              <a:t>(multi-friction wheel)</a:t>
            </a:r>
            <a:endParaRPr lang="ko-KR" altLang="en-US" sz="32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남영우\Documents\2014\신마찰차\마찰차2\15.jpg"/>
          <p:cNvPicPr>
            <a:picLocks noChangeAspect="1" noChangeArrowheads="1"/>
          </p:cNvPicPr>
          <p:nvPr/>
        </p:nvPicPr>
        <p:blipFill>
          <a:blip r:embed="rId2" cstate="print"/>
          <a:srcRect l="22438" t="6755" r="25588" b="8356"/>
          <a:stretch>
            <a:fillRect/>
          </a:stretch>
        </p:blipFill>
        <p:spPr bwMode="auto">
          <a:xfrm>
            <a:off x="2123728" y="1124744"/>
            <a:ext cx="4752528" cy="38164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244827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smtClean="0"/>
              <a:t>종합 응용도</a:t>
            </a:r>
            <a:endParaRPr lang="ko-KR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4653136"/>
            <a:ext cx="223224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자전거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5423738"/>
            <a:ext cx="7992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고정핀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과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”, “</a:t>
            </a:r>
            <a:r>
              <a:rPr lang="ko-KR" altLang="en-US" sz="1600" dirty="0" smtClean="0"/>
              <a:t>멀티 육각 축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을 이용한 모형 자전거의 형태</a:t>
            </a:r>
            <a:endParaRPr lang="ko-KR" altLang="en-US" sz="1600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남영우\Documents\2014\신마찰차\마찰차\지지대.jpg"/>
          <p:cNvPicPr>
            <a:picLocks noChangeAspect="1" noChangeArrowheads="1"/>
          </p:cNvPicPr>
          <p:nvPr/>
        </p:nvPicPr>
        <p:blipFill>
          <a:blip r:embed="rId2" cstate="print"/>
          <a:srcRect l="34250" t="25975" r="46063" b="19568"/>
          <a:stretch>
            <a:fillRect/>
          </a:stretch>
        </p:blipFill>
        <p:spPr bwMode="auto">
          <a:xfrm>
            <a:off x="1043608" y="1772816"/>
            <a:ext cx="2664296" cy="36234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55892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고정핀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과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”,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육각축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을 이용한 모형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건축물 지지대와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en-US" altLang="ko-KR" sz="1600" dirty="0" smtClean="0"/>
              <a:t>           </a:t>
            </a:r>
            <a:r>
              <a:rPr lang="ko-KR" altLang="en-US" sz="1600" dirty="0" smtClean="0"/>
              <a:t> 풍력 발전기 모형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pic>
        <p:nvPicPr>
          <p:cNvPr id="3076" name="Picture 4" descr="C:\Users\남영우\Documents\2014\신마찰차\마찰차\풍력발전기.jpg"/>
          <p:cNvPicPr>
            <a:picLocks noChangeAspect="1" noChangeArrowheads="1"/>
          </p:cNvPicPr>
          <p:nvPr/>
        </p:nvPicPr>
        <p:blipFill>
          <a:blip r:embed="rId3" cstate="print"/>
          <a:srcRect l="36612" t="17967" r="39763" b="19568"/>
          <a:stretch>
            <a:fillRect/>
          </a:stretch>
        </p:blipFill>
        <p:spPr bwMode="auto">
          <a:xfrm>
            <a:off x="4716016" y="1650402"/>
            <a:ext cx="2808312" cy="3650806"/>
          </a:xfrm>
          <a:prstGeom prst="rect">
            <a:avLst/>
          </a:prstGeom>
          <a:noFill/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/>
          <p:cNvGrpSpPr/>
          <p:nvPr/>
        </p:nvGrpSpPr>
        <p:grpSpPr>
          <a:xfrm>
            <a:off x="4572000" y="1052737"/>
            <a:ext cx="3816424" cy="4464496"/>
            <a:chOff x="3923928" y="548680"/>
            <a:chExt cx="4752528" cy="5318305"/>
          </a:xfrm>
        </p:grpSpPr>
        <p:pic>
          <p:nvPicPr>
            <p:cNvPr id="4098" name="Picture 2" descr="C:\Users\남영우\Documents\2014\신마찰차\마찰차\풍력발전기2.jpg"/>
            <p:cNvPicPr>
              <a:picLocks noChangeAspect="1" noChangeArrowheads="1"/>
            </p:cNvPicPr>
            <p:nvPr/>
          </p:nvPicPr>
          <p:blipFill>
            <a:blip r:embed="rId2" cstate="print"/>
            <a:srcRect l="21650" t="16365" r="45275" b="8356"/>
            <a:stretch>
              <a:fillRect/>
            </a:stretch>
          </p:blipFill>
          <p:spPr bwMode="auto">
            <a:xfrm>
              <a:off x="3923928" y="548680"/>
              <a:ext cx="4752528" cy="5318305"/>
            </a:xfrm>
            <a:prstGeom prst="rect">
              <a:avLst/>
            </a:prstGeom>
            <a:noFill/>
          </p:spPr>
        </p:pic>
        <p:sp>
          <p:nvSpPr>
            <p:cNvPr id="4" name="모서리가 둥근 직사각형 3"/>
            <p:cNvSpPr/>
            <p:nvPr/>
          </p:nvSpPr>
          <p:spPr>
            <a:xfrm>
              <a:off x="4572000" y="980728"/>
              <a:ext cx="504056" cy="2160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9552" y="573325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사용 예 </a:t>
            </a:r>
            <a:r>
              <a:rPr lang="en-US" altLang="ko-KR" sz="1600" dirty="0" smtClean="0"/>
              <a:t>: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고정핀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과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”, “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육각축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을 이용한 모형 건축물 지지대와 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en-US" altLang="ko-KR" sz="1600" dirty="0" smtClean="0"/>
              <a:t>            </a:t>
            </a:r>
            <a:r>
              <a:rPr lang="ko-KR" altLang="en-US" sz="1600" dirty="0" smtClean="0"/>
              <a:t>풍력 발전기 모형</a:t>
            </a:r>
            <a:endParaRPr lang="ko-KR" altLang="en-US" sz="1600" dirty="0"/>
          </a:p>
        </p:txBody>
      </p:sp>
      <p:pic>
        <p:nvPicPr>
          <p:cNvPr id="2050" name="Picture 2" descr="C:\Users\남영우\Documents\2014\신마찰차\마찰차\풍력발전기3.jpg"/>
          <p:cNvPicPr>
            <a:picLocks noChangeAspect="1" noChangeArrowheads="1"/>
          </p:cNvPicPr>
          <p:nvPr/>
        </p:nvPicPr>
        <p:blipFill>
          <a:blip r:embed="rId3" cstate="print"/>
          <a:srcRect l="22438" t="13162" r="52362" b="24373"/>
          <a:stretch>
            <a:fillRect/>
          </a:stretch>
        </p:blipFill>
        <p:spPr bwMode="auto">
          <a:xfrm>
            <a:off x="467544" y="721949"/>
            <a:ext cx="3816424" cy="4651267"/>
          </a:xfrm>
          <a:prstGeom prst="rect">
            <a:avLst/>
          </a:prstGeom>
          <a:noFill/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340768"/>
            <a:ext cx="7992888" cy="36317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000" b="1" dirty="0" smtClean="0"/>
              <a:t>□ 계획 </a:t>
            </a:r>
            <a:r>
              <a:rPr lang="ko-KR" altLang="en-US" sz="3000" b="1" dirty="0" smtClean="0"/>
              <a:t>수립</a:t>
            </a:r>
            <a:endParaRPr lang="en-US" altLang="ko-KR" sz="3000" b="1" dirty="0" smtClean="0"/>
          </a:p>
          <a:p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en-US" altLang="ko-KR" sz="2200" dirty="0" smtClean="0"/>
              <a:t>-</a:t>
            </a:r>
            <a:r>
              <a:rPr lang="ko-KR" altLang="en-US" sz="2200" dirty="0" smtClean="0"/>
              <a:t>만들고 싶은 작품</a:t>
            </a:r>
            <a:r>
              <a:rPr lang="en-US" altLang="ko-KR" sz="2200" dirty="0" smtClean="0"/>
              <a:t>(</a:t>
            </a:r>
            <a:r>
              <a:rPr lang="ko-KR" altLang="en-US" sz="2200" dirty="0" smtClean="0"/>
              <a:t>제품</a:t>
            </a:r>
            <a:r>
              <a:rPr lang="en-US" altLang="ko-KR" sz="2200" dirty="0" smtClean="0"/>
              <a:t>)</a:t>
            </a:r>
            <a:r>
              <a:rPr lang="ko-KR" altLang="en-US" sz="2200" dirty="0" smtClean="0"/>
              <a:t>을 구상하여 스케치하고 이름 정하고</a:t>
            </a:r>
            <a:r>
              <a:rPr lang="en-US" altLang="ko-KR" sz="2200" dirty="0" smtClean="0"/>
              <a:t>, </a:t>
            </a:r>
          </a:p>
          <a:p>
            <a:endParaRPr lang="en-US" altLang="ko-KR" sz="2200" dirty="0" smtClean="0"/>
          </a:p>
          <a:p>
            <a:r>
              <a:rPr lang="en-US" altLang="ko-KR" sz="2200" dirty="0" smtClean="0">
                <a:latin typeface="+mn-ea"/>
              </a:rPr>
              <a:t>  1.</a:t>
            </a:r>
            <a:r>
              <a:rPr lang="ko-KR" altLang="en-US" sz="2200" dirty="0" smtClean="0">
                <a:latin typeface="+mn-ea"/>
              </a:rPr>
              <a:t>어떤 작품을 만들까</a:t>
            </a:r>
            <a:r>
              <a:rPr lang="en-US" altLang="ko-KR" sz="2200" dirty="0" smtClean="0">
                <a:latin typeface="+mn-ea"/>
              </a:rPr>
              <a:t>?</a:t>
            </a:r>
          </a:p>
          <a:p>
            <a:r>
              <a:rPr lang="en-US" altLang="ko-KR" sz="2200" dirty="0" smtClean="0">
                <a:latin typeface="+mn-ea"/>
              </a:rPr>
              <a:t>  2.</a:t>
            </a:r>
            <a:r>
              <a:rPr lang="ko-KR" altLang="en-US" sz="2200" dirty="0" smtClean="0">
                <a:latin typeface="+mn-ea"/>
              </a:rPr>
              <a:t>어떤 기계를 구성하는  요소를 사용할까</a:t>
            </a:r>
            <a:r>
              <a:rPr lang="en-US" altLang="ko-KR" sz="2200" dirty="0" smtClean="0">
                <a:latin typeface="+mn-ea"/>
              </a:rPr>
              <a:t>?</a:t>
            </a:r>
            <a:br>
              <a:rPr lang="en-US" altLang="ko-KR" sz="2200" dirty="0" smtClean="0">
                <a:latin typeface="+mn-ea"/>
              </a:rPr>
            </a:br>
            <a:r>
              <a:rPr lang="en-US" altLang="ko-KR" sz="2200" dirty="0" smtClean="0">
                <a:latin typeface="+mn-ea"/>
              </a:rPr>
              <a:t>  3.</a:t>
            </a:r>
            <a:r>
              <a:rPr lang="ko-KR" altLang="en-US" sz="2200" dirty="0" smtClean="0">
                <a:latin typeface="+mn-ea"/>
              </a:rPr>
              <a:t>어떤 모양</a:t>
            </a:r>
            <a:r>
              <a:rPr lang="en-US" altLang="ko-KR" sz="2200" dirty="0" smtClean="0">
                <a:latin typeface="+mn-ea"/>
              </a:rPr>
              <a:t>(</a:t>
            </a:r>
            <a:r>
              <a:rPr lang="ko-KR" altLang="en-US" sz="2200" dirty="0" smtClean="0">
                <a:latin typeface="+mn-ea"/>
              </a:rPr>
              <a:t>색</a:t>
            </a:r>
            <a:r>
              <a:rPr lang="en-US" altLang="ko-KR" sz="2200" dirty="0" smtClean="0">
                <a:latin typeface="+mn-ea"/>
              </a:rPr>
              <a:t>)</a:t>
            </a:r>
            <a:r>
              <a:rPr lang="ko-KR" altLang="en-US" sz="2200" dirty="0" smtClean="0">
                <a:latin typeface="+mn-ea"/>
              </a:rPr>
              <a:t>으로 표현해 볼까</a:t>
            </a:r>
            <a:r>
              <a:rPr lang="en-US" altLang="ko-KR" sz="2200" dirty="0" smtClean="0">
                <a:latin typeface="+mn-ea"/>
              </a:rPr>
              <a:t>?</a:t>
            </a:r>
            <a:br>
              <a:rPr lang="en-US" altLang="ko-KR" sz="2200" dirty="0" smtClean="0">
                <a:latin typeface="+mn-ea"/>
              </a:rPr>
            </a:br>
            <a:r>
              <a:rPr lang="en-US" altLang="ko-KR" sz="2200" dirty="0" smtClean="0">
                <a:latin typeface="+mn-ea"/>
              </a:rPr>
              <a:t>  4.</a:t>
            </a:r>
            <a:r>
              <a:rPr lang="ko-KR" altLang="en-US" sz="2200" dirty="0" smtClean="0">
                <a:latin typeface="+mn-ea"/>
              </a:rPr>
              <a:t>어떤 재료를 사용하여 만들어 볼까</a:t>
            </a:r>
            <a:r>
              <a:rPr lang="en-US" altLang="ko-KR" sz="2200" dirty="0" smtClean="0">
                <a:latin typeface="+mn-ea"/>
              </a:rPr>
              <a:t>?</a:t>
            </a:r>
          </a:p>
          <a:p>
            <a:r>
              <a:rPr lang="en-US" altLang="ko-KR" sz="2200" dirty="0" smtClean="0">
                <a:latin typeface="+mn-ea"/>
              </a:rPr>
              <a:t>  5.</a:t>
            </a:r>
            <a:r>
              <a:rPr lang="ko-KR" altLang="en-US" sz="2200" dirty="0" smtClean="0">
                <a:latin typeface="+mn-ea"/>
              </a:rPr>
              <a:t>어떤 도구를 사용할까</a:t>
            </a:r>
            <a:r>
              <a:rPr lang="en-US" altLang="ko-KR" sz="2200" dirty="0" smtClean="0">
                <a:latin typeface="+mn-ea"/>
              </a:rPr>
              <a:t>?</a:t>
            </a:r>
          </a:p>
          <a:p>
            <a:r>
              <a:rPr lang="en-US" altLang="ko-KR" sz="2200" dirty="0" smtClean="0">
                <a:latin typeface="+mn-ea"/>
              </a:rPr>
              <a:t>  6.</a:t>
            </a:r>
            <a:r>
              <a:rPr lang="ko-KR" altLang="en-US" sz="2200" dirty="0" smtClean="0">
                <a:latin typeface="+mn-ea"/>
              </a:rPr>
              <a:t>만든 작품을 어떻게 활용할까</a:t>
            </a:r>
            <a:r>
              <a:rPr lang="en-US" altLang="ko-KR" sz="2200" dirty="0" smtClean="0">
                <a:latin typeface="+mn-ea"/>
              </a:rPr>
              <a:t>?</a:t>
            </a:r>
            <a:endParaRPr lang="ko-KR" altLang="en-US" sz="22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남영우\Documents\2014\스팀박스\STEAM BOX2\레이싱카\61.jpg"/>
          <p:cNvPicPr>
            <a:picLocks noChangeAspect="1" noChangeArrowheads="1"/>
          </p:cNvPicPr>
          <p:nvPr/>
        </p:nvPicPr>
        <p:blipFill>
          <a:blip r:embed="rId2" cstate="print"/>
          <a:srcRect l="26375" t="21508" r="28738" b="10111"/>
          <a:stretch>
            <a:fillRect/>
          </a:stretch>
        </p:blipFill>
        <p:spPr bwMode="auto">
          <a:xfrm>
            <a:off x="395537" y="188640"/>
            <a:ext cx="4968552" cy="3138033"/>
          </a:xfrm>
          <a:prstGeom prst="rect">
            <a:avLst/>
          </a:prstGeom>
          <a:noFill/>
        </p:spPr>
      </p:pic>
      <p:graphicFrame>
        <p:nvGraphicFramePr>
          <p:cNvPr id="6" name="다이어그램 5"/>
          <p:cNvGraphicFramePr/>
          <p:nvPr/>
        </p:nvGraphicFramePr>
        <p:xfrm>
          <a:off x="1115616" y="2564904"/>
          <a:ext cx="7128792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 descr="C:\Users\남영우\Documents\2014\스팀박스\STEAM BOX2\레이싱카\42.jpg"/>
          <p:cNvPicPr>
            <a:picLocks noChangeAspect="1" noChangeArrowheads="1"/>
          </p:cNvPicPr>
          <p:nvPr/>
        </p:nvPicPr>
        <p:blipFill>
          <a:blip r:embed="rId2" cstate="print"/>
          <a:srcRect l="26375" t="8078" r="28738" b="25546"/>
          <a:stretch>
            <a:fillRect/>
          </a:stretch>
        </p:blipFill>
        <p:spPr bwMode="auto">
          <a:xfrm>
            <a:off x="503548" y="908720"/>
            <a:ext cx="7366610" cy="49110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1339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전체 분해도</a:t>
            </a:r>
            <a:endParaRPr lang="ko-KR" alt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506181" y="3755669"/>
            <a:ext cx="32904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</a:rPr>
              <a:t>⑮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125" name="그룹 124"/>
          <p:cNvGrpSpPr/>
          <p:nvPr/>
        </p:nvGrpSpPr>
        <p:grpSpPr>
          <a:xfrm>
            <a:off x="683568" y="404665"/>
            <a:ext cx="7056784" cy="5616624"/>
            <a:chOff x="683568" y="404664"/>
            <a:chExt cx="7967130" cy="6364141"/>
          </a:xfrm>
        </p:grpSpPr>
        <p:sp>
          <p:nvSpPr>
            <p:cNvPr id="4" name="TextBox 3"/>
            <p:cNvSpPr txBox="1"/>
            <p:nvPr/>
          </p:nvSpPr>
          <p:spPr>
            <a:xfrm>
              <a:off x="4553472" y="5589240"/>
              <a:ext cx="378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①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직선 화살표 연결선 4"/>
            <p:cNvCxnSpPr/>
            <p:nvPr/>
          </p:nvCxnSpPr>
          <p:spPr>
            <a:xfrm flipV="1">
              <a:off x="4741774" y="5013176"/>
              <a:ext cx="0" cy="6480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059133" y="5507940"/>
              <a:ext cx="288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②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8264" y="4060167"/>
              <a:ext cx="288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②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직선 화살표 연결선 10"/>
            <p:cNvCxnSpPr/>
            <p:nvPr/>
          </p:nvCxnSpPr>
          <p:spPr>
            <a:xfrm flipV="1">
              <a:off x="7088711" y="3781427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53342" y="2708920"/>
              <a:ext cx="371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③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직선 화살표 연결선 12"/>
            <p:cNvCxnSpPr/>
            <p:nvPr/>
          </p:nvCxnSpPr>
          <p:spPr>
            <a:xfrm flipH="1" flipV="1">
              <a:off x="1043608" y="3012391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840470" y="2171493"/>
              <a:ext cx="371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③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직선 화살표 연결선 14"/>
            <p:cNvCxnSpPr/>
            <p:nvPr/>
          </p:nvCxnSpPr>
          <p:spPr>
            <a:xfrm flipH="1" flipV="1">
              <a:off x="4030736" y="2474964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43608" y="4797152"/>
              <a:ext cx="37149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③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직선 화살표 연결선 16"/>
            <p:cNvCxnSpPr/>
            <p:nvPr/>
          </p:nvCxnSpPr>
          <p:spPr>
            <a:xfrm flipH="1" flipV="1">
              <a:off x="1233874" y="4437112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/>
            <p:cNvCxnSpPr/>
            <p:nvPr/>
          </p:nvCxnSpPr>
          <p:spPr>
            <a:xfrm>
              <a:off x="3491880" y="2276872"/>
              <a:ext cx="360040" cy="7200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/>
            <p:nvPr/>
          </p:nvCxnSpPr>
          <p:spPr>
            <a:xfrm>
              <a:off x="4165710" y="2403514"/>
              <a:ext cx="504000" cy="10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67744" y="270892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④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직선 화살표 연결선 23"/>
            <p:cNvCxnSpPr/>
            <p:nvPr/>
          </p:nvCxnSpPr>
          <p:spPr>
            <a:xfrm flipH="1" flipV="1">
              <a:off x="2444811" y="3018986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/>
            <p:cNvCxnSpPr/>
            <p:nvPr/>
          </p:nvCxnSpPr>
          <p:spPr>
            <a:xfrm flipH="1" flipV="1">
              <a:off x="2699792" y="2924944"/>
              <a:ext cx="0" cy="39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483768" y="2624033"/>
              <a:ext cx="402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⑤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39340" y="3873927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⑥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직선 화살표 연결선 27"/>
            <p:cNvCxnSpPr/>
            <p:nvPr/>
          </p:nvCxnSpPr>
          <p:spPr>
            <a:xfrm flipH="1" flipV="1">
              <a:off x="3203848" y="3704153"/>
              <a:ext cx="0" cy="2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767305" y="5291916"/>
              <a:ext cx="380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⑦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직선 화살표 연결선 29"/>
            <p:cNvCxnSpPr/>
            <p:nvPr/>
          </p:nvCxnSpPr>
          <p:spPr>
            <a:xfrm flipV="1">
              <a:off x="4957798" y="3789040"/>
              <a:ext cx="0" cy="158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491880" y="4872747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⑧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직선 화살표 연결선 32"/>
            <p:cNvCxnSpPr/>
            <p:nvPr/>
          </p:nvCxnSpPr>
          <p:spPr>
            <a:xfrm flipV="1">
              <a:off x="3635896" y="4437112"/>
              <a:ext cx="0" cy="5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367433" y="2723363"/>
              <a:ext cx="325362" cy="366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⑨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직선 화살표 연결선 34"/>
            <p:cNvCxnSpPr/>
            <p:nvPr/>
          </p:nvCxnSpPr>
          <p:spPr>
            <a:xfrm flipH="1" flipV="1">
              <a:off x="7537207" y="2996952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919046" y="2832444"/>
              <a:ext cx="325362" cy="366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⑨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7" name="직선 화살표 연결선 36"/>
            <p:cNvCxnSpPr/>
            <p:nvPr/>
          </p:nvCxnSpPr>
          <p:spPr>
            <a:xfrm flipH="1" flipV="1">
              <a:off x="8088820" y="3118912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757499" y="6362454"/>
              <a:ext cx="360040" cy="37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⑩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직선 화살표 연결선 38"/>
            <p:cNvCxnSpPr/>
            <p:nvPr/>
          </p:nvCxnSpPr>
          <p:spPr>
            <a:xfrm flipV="1">
              <a:off x="5940152" y="5913344"/>
              <a:ext cx="0" cy="50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451821" y="6381328"/>
              <a:ext cx="360040" cy="37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⑩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1" name="직선 화살표 연결선 40"/>
            <p:cNvCxnSpPr/>
            <p:nvPr/>
          </p:nvCxnSpPr>
          <p:spPr>
            <a:xfrm flipV="1">
              <a:off x="6621595" y="6233171"/>
              <a:ext cx="0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498495" y="2577783"/>
              <a:ext cx="360040" cy="37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⑩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84978" y="2691546"/>
              <a:ext cx="360040" cy="37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⑩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직선 화살표 연결선 43"/>
            <p:cNvCxnSpPr/>
            <p:nvPr/>
          </p:nvCxnSpPr>
          <p:spPr>
            <a:xfrm flipH="1" flipV="1">
              <a:off x="1686414" y="2891573"/>
              <a:ext cx="0" cy="32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화살표 연결선 44"/>
            <p:cNvCxnSpPr/>
            <p:nvPr/>
          </p:nvCxnSpPr>
          <p:spPr>
            <a:xfrm flipH="1" flipV="1">
              <a:off x="2175244" y="3043973"/>
              <a:ext cx="0" cy="32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259632" y="2420888"/>
              <a:ext cx="330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⑪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7" name="직선 화살표 연결선 46"/>
            <p:cNvCxnSpPr/>
            <p:nvPr/>
          </p:nvCxnSpPr>
          <p:spPr>
            <a:xfrm flipH="1" flipV="1">
              <a:off x="1437019" y="2708920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793564" y="2573288"/>
              <a:ext cx="330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⑪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직선 화살표 연결선 48"/>
            <p:cNvCxnSpPr/>
            <p:nvPr/>
          </p:nvCxnSpPr>
          <p:spPr>
            <a:xfrm flipH="1" flipV="1">
              <a:off x="1970951" y="2861320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7668344" y="256490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⑫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270166" y="292494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⑫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직선 화살표 연결선 52"/>
            <p:cNvCxnSpPr/>
            <p:nvPr/>
          </p:nvCxnSpPr>
          <p:spPr>
            <a:xfrm flipH="1" flipV="1">
              <a:off x="7838118" y="2852935"/>
              <a:ext cx="0" cy="61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화살표 연결선 53"/>
            <p:cNvCxnSpPr/>
            <p:nvPr/>
          </p:nvCxnSpPr>
          <p:spPr>
            <a:xfrm flipH="1" flipV="1">
              <a:off x="8434674" y="3249048"/>
              <a:ext cx="0" cy="32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5436096" y="578562"/>
              <a:ext cx="325362" cy="366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⑨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6" name="직선 화살표 연결선 55"/>
            <p:cNvCxnSpPr/>
            <p:nvPr/>
          </p:nvCxnSpPr>
          <p:spPr>
            <a:xfrm flipH="1" flipV="1">
              <a:off x="5605870" y="852151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114044" y="6384915"/>
              <a:ext cx="330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⑪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214656" y="6399473"/>
              <a:ext cx="330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⑪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9" name="직선 화살표 연결선 58"/>
            <p:cNvCxnSpPr/>
            <p:nvPr/>
          </p:nvCxnSpPr>
          <p:spPr>
            <a:xfrm flipV="1">
              <a:off x="6274434" y="6165304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화살표 연결선 59"/>
            <p:cNvCxnSpPr/>
            <p:nvPr/>
          </p:nvCxnSpPr>
          <p:spPr>
            <a:xfrm flipV="1">
              <a:off x="7380312" y="6165304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211960" y="134076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⑬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62" name="직선 화살표 연결선 61"/>
            <p:cNvCxnSpPr/>
            <p:nvPr/>
          </p:nvCxnSpPr>
          <p:spPr>
            <a:xfrm>
              <a:off x="3898226" y="1412776"/>
              <a:ext cx="360040" cy="7200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화살표 연결선 62"/>
            <p:cNvCxnSpPr/>
            <p:nvPr/>
          </p:nvCxnSpPr>
          <p:spPr>
            <a:xfrm>
              <a:off x="4572056" y="1539418"/>
              <a:ext cx="360000" cy="7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6765611" y="437798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⑬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65" name="직선 화살표 연결선 64"/>
            <p:cNvCxnSpPr/>
            <p:nvPr/>
          </p:nvCxnSpPr>
          <p:spPr>
            <a:xfrm>
              <a:off x="6457087" y="4496241"/>
              <a:ext cx="360040" cy="7200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화살표 연결선 65"/>
            <p:cNvCxnSpPr>
              <a:endCxn id="64" idx="3"/>
            </p:cNvCxnSpPr>
            <p:nvPr/>
          </p:nvCxnSpPr>
          <p:spPr>
            <a:xfrm>
              <a:off x="6732240" y="4293096"/>
              <a:ext cx="144000" cy="144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389846" y="514790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⑬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69" name="직선 화살표 연결선 68"/>
            <p:cNvCxnSpPr/>
            <p:nvPr/>
          </p:nvCxnSpPr>
          <p:spPr>
            <a:xfrm flipH="1">
              <a:off x="5621096" y="4869160"/>
              <a:ext cx="144016" cy="3600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3972525" y="546930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⑬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3" name="직선 화살표 연결선 72"/>
            <p:cNvCxnSpPr/>
            <p:nvPr/>
          </p:nvCxnSpPr>
          <p:spPr>
            <a:xfrm flipV="1">
              <a:off x="5220072" y="4979805"/>
              <a:ext cx="0" cy="57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화살표 연결선 73"/>
            <p:cNvCxnSpPr/>
            <p:nvPr/>
          </p:nvCxnSpPr>
          <p:spPr>
            <a:xfrm flipV="1">
              <a:off x="4165710" y="5132205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746042" y="447407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⑬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6" name="직선 화살표 연결선 75"/>
            <p:cNvCxnSpPr/>
            <p:nvPr/>
          </p:nvCxnSpPr>
          <p:spPr>
            <a:xfrm>
              <a:off x="2915816" y="4278204"/>
              <a:ext cx="0" cy="2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화살표 연결선 77"/>
            <p:cNvCxnSpPr/>
            <p:nvPr/>
          </p:nvCxnSpPr>
          <p:spPr>
            <a:xfrm>
              <a:off x="3054896" y="4684160"/>
              <a:ext cx="288000" cy="3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4283968" y="530120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⑬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0" name="직선 화살표 연결선 79"/>
            <p:cNvCxnSpPr/>
            <p:nvPr/>
          </p:nvCxnSpPr>
          <p:spPr>
            <a:xfrm flipH="1" flipV="1">
              <a:off x="4211960" y="4725144"/>
              <a:ext cx="254661" cy="60175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411760" y="1979548"/>
              <a:ext cx="288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②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3" name="직선 화살표 연결선 82"/>
            <p:cNvCxnSpPr/>
            <p:nvPr/>
          </p:nvCxnSpPr>
          <p:spPr>
            <a:xfrm>
              <a:off x="2699792" y="2276872"/>
              <a:ext cx="504056" cy="28803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화살표 연결선 83"/>
            <p:cNvCxnSpPr/>
            <p:nvPr/>
          </p:nvCxnSpPr>
          <p:spPr>
            <a:xfrm>
              <a:off x="2699792" y="2204864"/>
              <a:ext cx="1764000" cy="7200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2417026" y="5367950"/>
              <a:ext cx="371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⑭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90" name="직선 화살표 연결선 89"/>
            <p:cNvCxnSpPr/>
            <p:nvPr/>
          </p:nvCxnSpPr>
          <p:spPr>
            <a:xfrm flipV="1">
              <a:off x="3779912" y="5555909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화살표 연결선 90"/>
            <p:cNvCxnSpPr/>
            <p:nvPr/>
          </p:nvCxnSpPr>
          <p:spPr>
            <a:xfrm flipV="1">
              <a:off x="3466122" y="5432345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화살표 연결선 91"/>
            <p:cNvCxnSpPr/>
            <p:nvPr/>
          </p:nvCxnSpPr>
          <p:spPr>
            <a:xfrm flipV="1">
              <a:off x="2895324" y="5182950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화살표 연결선 92"/>
            <p:cNvCxnSpPr/>
            <p:nvPr/>
          </p:nvCxnSpPr>
          <p:spPr>
            <a:xfrm flipV="1">
              <a:off x="2607292" y="5072305"/>
              <a:ext cx="0" cy="3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2714100" y="5494592"/>
              <a:ext cx="371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⑭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277285" y="5737145"/>
              <a:ext cx="371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⑭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598688" y="5823409"/>
              <a:ext cx="371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⑭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887219" y="404664"/>
              <a:ext cx="371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⑭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13589" y="713188"/>
              <a:ext cx="371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⑭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99" name="직선 화살표 연결선 98"/>
            <p:cNvCxnSpPr/>
            <p:nvPr/>
          </p:nvCxnSpPr>
          <p:spPr>
            <a:xfrm flipH="1" flipV="1">
              <a:off x="5076056" y="705575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화살표 연결선 99"/>
            <p:cNvCxnSpPr/>
            <p:nvPr/>
          </p:nvCxnSpPr>
          <p:spPr>
            <a:xfrm flipH="1" flipV="1">
              <a:off x="6202426" y="1004551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79208" y="4558957"/>
              <a:ext cx="37149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⑮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415112" y="6096883"/>
              <a:ext cx="37149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⑮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5" name="직선 화살표 연결선 104"/>
            <p:cNvCxnSpPr/>
            <p:nvPr/>
          </p:nvCxnSpPr>
          <p:spPr>
            <a:xfrm flipV="1">
              <a:off x="7596336" y="5877272"/>
              <a:ext cx="0" cy="28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화살표 연결선 105"/>
            <p:cNvCxnSpPr/>
            <p:nvPr/>
          </p:nvCxnSpPr>
          <p:spPr>
            <a:xfrm flipV="1">
              <a:off x="8455166" y="4156693"/>
              <a:ext cx="0" cy="46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3275856" y="2492896"/>
              <a:ext cx="37149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⑮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800404" y="3344113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rgbClr val="FF0000"/>
                  </a:solidFill>
                </a:rPr>
                <a:t>⑬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9" name="직선 화살표 연결선 108"/>
            <p:cNvCxnSpPr/>
            <p:nvPr/>
          </p:nvCxnSpPr>
          <p:spPr>
            <a:xfrm flipH="1" flipV="1">
              <a:off x="683568" y="3408508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856687" y="1098986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rgbClr val="FF0000"/>
                  </a:solidFill>
                </a:rPr>
                <a:t> ⑯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11" name="직선 화살표 연결선 110"/>
            <p:cNvCxnSpPr/>
            <p:nvPr/>
          </p:nvCxnSpPr>
          <p:spPr>
            <a:xfrm flipH="1" flipV="1">
              <a:off x="3131840" y="1356207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직사각형 111"/>
            <p:cNvSpPr/>
            <p:nvPr/>
          </p:nvSpPr>
          <p:spPr>
            <a:xfrm>
              <a:off x="2627784" y="2442374"/>
              <a:ext cx="4315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 smtClean="0">
                  <a:solidFill>
                    <a:srgbClr val="FF0000"/>
                  </a:solidFill>
                </a:rPr>
                <a:t>⑱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13" name="직선 화살표 연결선 112"/>
            <p:cNvCxnSpPr/>
            <p:nvPr/>
          </p:nvCxnSpPr>
          <p:spPr>
            <a:xfrm flipH="1" flipV="1">
              <a:off x="2915816" y="2708920"/>
              <a:ext cx="72008" cy="21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직사각형 114"/>
            <p:cNvSpPr/>
            <p:nvPr/>
          </p:nvSpPr>
          <p:spPr>
            <a:xfrm>
              <a:off x="5004048" y="2996952"/>
              <a:ext cx="4315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 smtClean="0">
                  <a:solidFill>
                    <a:srgbClr val="FF0000"/>
                  </a:solidFill>
                </a:rPr>
                <a:t>⑰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6486278" y="1556792"/>
              <a:ext cx="4315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 smtClean="0">
                  <a:solidFill>
                    <a:srgbClr val="FF0000"/>
                  </a:solidFill>
                </a:rPr>
                <a:t>⑲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17" name="직선 화살표 연결선 116"/>
            <p:cNvCxnSpPr/>
            <p:nvPr/>
          </p:nvCxnSpPr>
          <p:spPr>
            <a:xfrm flipH="1" flipV="1">
              <a:off x="6706482" y="1847384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직사각형 117"/>
            <p:cNvSpPr/>
            <p:nvPr/>
          </p:nvSpPr>
          <p:spPr>
            <a:xfrm>
              <a:off x="6660752" y="3810526"/>
              <a:ext cx="4315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 smtClean="0">
                  <a:solidFill>
                    <a:srgbClr val="FF0000"/>
                  </a:solidFill>
                </a:rPr>
                <a:t>⑳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19" name="직선 화살표 연결선 118"/>
            <p:cNvCxnSpPr/>
            <p:nvPr/>
          </p:nvCxnSpPr>
          <p:spPr>
            <a:xfrm>
              <a:off x="6490458" y="3907298"/>
              <a:ext cx="288032" cy="386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직사각형 121"/>
            <p:cNvSpPr/>
            <p:nvPr/>
          </p:nvSpPr>
          <p:spPr>
            <a:xfrm>
              <a:off x="6930639" y="2166227"/>
              <a:ext cx="4315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 smtClean="0">
                  <a:solidFill>
                    <a:srgbClr val="FF0000"/>
                  </a:solidFill>
                </a:rPr>
                <a:t>⑳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24" name="직선 화살표 연결선 123"/>
            <p:cNvCxnSpPr/>
            <p:nvPr/>
          </p:nvCxnSpPr>
          <p:spPr>
            <a:xfrm flipH="1" flipV="1">
              <a:off x="7138530" y="2459525"/>
              <a:ext cx="0" cy="4166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/>
          <p:cNvSpPr txBox="1"/>
          <p:nvPr/>
        </p:nvSpPr>
        <p:spPr>
          <a:xfrm>
            <a:off x="5652120" y="2636912"/>
            <a:ext cx="31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</a:rPr>
              <a:t>⑬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3" name="슬라이드 번호 개체 틀 122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539945" cy="459988"/>
          </a:xfrm>
        </p:spPr>
        <p:txBody>
          <a:bodyPr/>
          <a:lstStyle/>
          <a:p>
            <a:fld id="{EEE725C6-41E2-42DC-86FC-3788EB672057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1"/>
          <p:cNvGraphicFramePr>
            <a:graphicFrameLocks noGrp="1"/>
          </p:cNvGraphicFramePr>
          <p:nvPr/>
        </p:nvGraphicFramePr>
        <p:xfrm>
          <a:off x="539552" y="1484785"/>
          <a:ext cx="7920878" cy="4310719"/>
        </p:xfrm>
        <a:graphic>
          <a:graphicData uri="http://schemas.openxmlformats.org/drawingml/2006/table">
            <a:tbl>
              <a:tblPr/>
              <a:tblGrid>
                <a:gridCol w="1955708"/>
                <a:gridCol w="1257241"/>
                <a:gridCol w="747490"/>
                <a:gridCol w="2186072"/>
                <a:gridCol w="908007"/>
                <a:gridCol w="866360"/>
              </a:tblGrid>
              <a:tr h="590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기본 재료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규격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수량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재료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규격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수량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1.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멀티 페이퍼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A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A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2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10.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600" b="0" i="0" u="none" dirty="0" err="1" smtClean="0">
                          <a:latin typeface="+mj-ea"/>
                          <a:ea typeface="+mj-ea"/>
                        </a:rPr>
                        <a:t>고무링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600" b="0" i="0" u="none" dirty="0" err="1" smtClean="0">
                          <a:latin typeface="+mj-ea"/>
                          <a:ea typeface="+mj-ea"/>
                        </a:rPr>
                        <a:t>뒤바퀴용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600" b="0" i="0" u="none" dirty="0" smtClean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Ø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38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4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2.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멀티</a:t>
                      </a:r>
                      <a:r>
                        <a:rPr kumimoji="1" lang="ko-K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 페이퍼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B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B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2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11. </a:t>
                      </a:r>
                      <a:r>
                        <a:rPr lang="ko-KR" altLang="en-US" sz="1600" b="0" i="0" u="none" kern="1200" dirty="0" err="1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고무링</a:t>
                      </a:r>
                      <a:r>
                        <a:rPr lang="en-US" altLang="ko-KR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600" b="0" i="0" u="none" kern="1200" dirty="0" err="1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앞바퀴용</a:t>
                      </a:r>
                      <a:r>
                        <a:rPr lang="en-US" altLang="ko-KR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600" b="0" i="0" u="none" dirty="0" smtClean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Ø30</a:t>
                      </a:r>
                      <a:endParaRPr lang="ko-KR" altLang="en-US" sz="1600" b="0" i="0" u="none" dirty="0" smtClean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4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3.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멀티</a:t>
                      </a:r>
                      <a:r>
                        <a:rPr kumimoji="1" lang="ko-K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 페이퍼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C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C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2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12.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kumimoji="1" lang="ko-K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기어 </a:t>
                      </a: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바퀴용</a:t>
                      </a: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37)</a:t>
                      </a:r>
                      <a:endParaRPr lang="ko-KR" altLang="en-US" sz="1600" b="0" i="0" u="none" dirty="0" smtClean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Ø40</a:t>
                      </a:r>
                      <a:endParaRPr lang="ko-KR" altLang="en-US" sz="1600" b="0" i="0" u="none" kern="1200" dirty="0" smtClean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4.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소 멀티 </a:t>
                      </a:r>
                      <a:r>
                        <a:rPr lang="ko-KR" altLang="en-US" sz="1600" b="0" i="0" u="none" dirty="0" err="1" smtClean="0">
                          <a:latin typeface="+mj-ea"/>
                          <a:ea typeface="+mj-ea"/>
                        </a:rPr>
                        <a:t>마찰차</a:t>
                      </a:r>
                      <a:endParaRPr lang="en-US" altLang="ko-KR" sz="1600" b="0" i="0" u="none" dirty="0" smtClean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♀</a:t>
                      </a:r>
                      <a:r>
                        <a:rPr lang="en-US" altLang="ko-KR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♂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 Ø35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5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13.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기어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모터용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10)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Ø12</a:t>
                      </a:r>
                      <a:endParaRPr lang="ko-KR" altLang="en-US" sz="1600" b="0" i="0" u="none" kern="1200" dirty="0" smtClean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0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5.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중  멀티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마찰차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♀♂ 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Ø45 </a:t>
                      </a:r>
                      <a:endParaRPr lang="ko-KR" altLang="en-US" sz="1600" dirty="0"/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4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14.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건전지 케이스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1.5V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0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6.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멀티 육각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 축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/>
                        <a:t>200</a:t>
                      </a:r>
                      <a:endParaRPr lang="ko-KR" altLang="en-US" sz="1600" dirty="0"/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3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15.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전선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빨강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100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0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7.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멀티 핀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소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중</a:t>
                      </a:r>
                      <a:endParaRPr lang="ko-KR" altLang="en-US" sz="1600" dirty="0"/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세트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16.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모터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사각</a:t>
                      </a: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일반용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0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8.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멀티 허브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♀, ♂</a:t>
                      </a:r>
                      <a:endParaRPr lang="ko-KR" altLang="en-US" sz="1600" dirty="0"/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세트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17. 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슬라이드 스위치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접점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9.</a:t>
                      </a:r>
                      <a:r>
                        <a:rPr lang="ko-KR" altLang="en-US" sz="1600" b="0" i="0" u="none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빨대</a:t>
                      </a: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(5Ø)</a:t>
                      </a:r>
                      <a:endParaRPr kumimoji="1" lang="ko-KR" alt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n-ea"/>
                          <a:cs typeface="한컴바탕" pitchFamily="18" charset="-127"/>
                        </a:rPr>
                        <a:t>Ø</a:t>
                      </a:r>
                      <a:r>
                        <a:rPr kumimoji="1" lang="en-US" altLang="ko-KR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5</a:t>
                      </a:r>
                      <a:endParaRPr lang="ko-KR" altLang="en-US" sz="1600" b="0" i="0" u="none" kern="1200" dirty="0" smtClean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3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dirty="0" smtClean="0"/>
                        <a:t>18. </a:t>
                      </a:r>
                      <a:r>
                        <a:rPr lang="ko-KR" altLang="en-US" dirty="0" smtClean="0"/>
                        <a:t>히트 튜브</a:t>
                      </a:r>
                      <a:endParaRPr lang="ko-KR" altLang="en-US" dirty="0"/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/>
                        <a:t>50mm</a:t>
                      </a:r>
                      <a:endParaRPr lang="ko-KR" altLang="en-US" dirty="0"/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dirty="0" smtClean="0">
                          <a:latin typeface="+mj-ea"/>
                          <a:ea typeface="+mj-ea"/>
                        </a:rPr>
                        <a:t>10.</a:t>
                      </a:r>
                      <a:r>
                        <a:rPr lang="ko-KR" altLang="en-US" sz="1600" b="0" i="0" u="none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고무캡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(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앤드캡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)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한컴바탕" pitchFamily="18" charset="-127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Ø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한컴바탕" pitchFamily="18" charset="-127"/>
                        </a:rPr>
                        <a:t>4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0" i="0" u="none" kern="1200" dirty="0" smtClean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0" i="0" u="none" dirty="0">
                        <a:latin typeface="+mj-ea"/>
                        <a:ea typeface="+mj-ea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9592" y="620688"/>
            <a:ext cx="18722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재료표</a:t>
            </a:r>
            <a:r>
              <a:rPr lang="en-US" altLang="ko-KR" dirty="0" smtClean="0"/>
              <a:t>-F1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남영우\Documents\2014\스팀박스\STEAM BOX2\레이싱카\1.jpg"/>
          <p:cNvPicPr>
            <a:picLocks noChangeAspect="1" noChangeArrowheads="1"/>
          </p:cNvPicPr>
          <p:nvPr/>
        </p:nvPicPr>
        <p:blipFill>
          <a:blip r:embed="rId2" cstate="print"/>
          <a:srcRect l="45275" t="24484" r="35825" b="33598"/>
          <a:stretch>
            <a:fillRect/>
          </a:stretch>
        </p:blipFill>
        <p:spPr bwMode="auto">
          <a:xfrm>
            <a:off x="3563888" y="1196752"/>
            <a:ext cx="2160240" cy="2070230"/>
          </a:xfrm>
          <a:prstGeom prst="rect">
            <a:avLst/>
          </a:prstGeom>
          <a:noFill/>
        </p:spPr>
      </p:pic>
      <p:pic>
        <p:nvPicPr>
          <p:cNvPr id="3" name="Picture 2" descr="C:\Users\남영우\Documents\2014\스팀박스\STEAM BOX2\레이싱카\1.jpg"/>
          <p:cNvPicPr>
            <a:picLocks noChangeAspect="1" noChangeArrowheads="1"/>
          </p:cNvPicPr>
          <p:nvPr/>
        </p:nvPicPr>
        <p:blipFill>
          <a:blip r:embed="rId2" cstate="print"/>
          <a:srcRect l="23225" t="24484" r="56615" b="33598"/>
          <a:stretch>
            <a:fillRect/>
          </a:stretch>
        </p:blipFill>
        <p:spPr bwMode="auto">
          <a:xfrm>
            <a:off x="611560" y="1196752"/>
            <a:ext cx="2304256" cy="2070230"/>
          </a:xfrm>
          <a:prstGeom prst="rect">
            <a:avLst/>
          </a:prstGeom>
          <a:noFill/>
        </p:spPr>
      </p:pic>
      <p:pic>
        <p:nvPicPr>
          <p:cNvPr id="27" name="Picture 3" descr="C:\Users\남영우\Documents\2014\스팀박스\STEAM BOX2\레이싱카\2.jpg"/>
          <p:cNvPicPr>
            <a:picLocks noChangeAspect="1" noChangeArrowheads="1"/>
          </p:cNvPicPr>
          <p:nvPr/>
        </p:nvPicPr>
        <p:blipFill>
          <a:blip r:embed="rId3" cstate="print"/>
          <a:srcRect l="43306" t="22662" r="38188" b="37015"/>
          <a:stretch>
            <a:fillRect/>
          </a:stretch>
        </p:blipFill>
        <p:spPr bwMode="auto">
          <a:xfrm>
            <a:off x="467543" y="3923863"/>
            <a:ext cx="2380739" cy="2241441"/>
          </a:xfrm>
          <a:prstGeom prst="rect">
            <a:avLst/>
          </a:prstGeom>
          <a:noFill/>
        </p:spPr>
      </p:pic>
      <p:pic>
        <p:nvPicPr>
          <p:cNvPr id="2" name="Picture 3" descr="C:\Users\남영우\Documents\2014\스팀박스\STEAM BOX2\레이싱카\2.jpg"/>
          <p:cNvPicPr>
            <a:picLocks noChangeAspect="1" noChangeArrowheads="1"/>
          </p:cNvPicPr>
          <p:nvPr/>
        </p:nvPicPr>
        <p:blipFill>
          <a:blip r:embed="rId3" cstate="print"/>
          <a:srcRect l="21650" t="22662" r="61288" b="31775"/>
          <a:stretch>
            <a:fillRect/>
          </a:stretch>
        </p:blipFill>
        <p:spPr bwMode="auto">
          <a:xfrm>
            <a:off x="6516216" y="1196752"/>
            <a:ext cx="1872208" cy="21602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327210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(1)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35896" y="327210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(2)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4208" y="327210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(3)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3</a:t>
            </a:r>
            <a:endParaRPr lang="ko-KR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1560" y="61653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(4)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4872" y="278092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56376" y="2852936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접음</a:t>
            </a:r>
            <a:endParaRPr lang="ko-KR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979712" y="5013176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/>
              <a:t>접음</a:t>
            </a:r>
            <a:endParaRPr lang="ko-KR" alt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5013176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접음</a:t>
            </a:r>
            <a:endParaRPr lang="ko-KR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483768" y="4406915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풀칠</a:t>
            </a:r>
            <a:endParaRPr lang="ko-KR" altLang="en-US" sz="1200" dirty="0"/>
          </a:p>
        </p:txBody>
      </p:sp>
      <p:cxnSp>
        <p:nvCxnSpPr>
          <p:cNvPr id="15" name="직선 연결선 14"/>
          <p:cNvCxnSpPr/>
          <p:nvPr/>
        </p:nvCxnSpPr>
        <p:spPr>
          <a:xfrm>
            <a:off x="251520" y="3645024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87624" y="1124744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A</a:t>
            </a:r>
            <a:r>
              <a:rPr lang="ko-KR" altLang="en-US" sz="1200" dirty="0" smtClean="0"/>
              <a:t>형</a:t>
            </a:r>
            <a:endParaRPr lang="ko-KR" altLang="en-US" sz="1200" dirty="0"/>
          </a:p>
        </p:txBody>
      </p:sp>
      <p:cxnSp>
        <p:nvCxnSpPr>
          <p:cNvPr id="17" name="직선 연결선 16"/>
          <p:cNvCxnSpPr/>
          <p:nvPr/>
        </p:nvCxnSpPr>
        <p:spPr>
          <a:xfrm>
            <a:off x="3746541" y="1636413"/>
            <a:ext cx="32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56588" y="2806686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281122" y="149766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364088" y="1526595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3294001" y="1726566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pic>
        <p:nvPicPr>
          <p:cNvPr id="28" name="Picture 4" descr="C:\Users\남영우\Documents\2014\스팀박스\STEAM BOX2\레이싱카\2.jpg"/>
          <p:cNvPicPr>
            <a:picLocks noChangeAspect="1" noChangeArrowheads="1"/>
          </p:cNvPicPr>
          <p:nvPr/>
        </p:nvPicPr>
        <p:blipFill>
          <a:blip r:embed="rId3" cstate="print"/>
          <a:srcRect l="67325" t="29952" r="16138" b="33597"/>
          <a:stretch>
            <a:fillRect/>
          </a:stretch>
        </p:blipFill>
        <p:spPr bwMode="auto">
          <a:xfrm>
            <a:off x="3419872" y="4077072"/>
            <a:ext cx="2268252" cy="2160240"/>
          </a:xfrm>
          <a:prstGeom prst="rect">
            <a:avLst/>
          </a:prstGeom>
          <a:noFill/>
        </p:spPr>
      </p:pic>
      <p:pic>
        <p:nvPicPr>
          <p:cNvPr id="29" name="Picture 5" descr="C:\Users\남영우\Documents\2014\스팀박스\STEAM BOX2\레이싱카\3.jpg"/>
          <p:cNvPicPr>
            <a:picLocks noChangeAspect="1" noChangeArrowheads="1"/>
          </p:cNvPicPr>
          <p:nvPr/>
        </p:nvPicPr>
        <p:blipFill>
          <a:blip r:embed="rId4" cstate="print"/>
          <a:srcRect l="12201" t="17194" r="70474" b="44532"/>
          <a:stretch>
            <a:fillRect/>
          </a:stretch>
        </p:blipFill>
        <p:spPr bwMode="auto">
          <a:xfrm>
            <a:off x="5724128" y="3897052"/>
            <a:ext cx="2376264" cy="2268252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3563888" y="616127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(5)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084168" y="61653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(6)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6</a:t>
            </a:r>
            <a:endParaRPr lang="ko-KR" altLang="en-US" dirty="0" smtClean="0"/>
          </a:p>
        </p:txBody>
      </p:sp>
      <p:cxnSp>
        <p:nvCxnSpPr>
          <p:cNvPr id="32" name="직선 연결선 31"/>
          <p:cNvCxnSpPr/>
          <p:nvPr/>
        </p:nvCxnSpPr>
        <p:spPr>
          <a:xfrm>
            <a:off x="4692927" y="1654558"/>
            <a:ext cx="64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4703137" y="1870582"/>
            <a:ext cx="6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4762266" y="2924944"/>
            <a:ext cx="72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3728396" y="1857703"/>
            <a:ext cx="36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3661694" y="2893920"/>
            <a:ext cx="36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51209" y="1743390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483768" y="4149080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접음</a:t>
            </a:r>
            <a:endParaRPr lang="ko-KR" alt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467544" y="4365104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풀칠</a:t>
            </a:r>
            <a:endParaRPr lang="ko-KR" alt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4860032" y="5013176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접음</a:t>
            </a:r>
            <a:endParaRPr lang="ko-KR" alt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3275856" y="4406915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풀칠</a:t>
            </a:r>
            <a:endParaRPr lang="ko-KR" alt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899592" y="620688"/>
            <a:ext cx="18722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뒤몸체</a:t>
            </a:r>
            <a:r>
              <a:rPr lang="ko-KR" altLang="en-US" dirty="0" smtClean="0"/>
              <a:t> 조립도</a:t>
            </a:r>
            <a:endParaRPr lang="ko-KR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835696" y="3769295"/>
            <a:ext cx="5544616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</a:rPr>
              <a:t>주의 </a:t>
            </a:r>
            <a:r>
              <a:rPr lang="en-US" altLang="ko-KR" sz="1400" dirty="0" smtClean="0">
                <a:solidFill>
                  <a:srgbClr val="FF0000"/>
                </a:solidFill>
              </a:rPr>
              <a:t>: </a:t>
            </a:r>
            <a:r>
              <a:rPr lang="ko-KR" altLang="en-US" sz="1400" dirty="0" smtClean="0">
                <a:solidFill>
                  <a:srgbClr val="FF0000"/>
                </a:solidFill>
              </a:rPr>
              <a:t>실체는 멀티페이퍼의 인쇄된 면이 바깥으로 나오게 접는다</a:t>
            </a:r>
            <a:r>
              <a:rPr lang="en-US" altLang="ko-KR" sz="1400" dirty="0" smtClean="0">
                <a:solidFill>
                  <a:srgbClr val="FF0000"/>
                </a:solidFill>
              </a:rPr>
              <a:t>.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53" name="직선 연결선 52"/>
          <p:cNvCxnSpPr/>
          <p:nvPr/>
        </p:nvCxnSpPr>
        <p:spPr>
          <a:xfrm flipH="1">
            <a:off x="4008815" y="1412776"/>
            <a:ext cx="72008" cy="180020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4716016" y="1412776"/>
            <a:ext cx="38637" cy="180020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563888" y="980728"/>
            <a:ext cx="187220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칼등으로 접는 선을  </a:t>
            </a:r>
            <a:r>
              <a:rPr lang="ko-KR" altLang="en-US" sz="1200" dirty="0" err="1" smtClean="0"/>
              <a:t>만듬</a:t>
            </a:r>
            <a:endParaRPr lang="ko-KR" altLang="en-US" sz="1200" dirty="0"/>
          </a:p>
        </p:txBody>
      </p:sp>
      <p:sp>
        <p:nvSpPr>
          <p:cNvPr id="45" name="슬라이드 번호 개체 틀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620688"/>
            <a:ext cx="18722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뒤 몸체 조립도</a:t>
            </a:r>
            <a:endParaRPr lang="ko-KR" altLang="en-US" dirty="0"/>
          </a:p>
        </p:txBody>
      </p:sp>
      <p:cxnSp>
        <p:nvCxnSpPr>
          <p:cNvPr id="30" name="직선 연결선 29"/>
          <p:cNvCxnSpPr/>
          <p:nvPr/>
        </p:nvCxnSpPr>
        <p:spPr>
          <a:xfrm>
            <a:off x="216024" y="4293096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6" descr="C:\Users\남영우\Documents\2014\스팀박스\STEAM BOX2\레이싱카\3.jpg"/>
          <p:cNvPicPr>
            <a:picLocks noChangeAspect="1" noChangeArrowheads="1"/>
          </p:cNvPicPr>
          <p:nvPr/>
        </p:nvPicPr>
        <p:blipFill>
          <a:blip r:embed="rId2" cstate="print"/>
          <a:srcRect l="45275" t="20839" r="46850" b="46355"/>
          <a:stretch>
            <a:fillRect/>
          </a:stretch>
        </p:blipFill>
        <p:spPr bwMode="auto">
          <a:xfrm>
            <a:off x="4067944" y="1493095"/>
            <a:ext cx="1224136" cy="2203445"/>
          </a:xfrm>
          <a:prstGeom prst="rect">
            <a:avLst/>
          </a:prstGeom>
          <a:noFill/>
        </p:spPr>
      </p:pic>
      <p:pic>
        <p:nvPicPr>
          <p:cNvPr id="52" name="Picture 5" descr="C:\Users\남영우\Documents\2014\스팀박스\STEAM BOX2\레이싱카\3.jpg"/>
          <p:cNvPicPr>
            <a:picLocks noChangeAspect="1" noChangeArrowheads="1"/>
          </p:cNvPicPr>
          <p:nvPr/>
        </p:nvPicPr>
        <p:blipFill>
          <a:blip r:embed="rId2" cstate="print"/>
          <a:srcRect l="33463" t="17194" r="57087" b="44532"/>
          <a:stretch>
            <a:fillRect/>
          </a:stretch>
        </p:blipFill>
        <p:spPr bwMode="auto">
          <a:xfrm>
            <a:off x="1259631" y="1290363"/>
            <a:ext cx="1468963" cy="2570685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827584" y="391088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(7)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7</a:t>
            </a:r>
            <a:endParaRPr lang="ko-KR" altLang="en-US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3707904" y="391088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(8)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8</a:t>
            </a:r>
            <a:endParaRPr lang="ko-KR" altLang="en-US" dirty="0" smtClean="0"/>
          </a:p>
        </p:txBody>
      </p:sp>
      <p:pic>
        <p:nvPicPr>
          <p:cNvPr id="3075" name="Picture 3" descr="C:\Users\남영우\Documents\2014\스팀박스\STEAM BOX2\레이싱카\3.jpg"/>
          <p:cNvPicPr>
            <a:picLocks noChangeAspect="1" noChangeArrowheads="1"/>
          </p:cNvPicPr>
          <p:nvPr/>
        </p:nvPicPr>
        <p:blipFill>
          <a:blip r:embed="rId2" cstate="print"/>
          <a:srcRect l="58663" t="19017" r="32675" b="46355"/>
          <a:stretch>
            <a:fillRect/>
          </a:stretch>
        </p:blipFill>
        <p:spPr bwMode="auto">
          <a:xfrm>
            <a:off x="6588224" y="1340768"/>
            <a:ext cx="1368152" cy="2363172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2339752" y="335699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접음</a:t>
            </a:r>
            <a:endParaRPr lang="ko-KR" alt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6372200" y="390729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(9) </a:t>
            </a:r>
            <a:r>
              <a:rPr lang="ko-KR" altLang="en-US" dirty="0" err="1" smtClean="0"/>
              <a:t>뒤몸체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9</a:t>
            </a:r>
            <a:endParaRPr lang="ko-KR" alt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259632" y="4725144"/>
            <a:ext cx="676875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주의 </a:t>
            </a:r>
            <a:r>
              <a:rPr lang="en-US" altLang="ko-KR" dirty="0" smtClean="0">
                <a:solidFill>
                  <a:srgbClr val="FF0000"/>
                </a:solidFill>
              </a:rPr>
              <a:t>: </a:t>
            </a:r>
            <a:r>
              <a:rPr lang="ko-KR" altLang="en-US" dirty="0" smtClean="0">
                <a:solidFill>
                  <a:srgbClr val="FF0000"/>
                </a:solidFill>
              </a:rPr>
              <a:t>실체는 멀티페이퍼의 인쇄된 면이 바깥으로 나오게 접는다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br>
              <a:rPr lang="en-US" altLang="ko-KR" dirty="0" smtClean="0">
                <a:solidFill>
                  <a:srgbClr val="FF0000"/>
                </a:solidFill>
              </a:rPr>
            </a:br>
            <a:r>
              <a:rPr lang="en-US" altLang="ko-KR" dirty="0" smtClean="0">
                <a:solidFill>
                  <a:srgbClr val="FF0000"/>
                </a:solidFill>
              </a:rPr>
              <a:t>             </a:t>
            </a:r>
            <a:r>
              <a:rPr lang="ko-KR" altLang="en-US" dirty="0" smtClean="0">
                <a:solidFill>
                  <a:srgbClr val="FF0000"/>
                </a:solidFill>
              </a:rPr>
              <a:t>앞 몸체를 조립한 다음 함께 조립한다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4154" y="337513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접음</a:t>
            </a:r>
            <a:endParaRPr lang="ko-KR" alt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524328" y="3645024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접은 것을 세운다</a:t>
            </a:r>
            <a:endParaRPr lang="ko-KR" altLang="en-US" sz="1200" dirty="0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남영우\Documents\2014\스팀박스\STEAM BOX2\레이싱카\4.jpg"/>
          <p:cNvPicPr>
            <a:picLocks noChangeAspect="1" noChangeArrowheads="1"/>
          </p:cNvPicPr>
          <p:nvPr/>
        </p:nvPicPr>
        <p:blipFill>
          <a:blip r:embed="rId2" cstate="print"/>
          <a:srcRect l="11413" t="22662" r="61812" b="19017"/>
          <a:stretch>
            <a:fillRect/>
          </a:stretch>
        </p:blipFill>
        <p:spPr bwMode="auto">
          <a:xfrm>
            <a:off x="683568" y="980728"/>
            <a:ext cx="2448272" cy="2304256"/>
          </a:xfrm>
          <a:prstGeom prst="rect">
            <a:avLst/>
          </a:prstGeom>
          <a:noFill/>
        </p:spPr>
      </p:pic>
      <p:pic>
        <p:nvPicPr>
          <p:cNvPr id="4099" name="Picture 3" descr="C:\Users\남영우\Documents\2014\스팀박스\STEAM BOX2\레이싱카\5.jpg"/>
          <p:cNvPicPr>
            <a:picLocks noChangeAspect="1" noChangeArrowheads="1"/>
          </p:cNvPicPr>
          <p:nvPr/>
        </p:nvPicPr>
        <p:blipFill>
          <a:blip r:embed="rId3" cstate="print"/>
          <a:srcRect l="24800" t="20839" r="53150" b="24485"/>
          <a:stretch>
            <a:fillRect/>
          </a:stretch>
        </p:blipFill>
        <p:spPr bwMode="auto">
          <a:xfrm>
            <a:off x="683567" y="3789040"/>
            <a:ext cx="2419469" cy="2592288"/>
          </a:xfrm>
          <a:prstGeom prst="rect">
            <a:avLst/>
          </a:prstGeom>
          <a:noFill/>
        </p:spPr>
      </p:pic>
      <p:pic>
        <p:nvPicPr>
          <p:cNvPr id="14" name="Picture 2" descr="C:\Users\남영우\Documents\2014\스팀박스\STEAM BOX2\레이싱카\4.jpg"/>
          <p:cNvPicPr>
            <a:picLocks noChangeAspect="1" noChangeArrowheads="1"/>
          </p:cNvPicPr>
          <p:nvPr/>
        </p:nvPicPr>
        <p:blipFill>
          <a:blip r:embed="rId2" cstate="print"/>
          <a:srcRect l="11413" t="22662" r="61812" b="19017"/>
          <a:stretch>
            <a:fillRect/>
          </a:stretch>
        </p:blipFill>
        <p:spPr bwMode="auto">
          <a:xfrm>
            <a:off x="683568" y="980729"/>
            <a:ext cx="2448272" cy="2304256"/>
          </a:xfrm>
          <a:prstGeom prst="rect">
            <a:avLst/>
          </a:prstGeom>
          <a:noFill/>
        </p:spPr>
      </p:pic>
      <p:pic>
        <p:nvPicPr>
          <p:cNvPr id="16" name="Picture 2" descr="C:\Users\남영우\Documents\2014\스팀박스\STEAM BOX2\레이싱카\4.jpg"/>
          <p:cNvPicPr>
            <a:picLocks noChangeAspect="1" noChangeArrowheads="1"/>
          </p:cNvPicPr>
          <p:nvPr/>
        </p:nvPicPr>
        <p:blipFill>
          <a:blip r:embed="rId2" cstate="print"/>
          <a:srcRect l="64962" t="22662" r="11413" b="19017"/>
          <a:stretch>
            <a:fillRect/>
          </a:stretch>
        </p:blipFill>
        <p:spPr bwMode="auto">
          <a:xfrm>
            <a:off x="6372200" y="980729"/>
            <a:ext cx="2160240" cy="2304256"/>
          </a:xfrm>
          <a:prstGeom prst="rect">
            <a:avLst/>
          </a:prstGeom>
          <a:noFill/>
        </p:spPr>
      </p:pic>
      <p:pic>
        <p:nvPicPr>
          <p:cNvPr id="17" name="Picture 3" descr="C:\Users\남영우\Documents\2014\스팀박스\STEAM BOX2\레이싱카\5.jpg"/>
          <p:cNvPicPr>
            <a:picLocks noChangeAspect="1" noChangeArrowheads="1"/>
          </p:cNvPicPr>
          <p:nvPr/>
        </p:nvPicPr>
        <p:blipFill>
          <a:blip r:embed="rId3" cstate="print"/>
          <a:srcRect l="50000" t="20839" r="28738" b="24485"/>
          <a:stretch>
            <a:fillRect/>
          </a:stretch>
        </p:blipFill>
        <p:spPr bwMode="auto">
          <a:xfrm>
            <a:off x="3851920" y="3717032"/>
            <a:ext cx="2376264" cy="26402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앞 몸체  조립도</a:t>
            </a:r>
            <a:endParaRPr lang="ko-KR" altLang="en-US" dirty="0"/>
          </a:p>
        </p:txBody>
      </p:sp>
      <p:pic>
        <p:nvPicPr>
          <p:cNvPr id="11" name="Picture 2" descr="C:\Users\남영우\Documents\2014\스팀박스\STEAM BOX2\레이싱카\4.jpg"/>
          <p:cNvPicPr>
            <a:picLocks noChangeAspect="1" noChangeArrowheads="1"/>
          </p:cNvPicPr>
          <p:nvPr/>
        </p:nvPicPr>
        <p:blipFill>
          <a:blip r:embed="rId2" cstate="print"/>
          <a:srcRect l="64962" t="22662" r="11413" b="19017"/>
          <a:stretch>
            <a:fillRect/>
          </a:stretch>
        </p:blipFill>
        <p:spPr bwMode="auto">
          <a:xfrm>
            <a:off x="6372200" y="980728"/>
            <a:ext cx="2160240" cy="2304256"/>
          </a:xfrm>
          <a:prstGeom prst="rect">
            <a:avLst/>
          </a:prstGeom>
          <a:noFill/>
        </p:spPr>
      </p:pic>
      <p:pic>
        <p:nvPicPr>
          <p:cNvPr id="13" name="Picture 3" descr="C:\Users\남영우\Documents\2014\스팀박스\STEAM BOX2\레이싱카\5.jpg"/>
          <p:cNvPicPr>
            <a:picLocks noChangeAspect="1" noChangeArrowheads="1"/>
          </p:cNvPicPr>
          <p:nvPr/>
        </p:nvPicPr>
        <p:blipFill>
          <a:blip r:embed="rId3" cstate="print"/>
          <a:srcRect l="50000" t="20839" r="28738" b="24485"/>
          <a:stretch>
            <a:fillRect/>
          </a:stretch>
        </p:blipFill>
        <p:spPr bwMode="auto">
          <a:xfrm>
            <a:off x="3851920" y="3717031"/>
            <a:ext cx="2376264" cy="2640294"/>
          </a:xfrm>
          <a:prstGeom prst="rect">
            <a:avLst/>
          </a:prstGeom>
          <a:noFill/>
        </p:spPr>
      </p:pic>
      <p:cxnSp>
        <p:nvCxnSpPr>
          <p:cNvPr id="18" name="직선 연결선 17"/>
          <p:cNvCxnSpPr/>
          <p:nvPr/>
        </p:nvCxnSpPr>
        <p:spPr>
          <a:xfrm>
            <a:off x="216024" y="3739203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71600" y="33569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(10)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483768" y="1052736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C</a:t>
            </a:r>
            <a:r>
              <a:rPr lang="ko-KR" altLang="en-US" sz="1200" dirty="0" smtClean="0"/>
              <a:t>형</a:t>
            </a:r>
            <a:endParaRPr lang="ko-KR" altLang="en-US" sz="1200" dirty="0"/>
          </a:p>
        </p:txBody>
      </p:sp>
      <p:pic>
        <p:nvPicPr>
          <p:cNvPr id="15" name="Picture 2" descr="C:\Users\남영우\Documents\2014\스팀박스\STEAM BOX2\레이싱카\4.jpg"/>
          <p:cNvPicPr>
            <a:picLocks noChangeAspect="1" noChangeArrowheads="1"/>
          </p:cNvPicPr>
          <p:nvPr/>
        </p:nvPicPr>
        <p:blipFill>
          <a:blip r:embed="rId2" cstate="print"/>
          <a:srcRect l="38975" t="22662" r="38975" b="19017"/>
          <a:stretch>
            <a:fillRect/>
          </a:stretch>
        </p:blipFill>
        <p:spPr bwMode="auto">
          <a:xfrm>
            <a:off x="3563888" y="980729"/>
            <a:ext cx="2016224" cy="2304256"/>
          </a:xfrm>
          <a:prstGeom prst="rect">
            <a:avLst/>
          </a:prstGeom>
          <a:noFill/>
        </p:spPr>
      </p:pic>
      <p:grpSp>
        <p:nvGrpSpPr>
          <p:cNvPr id="47" name="그룹 46"/>
          <p:cNvGrpSpPr/>
          <p:nvPr/>
        </p:nvGrpSpPr>
        <p:grpSpPr>
          <a:xfrm>
            <a:off x="3563888" y="1196752"/>
            <a:ext cx="2016224" cy="2088232"/>
            <a:chOff x="3563888" y="1196752"/>
            <a:chExt cx="2016224" cy="2088232"/>
          </a:xfrm>
        </p:grpSpPr>
        <p:pic>
          <p:nvPicPr>
            <p:cNvPr id="10" name="Picture 2" descr="C:\Users\남영우\Documents\2014\스팀박스\STEAM BOX2\레이싱카\4.jpg"/>
            <p:cNvPicPr>
              <a:picLocks noChangeAspect="1" noChangeArrowheads="1"/>
            </p:cNvPicPr>
            <p:nvPr/>
          </p:nvPicPr>
          <p:blipFill>
            <a:blip r:embed="rId2" cstate="print"/>
            <a:srcRect l="38975" t="28130" r="38975" b="19017"/>
            <a:stretch>
              <a:fillRect/>
            </a:stretch>
          </p:blipFill>
          <p:spPr bwMode="auto">
            <a:xfrm>
              <a:off x="3563888" y="1196752"/>
              <a:ext cx="2016224" cy="2088232"/>
            </a:xfrm>
            <a:prstGeom prst="rect">
              <a:avLst/>
            </a:prstGeom>
            <a:noFill/>
          </p:spPr>
        </p:pic>
        <p:cxnSp>
          <p:nvCxnSpPr>
            <p:cNvPr id="31" name="직선 연결선 30"/>
            <p:cNvCxnSpPr/>
            <p:nvPr/>
          </p:nvCxnSpPr>
          <p:spPr>
            <a:xfrm>
              <a:off x="3779912" y="2276872"/>
              <a:ext cx="68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4788024" y="2289751"/>
              <a:ext cx="68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4762266" y="2865815"/>
              <a:ext cx="7200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3718226" y="2852936"/>
              <a:ext cx="68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 flipH="1">
              <a:off x="4127073" y="1340768"/>
              <a:ext cx="72008" cy="936104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4440863" y="1340768"/>
              <a:ext cx="36000" cy="948983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4775145" y="1302131"/>
              <a:ext cx="0" cy="1008112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5076056" y="1294518"/>
              <a:ext cx="36000" cy="972000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V="1">
              <a:off x="4427984" y="2289751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 flipV="1">
              <a:off x="4788024" y="2315509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3347864" y="2143889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3322106" y="271995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5436096" y="2179106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5487612" y="273283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커팅</a:t>
            </a:r>
            <a:endParaRPr lang="ko-KR" alt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3983056" y="993607"/>
            <a:ext cx="1381031" cy="275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칼등으로 접는 선</a:t>
            </a:r>
            <a:endParaRPr lang="ko-KR" alt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6516216" y="69269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/>
              <a:t>풀칠을 하고 접음</a:t>
            </a:r>
            <a:endParaRPr lang="ko-KR" alt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5292080" y="4365104"/>
            <a:ext cx="9361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접어 붙임</a:t>
            </a:r>
            <a:endParaRPr lang="ko-KR" alt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3707904" y="33569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(11)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588224" y="33569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(12)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27584" y="62280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(13)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139952" y="624089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(14)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39" name="슬라이드 번호 개체 틀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남영우\Documents\2014\스팀박스\STEAM BOX2\레이싱카\6.jpg"/>
          <p:cNvPicPr>
            <a:picLocks noChangeAspect="1" noChangeArrowheads="1"/>
          </p:cNvPicPr>
          <p:nvPr/>
        </p:nvPicPr>
        <p:blipFill>
          <a:blip r:embed="rId2" cstate="print"/>
          <a:srcRect l="20075" t="24484" r="57481" b="37242"/>
          <a:stretch>
            <a:fillRect/>
          </a:stretch>
        </p:blipFill>
        <p:spPr bwMode="auto">
          <a:xfrm>
            <a:off x="395536" y="1196752"/>
            <a:ext cx="2540854" cy="1872208"/>
          </a:xfrm>
          <a:prstGeom prst="rect">
            <a:avLst/>
          </a:prstGeom>
          <a:noFill/>
        </p:spPr>
      </p:pic>
      <p:pic>
        <p:nvPicPr>
          <p:cNvPr id="3" name="Picture 2" descr="C:\Users\남영우\Documents\2014\스팀박스\STEAM BOX2\레이싱카\6.jpg"/>
          <p:cNvPicPr>
            <a:picLocks noChangeAspect="1" noChangeArrowheads="1"/>
          </p:cNvPicPr>
          <p:nvPr/>
        </p:nvPicPr>
        <p:blipFill>
          <a:blip r:embed="rId2" cstate="print"/>
          <a:srcRect l="43791" t="24484" r="37128" b="37242"/>
          <a:stretch>
            <a:fillRect/>
          </a:stretch>
        </p:blipFill>
        <p:spPr bwMode="auto">
          <a:xfrm>
            <a:off x="3419872" y="1196752"/>
            <a:ext cx="2160240" cy="1872208"/>
          </a:xfrm>
          <a:prstGeom prst="rect">
            <a:avLst/>
          </a:prstGeom>
          <a:noFill/>
        </p:spPr>
      </p:pic>
      <p:pic>
        <p:nvPicPr>
          <p:cNvPr id="4" name="Picture 2" descr="C:\Users\남영우\Documents\2014\스팀박스\STEAM BOX2\레이싱카\6.jpg"/>
          <p:cNvPicPr>
            <a:picLocks noChangeAspect="1" noChangeArrowheads="1"/>
          </p:cNvPicPr>
          <p:nvPr/>
        </p:nvPicPr>
        <p:blipFill>
          <a:blip r:embed="rId2" cstate="print"/>
          <a:srcRect l="64144" t="24484" r="16138" b="37242"/>
          <a:stretch>
            <a:fillRect/>
          </a:stretch>
        </p:blipFill>
        <p:spPr bwMode="auto">
          <a:xfrm>
            <a:off x="6444208" y="1196752"/>
            <a:ext cx="2232248" cy="18722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앞 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16024" y="3739203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C:\Users\남영우\Documents\2014\스팀박스\STEAM BOX2\레이싱카\7.jpg"/>
          <p:cNvPicPr>
            <a:picLocks noChangeAspect="1" noChangeArrowheads="1"/>
          </p:cNvPicPr>
          <p:nvPr/>
        </p:nvPicPr>
        <p:blipFill>
          <a:blip r:embed="rId3" cstate="print"/>
          <a:srcRect l="15350" t="18679" r="63613" b="41225"/>
          <a:stretch>
            <a:fillRect/>
          </a:stretch>
        </p:blipFill>
        <p:spPr bwMode="auto">
          <a:xfrm>
            <a:off x="395536" y="3933056"/>
            <a:ext cx="2448272" cy="2016224"/>
          </a:xfrm>
          <a:prstGeom prst="rect">
            <a:avLst/>
          </a:prstGeom>
          <a:noFill/>
        </p:spPr>
      </p:pic>
      <p:pic>
        <p:nvPicPr>
          <p:cNvPr id="12" name="Picture 3" descr="C:\Users\남영우\Documents\2014\스팀박스\STEAM BOX2\레이싱카\7.jpg"/>
          <p:cNvPicPr>
            <a:picLocks noChangeAspect="1" noChangeArrowheads="1"/>
          </p:cNvPicPr>
          <p:nvPr/>
        </p:nvPicPr>
        <p:blipFill>
          <a:blip r:embed="rId3" cstate="print"/>
          <a:srcRect l="37006" t="18679" r="43194" b="41225"/>
          <a:stretch>
            <a:fillRect/>
          </a:stretch>
        </p:blipFill>
        <p:spPr bwMode="auto">
          <a:xfrm>
            <a:off x="3393687" y="3933056"/>
            <a:ext cx="2304256" cy="201622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259632" y="285293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직각으로 세움</a:t>
            </a:r>
            <a:endParaRPr lang="ko-KR" altLang="en-US" sz="1200" dirty="0"/>
          </a:p>
        </p:txBody>
      </p:sp>
      <p:cxnSp>
        <p:nvCxnSpPr>
          <p:cNvPr id="25" name="직선 연결선 24"/>
          <p:cNvCxnSpPr/>
          <p:nvPr/>
        </p:nvCxnSpPr>
        <p:spPr>
          <a:xfrm>
            <a:off x="794213" y="2611154"/>
            <a:ext cx="1944216" cy="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79912" y="2852936"/>
            <a:ext cx="165618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직각으로 </a:t>
            </a:r>
            <a:r>
              <a:rPr lang="ko-KR" altLang="en-US" sz="1200" dirty="0" err="1" smtClean="0"/>
              <a:t>눞여</a:t>
            </a:r>
            <a:r>
              <a:rPr lang="ko-KR" altLang="en-US" sz="1200" dirty="0" smtClean="0"/>
              <a:t> 놓는다</a:t>
            </a:r>
            <a:endParaRPr lang="ko-KR" alt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444208" y="1052736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/>
              <a:t>커팅된 부분을  구부림</a:t>
            </a:r>
            <a:endParaRPr lang="ko-KR" altLang="en-US" sz="1200" dirty="0"/>
          </a:p>
        </p:txBody>
      </p:sp>
      <p:cxnSp>
        <p:nvCxnSpPr>
          <p:cNvPr id="29" name="직선 화살표 연결선 28"/>
          <p:cNvCxnSpPr/>
          <p:nvPr/>
        </p:nvCxnSpPr>
        <p:spPr>
          <a:xfrm>
            <a:off x="6444208" y="2492896"/>
            <a:ext cx="576064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7845731" y="2492896"/>
            <a:ext cx="576064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H="1" flipV="1">
            <a:off x="2339752" y="5301208"/>
            <a:ext cx="216024" cy="43204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95736" y="573325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위로 </a:t>
            </a:r>
            <a:r>
              <a:rPr lang="ko-KR" altLang="en-US" sz="1200" dirty="0" err="1" smtClean="0"/>
              <a:t>눞여</a:t>
            </a:r>
            <a:r>
              <a:rPr lang="ko-KR" altLang="en-US" sz="1200" dirty="0" smtClean="0"/>
              <a:t> 놓는다</a:t>
            </a:r>
            <a:r>
              <a:rPr lang="en-US" altLang="ko-KR" sz="1200" dirty="0" smtClean="0"/>
              <a:t/>
            </a:r>
            <a:br>
              <a:rPr lang="en-US" altLang="ko-KR" sz="1200" dirty="0" smtClean="0"/>
            </a:br>
            <a:r>
              <a:rPr lang="ko-KR" altLang="en-US" sz="1200" dirty="0" smtClean="0"/>
              <a:t>풀칠을 한다</a:t>
            </a:r>
            <a:endParaRPr lang="ko-KR" altLang="en-US" sz="1200" dirty="0"/>
          </a:p>
        </p:txBody>
      </p:sp>
      <p:cxnSp>
        <p:nvCxnSpPr>
          <p:cNvPr id="34" name="직선 화살표 연결선 33"/>
          <p:cNvCxnSpPr/>
          <p:nvPr/>
        </p:nvCxnSpPr>
        <p:spPr>
          <a:xfrm flipV="1">
            <a:off x="5004048" y="4581128"/>
            <a:ext cx="216024" cy="43204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83556" y="4304129"/>
            <a:ext cx="2108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앞쪽으로 </a:t>
            </a:r>
            <a:r>
              <a:rPr lang="ko-KR" altLang="en-US" sz="1200" dirty="0" err="1" smtClean="0"/>
              <a:t>눞여</a:t>
            </a:r>
            <a:r>
              <a:rPr lang="ko-KR" altLang="en-US" sz="1200" dirty="0" smtClean="0"/>
              <a:t>  접어 붙인다</a:t>
            </a:r>
            <a:endParaRPr lang="ko-KR" altLang="en-US" sz="1200" dirty="0"/>
          </a:p>
        </p:txBody>
      </p:sp>
      <p:cxnSp>
        <p:nvCxnSpPr>
          <p:cNvPr id="37" name="직선 화살표 연결선 36"/>
          <p:cNvCxnSpPr/>
          <p:nvPr/>
        </p:nvCxnSpPr>
        <p:spPr>
          <a:xfrm>
            <a:off x="5541475" y="2636912"/>
            <a:ext cx="324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99592" y="336057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(15)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707904" y="33569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(16)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516216" y="33569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(17)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8</a:t>
            </a:r>
            <a:endParaRPr lang="ko-KR" alt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99592" y="62280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(18)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9</a:t>
            </a:r>
            <a:endParaRPr lang="ko-KR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35896" y="62280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(19)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9</a:t>
            </a:r>
            <a:endParaRPr lang="ko-KR" altLang="en-US" dirty="0"/>
          </a:p>
        </p:txBody>
      </p:sp>
      <p:sp>
        <p:nvSpPr>
          <p:cNvPr id="28" name="슬라이드 번호 개체 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남영우\Documents\2014\스팀박스\STEAM BOX2\레이싱카\8.jpg"/>
          <p:cNvPicPr>
            <a:picLocks noChangeAspect="1" noChangeArrowheads="1"/>
          </p:cNvPicPr>
          <p:nvPr/>
        </p:nvPicPr>
        <p:blipFill>
          <a:blip r:embed="rId2" cstate="print"/>
          <a:srcRect l="11413" t="24484" r="66537" b="37242"/>
          <a:stretch>
            <a:fillRect/>
          </a:stretch>
        </p:blipFill>
        <p:spPr bwMode="auto">
          <a:xfrm>
            <a:off x="539552" y="1268760"/>
            <a:ext cx="2592288" cy="19442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620688"/>
            <a:ext cx="18722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앞 몸체 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16024" y="3739203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남영우\Documents\2014\스팀박스\STEAM BOX2\레이싱카\8.jpg"/>
          <p:cNvPicPr>
            <a:picLocks noChangeAspect="1" noChangeArrowheads="1"/>
          </p:cNvPicPr>
          <p:nvPr/>
        </p:nvPicPr>
        <p:blipFill>
          <a:blip r:embed="rId2" cstate="print"/>
          <a:srcRect l="34304" t="22662" r="45981" b="37242"/>
          <a:stretch>
            <a:fillRect/>
          </a:stretch>
        </p:blipFill>
        <p:spPr bwMode="auto">
          <a:xfrm>
            <a:off x="3635896" y="1124744"/>
            <a:ext cx="2376264" cy="2088232"/>
          </a:xfrm>
          <a:prstGeom prst="rect">
            <a:avLst/>
          </a:prstGeom>
          <a:noFill/>
        </p:spPr>
      </p:pic>
      <p:pic>
        <p:nvPicPr>
          <p:cNvPr id="19" name="Picture 2" descr="C:\Users\남영우\Documents\2014\스팀박스\STEAM BOX2\레이싱카\8.jpg"/>
          <p:cNvPicPr>
            <a:picLocks noChangeAspect="1" noChangeArrowheads="1"/>
          </p:cNvPicPr>
          <p:nvPr/>
        </p:nvPicPr>
        <p:blipFill>
          <a:blip r:embed="rId2" cstate="print"/>
          <a:srcRect l="55811" t="22662" r="24013" b="37242"/>
          <a:stretch>
            <a:fillRect/>
          </a:stretch>
        </p:blipFill>
        <p:spPr bwMode="auto">
          <a:xfrm>
            <a:off x="6372200" y="1124744"/>
            <a:ext cx="2431906" cy="2088232"/>
          </a:xfrm>
          <a:prstGeom prst="rect">
            <a:avLst/>
          </a:prstGeom>
          <a:noFill/>
        </p:spPr>
      </p:pic>
      <p:cxnSp>
        <p:nvCxnSpPr>
          <p:cNvPr id="14" name="직선 화살표 연결선 13"/>
          <p:cNvCxnSpPr/>
          <p:nvPr/>
        </p:nvCxnSpPr>
        <p:spPr>
          <a:xfrm>
            <a:off x="539552" y="2132856"/>
            <a:ext cx="182653" cy="28803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7504" y="1855857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/>
              <a:t>프론트</a:t>
            </a:r>
            <a:r>
              <a:rPr lang="ko-KR" altLang="en-US" sz="1200" dirty="0" smtClean="0"/>
              <a:t> 윙</a:t>
            </a:r>
            <a:endParaRPr lang="ko-KR" alt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23528" y="299695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/>
              <a:t>노즈</a:t>
            </a:r>
            <a:r>
              <a:rPr lang="ko-KR" altLang="en-US" sz="1200" dirty="0" smtClean="0"/>
              <a:t> 부분</a:t>
            </a:r>
            <a:endParaRPr lang="ko-KR" altLang="en-US" sz="1200" dirty="0"/>
          </a:p>
        </p:txBody>
      </p:sp>
      <p:cxnSp>
        <p:nvCxnSpPr>
          <p:cNvPr id="23" name="직선 화살표 연결선 22"/>
          <p:cNvCxnSpPr/>
          <p:nvPr/>
        </p:nvCxnSpPr>
        <p:spPr>
          <a:xfrm flipV="1">
            <a:off x="1293003" y="2924944"/>
            <a:ext cx="326669" cy="7200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5076056" y="2852936"/>
            <a:ext cx="432048" cy="14401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64088" y="299695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/>
              <a:t>풀칠을 하고  접혀 붙임</a:t>
            </a:r>
            <a:endParaRPr lang="ko-KR" altLang="en-US" sz="1200" dirty="0"/>
          </a:p>
        </p:txBody>
      </p:sp>
      <p:cxnSp>
        <p:nvCxnSpPr>
          <p:cNvPr id="36" name="직선 화살표 연결선 35"/>
          <p:cNvCxnSpPr/>
          <p:nvPr/>
        </p:nvCxnSpPr>
        <p:spPr>
          <a:xfrm flipH="1">
            <a:off x="6876256" y="2780928"/>
            <a:ext cx="360040" cy="21602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99592" y="33569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(20)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10</a:t>
            </a:r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79912" y="33569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(21)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11</a:t>
            </a:r>
            <a:endParaRPr lang="ko-KR" alt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588224" y="33569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(22) </a:t>
            </a:r>
            <a:r>
              <a:rPr lang="ko-KR" altLang="en-US" dirty="0" smtClean="0"/>
              <a:t>앞 몸체 조립</a:t>
            </a:r>
            <a:r>
              <a:rPr lang="en-US" altLang="ko-KR" dirty="0" smtClean="0"/>
              <a:t>12</a:t>
            </a:r>
            <a:endParaRPr lang="ko-KR" altLang="en-US" dirty="0"/>
          </a:p>
        </p:txBody>
      </p:sp>
      <p:sp>
        <p:nvSpPr>
          <p:cNvPr id="20" name="슬라이드 번호 개체 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남영우\Documents\2014\스팀박스\STEAM BOX2\레이싱카\9.jpg"/>
          <p:cNvPicPr>
            <a:picLocks noChangeAspect="1" noChangeArrowheads="1"/>
          </p:cNvPicPr>
          <p:nvPr/>
        </p:nvPicPr>
        <p:blipFill>
          <a:blip r:embed="rId2" cstate="print"/>
          <a:srcRect l="20075" t="22662" r="35825" b="26307"/>
          <a:stretch>
            <a:fillRect/>
          </a:stretch>
        </p:blipFill>
        <p:spPr bwMode="auto">
          <a:xfrm>
            <a:off x="323528" y="1376772"/>
            <a:ext cx="5544616" cy="27723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4653136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4355812"/>
            <a:ext cx="17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(23) </a:t>
            </a:r>
            <a:r>
              <a:rPr lang="ko-KR" altLang="en-US" dirty="0" smtClean="0"/>
              <a:t>몸체 조립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1920" y="4355812"/>
            <a:ext cx="17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(24) </a:t>
            </a:r>
            <a:r>
              <a:rPr lang="ko-KR" altLang="en-US" dirty="0" smtClean="0"/>
              <a:t>몸체 조립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pic>
        <p:nvPicPr>
          <p:cNvPr id="7171" name="Picture 3" descr="C:\Users\남영우\Documents\2014\스팀박스\STEAM BOX2\레이싱카\10.jpg"/>
          <p:cNvPicPr>
            <a:picLocks noChangeAspect="1" noChangeArrowheads="1"/>
          </p:cNvPicPr>
          <p:nvPr/>
        </p:nvPicPr>
        <p:blipFill>
          <a:blip r:embed="rId3" cstate="print"/>
          <a:srcRect l="34250" t="22662" r="43700" b="22662"/>
          <a:stretch>
            <a:fillRect/>
          </a:stretch>
        </p:blipFill>
        <p:spPr bwMode="auto">
          <a:xfrm>
            <a:off x="6127373" y="1340768"/>
            <a:ext cx="2621091" cy="2808312"/>
          </a:xfrm>
          <a:prstGeom prst="rect">
            <a:avLst/>
          </a:prstGeom>
          <a:noFill/>
        </p:spPr>
      </p:pic>
      <p:cxnSp>
        <p:nvCxnSpPr>
          <p:cNvPr id="14" name="직선 화살표 연결선 13"/>
          <p:cNvCxnSpPr/>
          <p:nvPr/>
        </p:nvCxnSpPr>
        <p:spPr>
          <a:xfrm>
            <a:off x="1043608" y="3212976"/>
            <a:ext cx="28803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7544" y="306896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앞 몸체</a:t>
            </a:r>
            <a:endParaRPr lang="ko-KR" altLang="en-US" sz="1200" dirty="0"/>
          </a:p>
        </p:txBody>
      </p:sp>
      <p:cxnSp>
        <p:nvCxnSpPr>
          <p:cNvPr id="19" name="직선 화살표 연결선 18"/>
          <p:cNvCxnSpPr/>
          <p:nvPr/>
        </p:nvCxnSpPr>
        <p:spPr>
          <a:xfrm>
            <a:off x="1174745" y="2276871"/>
            <a:ext cx="28803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6673" y="2132856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뒤 몸체</a:t>
            </a:r>
            <a:endParaRPr lang="ko-KR" altLang="en-US" sz="1200" dirty="0"/>
          </a:p>
        </p:txBody>
      </p:sp>
      <p:cxnSp>
        <p:nvCxnSpPr>
          <p:cNvPr id="21" name="직선 화살표 연결선 20"/>
          <p:cNvCxnSpPr/>
          <p:nvPr/>
        </p:nvCxnSpPr>
        <p:spPr>
          <a:xfrm>
            <a:off x="2051720" y="3212976"/>
            <a:ext cx="288032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26872" y="3081839"/>
            <a:ext cx="130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중간부분 풀칠을 하고  조립함</a:t>
            </a:r>
            <a:endParaRPr lang="ko-KR" alt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148064" y="162880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몸체를 뒤집어 놓는다</a:t>
            </a:r>
            <a:endParaRPr lang="ko-KR" altLang="en-US" sz="1200" dirty="0"/>
          </a:p>
        </p:txBody>
      </p:sp>
      <p:cxnSp>
        <p:nvCxnSpPr>
          <p:cNvPr id="24" name="직선 화살표 연결선 23"/>
          <p:cNvCxnSpPr/>
          <p:nvPr/>
        </p:nvCxnSpPr>
        <p:spPr>
          <a:xfrm>
            <a:off x="4932040" y="1772816"/>
            <a:ext cx="288032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4932040" y="2924944"/>
            <a:ext cx="288032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148064" y="279196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사선으로  접어 붙임</a:t>
            </a:r>
            <a:endParaRPr lang="ko-KR" altLang="en-US" sz="1200" dirty="0"/>
          </a:p>
        </p:txBody>
      </p:sp>
      <p:cxnSp>
        <p:nvCxnSpPr>
          <p:cNvPr id="27" name="직선 화살표 연결선 26"/>
          <p:cNvCxnSpPr/>
          <p:nvPr/>
        </p:nvCxnSpPr>
        <p:spPr>
          <a:xfrm>
            <a:off x="6660232" y="2924944"/>
            <a:ext cx="288032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86562" y="4357491"/>
            <a:ext cx="17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(25) </a:t>
            </a:r>
            <a:r>
              <a:rPr lang="ko-KR" altLang="en-US" dirty="0" smtClean="0"/>
              <a:t>몸체 조립</a:t>
            </a:r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79512" y="4941168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남영우\Documents\2014\스팀박스\STEAM BOX2\레이싱카\11.jpg"/>
          <p:cNvPicPr>
            <a:picLocks noChangeAspect="1" noChangeArrowheads="1"/>
          </p:cNvPicPr>
          <p:nvPr/>
        </p:nvPicPr>
        <p:blipFill>
          <a:blip r:embed="rId2" cstate="print"/>
          <a:srcRect l="35038" t="8211" r="38975" b="4413"/>
          <a:stretch>
            <a:fillRect/>
          </a:stretch>
        </p:blipFill>
        <p:spPr bwMode="auto">
          <a:xfrm>
            <a:off x="683568" y="1196752"/>
            <a:ext cx="2376264" cy="3312368"/>
          </a:xfrm>
          <a:prstGeom prst="rect">
            <a:avLst/>
          </a:prstGeom>
          <a:noFill/>
        </p:spPr>
      </p:pic>
      <p:pic>
        <p:nvPicPr>
          <p:cNvPr id="8195" name="Picture 3" descr="C:\Users\남영우\Documents\2014\스팀박스\STEAM BOX2\레이싱카\12.jpg"/>
          <p:cNvPicPr>
            <a:picLocks noChangeAspect="1" noChangeArrowheads="1"/>
          </p:cNvPicPr>
          <p:nvPr/>
        </p:nvPicPr>
        <p:blipFill>
          <a:blip r:embed="rId3" cstate="print"/>
          <a:srcRect l="31888" t="13910" r="27163" b="17709"/>
          <a:stretch>
            <a:fillRect/>
          </a:stretch>
        </p:blipFill>
        <p:spPr bwMode="auto">
          <a:xfrm>
            <a:off x="3995936" y="1074892"/>
            <a:ext cx="4752528" cy="3290212"/>
          </a:xfrm>
          <a:prstGeom prst="rect">
            <a:avLst/>
          </a:prstGeom>
          <a:noFill/>
        </p:spPr>
      </p:pic>
      <p:cxnSp>
        <p:nvCxnSpPr>
          <p:cNvPr id="11" name="직선 화살표 연결선 10"/>
          <p:cNvCxnSpPr/>
          <p:nvPr/>
        </p:nvCxnSpPr>
        <p:spPr>
          <a:xfrm>
            <a:off x="1187624" y="2204864"/>
            <a:ext cx="254661" cy="7200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9512" y="170080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밑 부분도  사선 모양으로 붙임</a:t>
            </a:r>
            <a:endParaRPr lang="ko-KR" altLang="en-US" sz="1200" dirty="0"/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5415604" y="1772816"/>
            <a:ext cx="0" cy="50405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8244408" y="1556792"/>
            <a:ext cx="0" cy="50405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20072" y="1527175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파이프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빨대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를  구멍에  삽입한다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71600" y="4571836"/>
            <a:ext cx="17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(26) </a:t>
            </a:r>
            <a:r>
              <a:rPr lang="ko-KR" altLang="en-US" dirty="0" smtClean="0"/>
              <a:t>몸체 조립</a:t>
            </a:r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78450" y="4581128"/>
            <a:ext cx="17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(26) </a:t>
            </a:r>
            <a:r>
              <a:rPr lang="ko-KR" altLang="en-US" dirty="0" smtClean="0"/>
              <a:t>몸체 조립</a:t>
            </a:r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971600" y="908721"/>
            <a:ext cx="7200800" cy="93610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STEAM   BOX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의 구성요소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(Science,</a:t>
            </a:r>
            <a:r>
              <a:rPr kumimoji="0" lang="en-US" altLang="ko-K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Technology, Engineering, Arts, Mathematics 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교육용 도구</a:t>
            </a: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276872"/>
            <a:ext cx="5976664" cy="3539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800" dirty="0" smtClean="0"/>
              <a:t>1.</a:t>
            </a:r>
            <a:r>
              <a:rPr lang="ko-KR" altLang="en-US" sz="2800" dirty="0" smtClean="0"/>
              <a:t>멀티 페이퍼</a:t>
            </a:r>
            <a:r>
              <a:rPr lang="en-US" altLang="ko-KR" sz="2800" dirty="0" smtClean="0"/>
              <a:t>(multi-paper)</a:t>
            </a:r>
          </a:p>
          <a:p>
            <a:r>
              <a:rPr lang="en-US" altLang="ko-KR" sz="2800" dirty="0" smtClean="0"/>
              <a:t>2.</a:t>
            </a:r>
            <a:r>
              <a:rPr lang="ko-KR" altLang="en-US" sz="2800" dirty="0" smtClean="0"/>
              <a:t>멀티 핀</a:t>
            </a:r>
            <a:r>
              <a:rPr lang="en-US" altLang="ko-KR" sz="2800" dirty="0" smtClean="0"/>
              <a:t>(multi-pin)</a:t>
            </a:r>
          </a:p>
          <a:p>
            <a:r>
              <a:rPr lang="en-US" altLang="ko-KR" sz="2800" dirty="0" smtClean="0"/>
              <a:t>3.</a:t>
            </a:r>
            <a:r>
              <a:rPr lang="ko-KR" altLang="en-US" sz="2800" dirty="0" smtClean="0"/>
              <a:t>멀티 허브</a:t>
            </a:r>
            <a:r>
              <a:rPr lang="en-US" altLang="ko-KR" sz="2800" dirty="0" smtClean="0"/>
              <a:t>(multi-hub)</a:t>
            </a:r>
            <a:r>
              <a:rPr lang="ko-KR" altLang="en-US" sz="2800" dirty="0" smtClean="0"/>
              <a:t> </a:t>
            </a:r>
            <a:endParaRPr lang="en-US" altLang="ko-KR" sz="2800" dirty="0" smtClean="0"/>
          </a:p>
          <a:p>
            <a:r>
              <a:rPr lang="en-US" altLang="ko-KR" sz="2800" dirty="0" smtClean="0"/>
              <a:t>4.</a:t>
            </a:r>
            <a:r>
              <a:rPr lang="ko-KR" altLang="en-US" sz="2800" dirty="0" smtClean="0"/>
              <a:t>멀티 </a:t>
            </a:r>
            <a:r>
              <a:rPr lang="ko-KR" altLang="en-US" sz="2800" dirty="0" err="1" smtClean="0"/>
              <a:t>육각축</a:t>
            </a:r>
            <a:r>
              <a:rPr lang="ko-KR" altLang="en-US" sz="2800" dirty="0" smtClean="0"/>
              <a:t> </a:t>
            </a:r>
            <a:r>
              <a:rPr lang="en-US" altLang="ko-KR" sz="2800" dirty="0" smtClean="0"/>
              <a:t>(multi-</a:t>
            </a:r>
            <a:r>
              <a:rPr lang="en-US" altLang="ko-KR" sz="2800" dirty="0" err="1" smtClean="0"/>
              <a:t>hexa</a:t>
            </a:r>
            <a:r>
              <a:rPr lang="en-US" altLang="ko-KR" sz="2800" dirty="0" smtClean="0"/>
              <a:t> shaft)</a:t>
            </a:r>
            <a:r>
              <a:rPr lang="ko-KR" altLang="en-US" sz="2800" dirty="0" smtClean="0"/>
              <a:t> </a:t>
            </a:r>
            <a:endParaRPr lang="en-US" altLang="ko-KR" sz="2800" dirty="0" smtClean="0"/>
          </a:p>
          <a:p>
            <a:r>
              <a:rPr lang="en-US" altLang="ko-KR" sz="2800" dirty="0" smtClean="0"/>
              <a:t>5.</a:t>
            </a:r>
            <a:r>
              <a:rPr lang="ko-KR" altLang="en-US" sz="2800" dirty="0" smtClean="0"/>
              <a:t>멀티 </a:t>
            </a:r>
            <a:r>
              <a:rPr lang="ko-KR" altLang="en-US" sz="2800" dirty="0" err="1" smtClean="0"/>
              <a:t>마찰차</a:t>
            </a:r>
            <a:r>
              <a:rPr lang="en-US" altLang="ko-KR" sz="2800" dirty="0" smtClean="0"/>
              <a:t>(multi-friction wheel)</a:t>
            </a:r>
            <a:endParaRPr lang="ko-KR" altLang="en-US" sz="2800" dirty="0" smtClean="0"/>
          </a:p>
          <a:p>
            <a:r>
              <a:rPr lang="en-US" altLang="ko-KR" sz="2800" dirty="0" smtClean="0"/>
              <a:t>6.</a:t>
            </a:r>
            <a:r>
              <a:rPr lang="ko-KR" altLang="en-US" sz="2800" dirty="0" smtClean="0"/>
              <a:t>캠</a:t>
            </a:r>
            <a:r>
              <a:rPr lang="en-US" altLang="ko-KR" sz="2800" dirty="0" smtClean="0"/>
              <a:t>(cam)</a:t>
            </a:r>
          </a:p>
          <a:p>
            <a:r>
              <a:rPr lang="en-US" altLang="ko-KR" sz="2800" dirty="0" smtClean="0"/>
              <a:t>7.</a:t>
            </a:r>
            <a:r>
              <a:rPr lang="ko-KR" altLang="en-US" sz="2800" dirty="0" smtClean="0"/>
              <a:t>손잡이</a:t>
            </a:r>
            <a:r>
              <a:rPr lang="en-US" altLang="ko-KR" sz="2800" dirty="0" smtClean="0"/>
              <a:t>(handle)</a:t>
            </a:r>
          </a:p>
          <a:p>
            <a:r>
              <a:rPr lang="en-US" altLang="ko-KR" sz="2800" dirty="0" smtClean="0"/>
              <a:t>8.</a:t>
            </a:r>
            <a:r>
              <a:rPr lang="ko-KR" altLang="en-US" sz="2800" dirty="0" smtClean="0"/>
              <a:t>파이프</a:t>
            </a:r>
            <a:r>
              <a:rPr lang="en-US" altLang="ko-KR" sz="2800" dirty="0" smtClean="0"/>
              <a:t>(pipe)</a:t>
            </a:r>
            <a:endParaRPr lang="ko-KR" altLang="en-US" sz="2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남영우\Documents\2014\스팀박스\STEAM BOX2\레이싱카\15.jpg"/>
          <p:cNvPicPr>
            <a:picLocks noChangeAspect="1" noChangeArrowheads="1"/>
          </p:cNvPicPr>
          <p:nvPr/>
        </p:nvPicPr>
        <p:blipFill>
          <a:blip r:embed="rId2" cstate="print"/>
          <a:srcRect l="47300" t="27930" r="27950" b="4413"/>
          <a:stretch>
            <a:fillRect/>
          </a:stretch>
        </p:blipFill>
        <p:spPr bwMode="auto">
          <a:xfrm>
            <a:off x="4932040" y="635090"/>
            <a:ext cx="3672408" cy="41620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79512" y="4941168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77092" y="456824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</a:t>
            </a:r>
            <a:r>
              <a:rPr lang="en-US" altLang="ko-KR" smtClean="0"/>
              <a:t>28) </a:t>
            </a:r>
            <a:r>
              <a:rPr lang="ko-KR" altLang="en-US" dirty="0" err="1" smtClean="0"/>
              <a:t>큰기어</a:t>
            </a:r>
            <a:r>
              <a:rPr lang="ko-KR" altLang="en-US" dirty="0" smtClean="0"/>
              <a:t> 조립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45091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(29) </a:t>
            </a:r>
            <a:r>
              <a:rPr lang="ko-KR" altLang="en-US" dirty="0" smtClean="0"/>
              <a:t>모터 고정</a:t>
            </a:r>
            <a:endParaRPr lang="ko-KR" altLang="en-US" dirty="0"/>
          </a:p>
        </p:txBody>
      </p:sp>
      <p:pic>
        <p:nvPicPr>
          <p:cNvPr id="9218" name="Picture 2" descr="C:\Users\남영우\Documents\2014\스팀박스\STEAM BOX2\레이싱카\14.jpg"/>
          <p:cNvPicPr>
            <a:picLocks noChangeAspect="1" noChangeArrowheads="1"/>
          </p:cNvPicPr>
          <p:nvPr/>
        </p:nvPicPr>
        <p:blipFill>
          <a:blip r:embed="rId3" cstate="print"/>
          <a:srcRect l="21650" t="10111" r="27163" b="4413"/>
          <a:stretch>
            <a:fillRect/>
          </a:stretch>
        </p:blipFill>
        <p:spPr bwMode="auto">
          <a:xfrm>
            <a:off x="251520" y="1772816"/>
            <a:ext cx="4032448" cy="2791695"/>
          </a:xfrm>
          <a:prstGeom prst="rect">
            <a:avLst/>
          </a:prstGeom>
          <a:noFill/>
        </p:spPr>
      </p:pic>
      <p:cxnSp>
        <p:nvCxnSpPr>
          <p:cNvPr id="10" name="직선 화살표 연결선 9"/>
          <p:cNvCxnSpPr/>
          <p:nvPr/>
        </p:nvCxnSpPr>
        <p:spPr>
          <a:xfrm flipV="1">
            <a:off x="1043608" y="2852936"/>
            <a:ext cx="0" cy="57606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9512" y="342900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멀티 </a:t>
            </a:r>
            <a:r>
              <a:rPr lang="ko-KR" altLang="en-US" sz="1200" dirty="0" err="1" smtClean="0"/>
              <a:t>육각축을</a:t>
            </a:r>
            <a:r>
              <a:rPr lang="ko-KR" altLang="en-US" sz="1200" dirty="0" smtClean="0"/>
              <a:t> 끼운다</a:t>
            </a:r>
            <a:endParaRPr lang="ko-KR" alt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43808" y="4365104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멀티 </a:t>
            </a:r>
            <a:r>
              <a:rPr lang="ko-KR" altLang="en-US" sz="1200" dirty="0" err="1" smtClean="0"/>
              <a:t>육각축에</a:t>
            </a:r>
            <a:r>
              <a:rPr lang="ko-KR" altLang="en-US" sz="1200" dirty="0" smtClean="0"/>
              <a:t>  큰 기어를 끼운다</a:t>
            </a:r>
            <a:endParaRPr lang="ko-KR" altLang="en-US" sz="1200" dirty="0"/>
          </a:p>
        </p:txBody>
      </p:sp>
      <p:cxnSp>
        <p:nvCxnSpPr>
          <p:cNvPr id="15" name="직선 화살표 연결선 14"/>
          <p:cNvCxnSpPr/>
          <p:nvPr/>
        </p:nvCxnSpPr>
        <p:spPr>
          <a:xfrm flipV="1">
            <a:off x="2987824" y="4077072"/>
            <a:ext cx="0" cy="324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28184" y="3326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모터 축에 작은 기어를  끼우고  몸체 위에  결합한다</a:t>
            </a:r>
            <a:endParaRPr lang="ko-KR" altLang="en-US" sz="1200" dirty="0"/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6516216" y="764704"/>
            <a:ext cx="0" cy="11521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남영우\Documents\2014\스팀박스\STEAM BOX2\레이싱카\44.jpg"/>
          <p:cNvPicPr>
            <a:picLocks noChangeAspect="1" noChangeArrowheads="1"/>
          </p:cNvPicPr>
          <p:nvPr/>
        </p:nvPicPr>
        <p:blipFill>
          <a:blip r:embed="rId2" cstate="print"/>
          <a:srcRect l="12200" t="6312" r="31888" b="8212"/>
          <a:stretch>
            <a:fillRect/>
          </a:stretch>
        </p:blipFill>
        <p:spPr bwMode="auto">
          <a:xfrm>
            <a:off x="179511" y="1844824"/>
            <a:ext cx="4203667" cy="2664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79512" y="4941168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63688" y="45811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(30) </a:t>
            </a:r>
            <a:r>
              <a:rPr lang="ko-KR" altLang="en-US" dirty="0" smtClean="0"/>
              <a:t>바퀴 조립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45091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(31) </a:t>
            </a:r>
            <a:r>
              <a:rPr lang="ko-KR" altLang="en-US" dirty="0" err="1" smtClean="0"/>
              <a:t>고무링과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엔드캡</a:t>
            </a:r>
            <a:r>
              <a:rPr lang="ko-KR" altLang="en-US" dirty="0" smtClean="0"/>
              <a:t> 조립</a:t>
            </a:r>
            <a:endParaRPr lang="ko-KR" altLang="en-US" dirty="0"/>
          </a:p>
        </p:txBody>
      </p:sp>
      <p:pic>
        <p:nvPicPr>
          <p:cNvPr id="1027" name="Picture 3" descr="C:\Users\남영우\Documents\2014\스팀박스\STEAM BOX2\레이싱카\45.jpg"/>
          <p:cNvPicPr>
            <a:picLocks noChangeAspect="1" noChangeArrowheads="1"/>
          </p:cNvPicPr>
          <p:nvPr/>
        </p:nvPicPr>
        <p:blipFill>
          <a:blip r:embed="rId3" cstate="print"/>
          <a:srcRect l="12988" t="6312" r="31888" b="8212"/>
          <a:stretch>
            <a:fillRect/>
          </a:stretch>
        </p:blipFill>
        <p:spPr bwMode="auto">
          <a:xfrm>
            <a:off x="4371977" y="1628800"/>
            <a:ext cx="4592511" cy="2952328"/>
          </a:xfrm>
          <a:prstGeom prst="rect">
            <a:avLst/>
          </a:prstGeom>
          <a:noFill/>
        </p:spPr>
      </p:pic>
      <p:cxnSp>
        <p:nvCxnSpPr>
          <p:cNvPr id="12" name="직선 화살표 연결선 11"/>
          <p:cNvCxnSpPr/>
          <p:nvPr/>
        </p:nvCxnSpPr>
        <p:spPr>
          <a:xfrm flipV="1">
            <a:off x="1115616" y="3140968"/>
            <a:ext cx="0" cy="1080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504" y="421347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멀티 </a:t>
            </a:r>
            <a:r>
              <a:rPr lang="ko-KR" altLang="en-US" sz="1200" dirty="0" err="1" smtClean="0"/>
              <a:t>육각축에</a:t>
            </a:r>
            <a:r>
              <a:rPr lang="ko-KR" altLang="en-US" sz="1200" dirty="0" smtClean="0"/>
              <a:t> 멀티 </a:t>
            </a:r>
            <a:r>
              <a:rPr lang="ko-KR" altLang="en-US" sz="1200" dirty="0" err="1" smtClean="0"/>
              <a:t>마찰차를</a:t>
            </a:r>
            <a:r>
              <a:rPr lang="ko-KR" altLang="en-US" sz="1200" dirty="0" smtClean="0"/>
              <a:t> 끼운다</a:t>
            </a:r>
            <a:endParaRPr lang="ko-KR" altLang="en-US" sz="1200" dirty="0"/>
          </a:p>
        </p:txBody>
      </p:sp>
      <p:cxnSp>
        <p:nvCxnSpPr>
          <p:cNvPr id="14" name="직선 화살표 연결선 13"/>
          <p:cNvCxnSpPr/>
          <p:nvPr/>
        </p:nvCxnSpPr>
        <p:spPr>
          <a:xfrm flipV="1">
            <a:off x="1835696" y="3868661"/>
            <a:ext cx="504056" cy="36004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95736" y="17008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/>
              <a:t>작은 </a:t>
            </a:r>
            <a:r>
              <a:rPr lang="ko-KR" altLang="en-US" sz="1200" dirty="0" err="1" smtClean="0"/>
              <a:t>마찰차</a:t>
            </a:r>
            <a:endParaRPr lang="ko-KR" alt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563888" y="184482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큰 </a:t>
            </a:r>
            <a:r>
              <a:rPr lang="ko-KR" altLang="en-US" sz="1200" dirty="0" err="1" smtClean="0"/>
              <a:t>마찰차</a:t>
            </a:r>
            <a:endParaRPr lang="ko-KR" alt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067944" y="335699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/>
              <a:t>엠드</a:t>
            </a:r>
            <a:r>
              <a:rPr lang="ko-KR" altLang="en-US" sz="1200" dirty="0" smtClean="0"/>
              <a:t> 캡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고무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과  고무링을 바퀴에 끼워 조립한다</a:t>
            </a:r>
            <a:r>
              <a:rPr lang="en-US" altLang="ko-KR" sz="1200" dirty="0" smtClean="0"/>
              <a:t/>
            </a:r>
            <a:br>
              <a:rPr lang="en-US" altLang="ko-KR" sz="1200" dirty="0" smtClean="0"/>
            </a:br>
            <a:r>
              <a:rPr lang="en-US" altLang="ko-KR" sz="1200" dirty="0" smtClean="0"/>
              <a:t>---- </a:t>
            </a:r>
            <a:r>
              <a:rPr lang="ko-KR" altLang="en-US" sz="1200" dirty="0" smtClean="0"/>
              <a:t>반대 축도 같이</a:t>
            </a:r>
            <a:endParaRPr lang="ko-KR" altLang="en-US" sz="1200" dirty="0"/>
          </a:p>
        </p:txBody>
      </p:sp>
      <p:cxnSp>
        <p:nvCxnSpPr>
          <p:cNvPr id="21" name="직선 화살표 연결선 20"/>
          <p:cNvCxnSpPr/>
          <p:nvPr/>
        </p:nvCxnSpPr>
        <p:spPr>
          <a:xfrm flipV="1">
            <a:off x="5076056" y="2924944"/>
            <a:ext cx="0" cy="432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>
            <a:off x="5796136" y="3717032"/>
            <a:ext cx="1224136" cy="57606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V="1">
            <a:off x="5567233" y="2997000"/>
            <a:ext cx="0" cy="432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flipV="1">
            <a:off x="5821894" y="2840057"/>
            <a:ext cx="0" cy="432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 flipV="1">
            <a:off x="8028384" y="4005112"/>
            <a:ext cx="0" cy="432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H="1">
            <a:off x="7740352" y="4437112"/>
            <a:ext cx="216024" cy="4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flipV="1">
            <a:off x="8180784" y="1700808"/>
            <a:ext cx="0" cy="432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 flipV="1">
            <a:off x="8087513" y="1853208"/>
            <a:ext cx="0" cy="432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 flipV="1">
            <a:off x="6025039" y="1405163"/>
            <a:ext cx="0" cy="432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V="1">
            <a:off x="6228184" y="1268760"/>
            <a:ext cx="0" cy="432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79512" y="4941168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19672" y="45811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(32) </a:t>
            </a:r>
            <a:r>
              <a:rPr lang="ko-KR" altLang="en-US" dirty="0" smtClean="0"/>
              <a:t>건전지 케이스와  스위치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0112" y="45718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(33) </a:t>
            </a:r>
            <a:r>
              <a:rPr lang="ko-KR" altLang="en-US" dirty="0" err="1" smtClean="0"/>
              <a:t>고정집과</a:t>
            </a:r>
            <a:r>
              <a:rPr lang="ko-KR" altLang="en-US" dirty="0" smtClean="0"/>
              <a:t>  배선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2050" name="Picture 2" descr="C:\Users\남영우\Documents\2014\스팀박스\STEAM BOX2\레이싱카\46.jpg"/>
          <p:cNvPicPr>
            <a:picLocks noChangeAspect="1" noChangeArrowheads="1"/>
          </p:cNvPicPr>
          <p:nvPr/>
        </p:nvPicPr>
        <p:blipFill>
          <a:blip r:embed="rId2" cstate="print"/>
          <a:srcRect l="11413" t="6312" r="31100" b="8212"/>
          <a:stretch>
            <a:fillRect/>
          </a:stretch>
        </p:blipFill>
        <p:spPr bwMode="auto">
          <a:xfrm>
            <a:off x="179511" y="1556792"/>
            <a:ext cx="4742927" cy="2923722"/>
          </a:xfrm>
          <a:prstGeom prst="rect">
            <a:avLst/>
          </a:prstGeom>
          <a:noFill/>
        </p:spPr>
      </p:pic>
      <p:pic>
        <p:nvPicPr>
          <p:cNvPr id="2051" name="Picture 3" descr="C:\Users\남영우\Documents\2014\스팀박스\STEAM BOX2\레이싱카\47.jpg"/>
          <p:cNvPicPr>
            <a:picLocks noChangeAspect="1" noChangeArrowheads="1"/>
          </p:cNvPicPr>
          <p:nvPr/>
        </p:nvPicPr>
        <p:blipFill>
          <a:blip r:embed="rId3" cstate="print"/>
          <a:srcRect l="36055" t="14334" r="31100" b="8212"/>
          <a:stretch>
            <a:fillRect/>
          </a:stretch>
        </p:blipFill>
        <p:spPr bwMode="auto">
          <a:xfrm>
            <a:off x="4644008" y="643581"/>
            <a:ext cx="4018046" cy="392825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55776" y="131115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건전지 케이스를 몸체 가운데에  조립한다</a:t>
            </a:r>
            <a:endParaRPr lang="ko-KR" altLang="en-US" sz="1200" dirty="0"/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3419872" y="1772816"/>
            <a:ext cx="0" cy="50405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79912" y="390343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슬라이드 스위치를 몸체  끝에  조립한다</a:t>
            </a:r>
            <a:endParaRPr lang="ko-KR" altLang="en-US" sz="1200" dirty="0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4211960" y="2996952"/>
            <a:ext cx="0" cy="936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64088" y="25135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건전지 케이스와 모터가 움직이지 않도록 멀티 페이퍼를  몸체에  붙인다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5868144" y="641013"/>
            <a:ext cx="0" cy="50405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6516216" y="683404"/>
            <a:ext cx="0" cy="1116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80312" y="305966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모터 단자와  스위치 단자에  배선을 한다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23" name="타원 22"/>
          <p:cNvSpPr/>
          <p:nvPr/>
        </p:nvSpPr>
        <p:spPr>
          <a:xfrm>
            <a:off x="7040764" y="165287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6704135" y="155276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7270438" y="1992427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7321183" y="1928032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" name="직선 화살표 연결선 26"/>
          <p:cNvCxnSpPr/>
          <p:nvPr/>
        </p:nvCxnSpPr>
        <p:spPr>
          <a:xfrm>
            <a:off x="6791369" y="1665758"/>
            <a:ext cx="720000" cy="1440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>
            <a:off x="7066522" y="1789282"/>
            <a:ext cx="0" cy="432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7315917" y="2110733"/>
            <a:ext cx="0" cy="612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슬라이드 번호 개체 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79512" y="4941168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83768" y="45811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(34) </a:t>
            </a:r>
            <a:r>
              <a:rPr lang="ko-KR" altLang="en-US" dirty="0" err="1" smtClean="0"/>
              <a:t>리어윙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45091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(35) </a:t>
            </a:r>
            <a:r>
              <a:rPr lang="ko-KR" altLang="en-US" dirty="0" err="1" smtClean="0"/>
              <a:t>리어윙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pic>
        <p:nvPicPr>
          <p:cNvPr id="3074" name="Picture 2" descr="C:\Users\남영우\Documents\2014\스팀박스\STEAM BOX2\레이싱카\49.jpg"/>
          <p:cNvPicPr>
            <a:picLocks noChangeAspect="1" noChangeArrowheads="1"/>
          </p:cNvPicPr>
          <p:nvPr/>
        </p:nvPicPr>
        <p:blipFill>
          <a:blip r:embed="rId2" cstate="print"/>
          <a:srcRect l="12200" t="4413" r="30313" b="8212"/>
          <a:stretch>
            <a:fillRect/>
          </a:stretch>
        </p:blipFill>
        <p:spPr bwMode="auto">
          <a:xfrm>
            <a:off x="107503" y="1484784"/>
            <a:ext cx="4807317" cy="3029268"/>
          </a:xfrm>
          <a:prstGeom prst="rect">
            <a:avLst/>
          </a:prstGeom>
          <a:noFill/>
        </p:spPr>
      </p:pic>
      <p:pic>
        <p:nvPicPr>
          <p:cNvPr id="3075" name="Picture 3" descr="C:\Users\남영우\Documents\2014\스팀박스\STEAM BOX2\레이싱카\51.jpg"/>
          <p:cNvPicPr>
            <a:picLocks noChangeAspect="1" noChangeArrowheads="1"/>
          </p:cNvPicPr>
          <p:nvPr/>
        </p:nvPicPr>
        <p:blipFill>
          <a:blip r:embed="rId3" cstate="print"/>
          <a:srcRect l="40452" t="15204" r="31100" b="8212"/>
          <a:stretch>
            <a:fillRect/>
          </a:stretch>
        </p:blipFill>
        <p:spPr bwMode="auto">
          <a:xfrm>
            <a:off x="5004048" y="260648"/>
            <a:ext cx="3824425" cy="4268421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10476656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87824" y="6206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err="1" smtClean="0"/>
              <a:t>리어</a:t>
            </a:r>
            <a:r>
              <a:rPr lang="ko-KR" altLang="en-US" dirty="0" smtClean="0"/>
              <a:t> 윙 조립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59632" y="328498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멀티 허브를 끼운다</a:t>
            </a:r>
            <a:endParaRPr lang="ko-KR" altLang="en-US" sz="1200" dirty="0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2038841" y="2852936"/>
            <a:ext cx="0" cy="468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2483768" y="2992457"/>
            <a:ext cx="0" cy="324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2555776" y="3212976"/>
            <a:ext cx="360040" cy="10798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79912" y="39330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멀티 허브와  </a:t>
            </a:r>
            <a:r>
              <a:rPr lang="ko-KR" altLang="en-US" sz="1200" dirty="0" err="1" smtClean="0"/>
              <a:t>고정핀과</a:t>
            </a:r>
            <a:r>
              <a:rPr lang="ko-KR" altLang="en-US" sz="1200" dirty="0" smtClean="0"/>
              <a:t>  멀티 </a:t>
            </a:r>
            <a:r>
              <a:rPr lang="ko-KR" altLang="en-US" sz="1200" dirty="0" err="1" smtClean="0"/>
              <a:t>육각축을</a:t>
            </a:r>
            <a:r>
              <a:rPr lang="ko-KR" altLang="en-US" sz="1200" dirty="0" smtClean="0"/>
              <a:t> 끼운다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cxnSp>
        <p:nvCxnSpPr>
          <p:cNvPr id="22" name="직선 화살표 연결선 21"/>
          <p:cNvCxnSpPr/>
          <p:nvPr/>
        </p:nvCxnSpPr>
        <p:spPr>
          <a:xfrm>
            <a:off x="4533363" y="3140968"/>
            <a:ext cx="0" cy="792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4283968" y="3429000"/>
            <a:ext cx="0" cy="504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3995936" y="3393048"/>
            <a:ext cx="0" cy="576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4644008" y="2852936"/>
            <a:ext cx="0" cy="1080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4211960" y="3068960"/>
            <a:ext cx="0" cy="144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>
            <a:off x="7452320" y="2997040"/>
            <a:ext cx="0" cy="936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>
            <a:off x="7740352" y="3149440"/>
            <a:ext cx="0" cy="792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>
            <a:off x="8303537" y="1798574"/>
            <a:ext cx="0" cy="2124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8455937" y="1950974"/>
            <a:ext cx="0" cy="1980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64288" y="39330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멀티 허브와  </a:t>
            </a:r>
            <a:r>
              <a:rPr lang="ko-KR" altLang="en-US" sz="1200" dirty="0" err="1" smtClean="0"/>
              <a:t>고정핀을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/>
            </a:r>
            <a:br>
              <a:rPr lang="en-US" altLang="ko-KR" sz="1200" dirty="0" smtClean="0"/>
            </a:br>
            <a:r>
              <a:rPr lang="ko-KR" altLang="en-US" sz="1200" dirty="0" smtClean="0"/>
              <a:t>끼운다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32" name="슬라이드 번호 개체 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79512" y="4941168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7704" y="45811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(36) </a:t>
            </a:r>
            <a:r>
              <a:rPr lang="ko-KR" altLang="en-US" dirty="0" err="1" smtClean="0"/>
              <a:t>리어윙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28184" y="45091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(37) </a:t>
            </a:r>
            <a:r>
              <a:rPr lang="ko-KR" altLang="en-US" dirty="0" err="1" smtClean="0"/>
              <a:t>리어윙</a:t>
            </a:r>
            <a:r>
              <a:rPr lang="ko-KR" altLang="en-US" dirty="0" smtClean="0"/>
              <a:t> 조립</a:t>
            </a:r>
            <a:r>
              <a:rPr lang="en-US" altLang="ko-KR" dirty="0" smtClean="0"/>
              <a:t>4</a:t>
            </a:r>
            <a:endParaRPr lang="ko-KR" altLang="en-US" dirty="0"/>
          </a:p>
        </p:txBody>
      </p:sp>
      <p:pic>
        <p:nvPicPr>
          <p:cNvPr id="4098" name="Picture 2" descr="C:\Users\남영우\Documents\2014\스팀박스\STEAM BOX2\레이싱카\52.jpg"/>
          <p:cNvPicPr>
            <a:picLocks noChangeAspect="1" noChangeArrowheads="1"/>
          </p:cNvPicPr>
          <p:nvPr/>
        </p:nvPicPr>
        <p:blipFill>
          <a:blip r:embed="rId2" cstate="print"/>
          <a:srcRect l="20863" t="25307" r="38975" b="21508"/>
          <a:stretch>
            <a:fillRect/>
          </a:stretch>
        </p:blipFill>
        <p:spPr bwMode="auto">
          <a:xfrm>
            <a:off x="107504" y="1885771"/>
            <a:ext cx="5040560" cy="2767366"/>
          </a:xfrm>
          <a:prstGeom prst="rect">
            <a:avLst/>
          </a:prstGeom>
          <a:noFill/>
        </p:spPr>
      </p:pic>
      <p:pic>
        <p:nvPicPr>
          <p:cNvPr id="4099" name="Picture 3" descr="C:\Users\남영우\Documents\2014\스팀박스\STEAM BOX2\레이싱카\53.jpg"/>
          <p:cNvPicPr>
            <a:picLocks noChangeAspect="1" noChangeArrowheads="1"/>
          </p:cNvPicPr>
          <p:nvPr/>
        </p:nvPicPr>
        <p:blipFill>
          <a:blip r:embed="rId3" cstate="print"/>
          <a:srcRect l="40550" t="17277" r="38975" b="21508"/>
          <a:stretch>
            <a:fillRect/>
          </a:stretch>
        </p:blipFill>
        <p:spPr bwMode="auto">
          <a:xfrm>
            <a:off x="5292080" y="174416"/>
            <a:ext cx="3528392" cy="4373478"/>
          </a:xfrm>
          <a:prstGeom prst="rect">
            <a:avLst/>
          </a:prstGeom>
          <a:noFill/>
        </p:spPr>
      </p:pic>
      <p:cxnSp>
        <p:nvCxnSpPr>
          <p:cNvPr id="12" name="직선 화살표 연결선 11"/>
          <p:cNvCxnSpPr/>
          <p:nvPr/>
        </p:nvCxnSpPr>
        <p:spPr>
          <a:xfrm>
            <a:off x="4860032" y="1772816"/>
            <a:ext cx="0" cy="864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71800" y="1484784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파이프를  멀티 </a:t>
            </a:r>
            <a:r>
              <a:rPr lang="ko-KR" altLang="en-US" sz="1200" dirty="0" err="1" smtClean="0"/>
              <a:t>고정핀에</a:t>
            </a:r>
            <a:r>
              <a:rPr lang="ko-KR" altLang="en-US" sz="1200" dirty="0" smtClean="0"/>
              <a:t> 끼운다</a:t>
            </a:r>
            <a:endParaRPr lang="ko-KR" alt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987824" y="6206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err="1" smtClean="0"/>
              <a:t>리어</a:t>
            </a:r>
            <a:r>
              <a:rPr lang="ko-KR" altLang="en-US" dirty="0" smtClean="0"/>
              <a:t> 윙 조립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cxnSp>
        <p:nvCxnSpPr>
          <p:cNvPr id="15" name="직선 화살표 연결선 14"/>
          <p:cNvCxnSpPr/>
          <p:nvPr/>
        </p:nvCxnSpPr>
        <p:spPr>
          <a:xfrm>
            <a:off x="4572000" y="1772816"/>
            <a:ext cx="0" cy="576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4860032" y="2853000"/>
            <a:ext cx="0" cy="576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4572000" y="2420888"/>
            <a:ext cx="0" cy="576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52120" y="1886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리어</a:t>
            </a:r>
            <a:r>
              <a:rPr lang="ko-KR" altLang="en-US" dirty="0" smtClean="0"/>
              <a:t> 윙</a:t>
            </a:r>
            <a:endParaRPr lang="ko-KR" altLang="en-US" dirty="0"/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6516216" y="404664"/>
            <a:ext cx="720080" cy="21602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83968" y="90872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/>
              <a:t>리어윙을</a:t>
            </a:r>
            <a:r>
              <a:rPr lang="ko-KR" altLang="en-US" sz="1200" dirty="0" smtClean="0"/>
              <a:t>  파이프에  멀티 허브로  조립한다</a:t>
            </a:r>
            <a:endParaRPr lang="ko-KR" altLang="en-US" sz="1200" dirty="0"/>
          </a:p>
        </p:txBody>
      </p:sp>
      <p:cxnSp>
        <p:nvCxnSpPr>
          <p:cNvPr id="23" name="직선 화살표 연결선 22"/>
          <p:cNvCxnSpPr/>
          <p:nvPr/>
        </p:nvCxnSpPr>
        <p:spPr>
          <a:xfrm flipV="1">
            <a:off x="6588224" y="980728"/>
            <a:ext cx="1008112" cy="7200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6300192" y="1196752"/>
            <a:ext cx="1296144" cy="57606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슬라이드 번호 개체 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몸체 조립도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179512" y="4941168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0" y="45811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(38) </a:t>
            </a:r>
            <a:r>
              <a:rPr lang="ko-KR" altLang="en-US" dirty="0" smtClean="0"/>
              <a:t>모양 내기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45091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(39) </a:t>
            </a:r>
            <a:r>
              <a:rPr lang="ko-KR" altLang="en-US" dirty="0" smtClean="0"/>
              <a:t>로봇 얼굴 조립</a:t>
            </a:r>
            <a:endParaRPr lang="ko-KR" altLang="en-US" dirty="0"/>
          </a:p>
        </p:txBody>
      </p:sp>
      <p:pic>
        <p:nvPicPr>
          <p:cNvPr id="5122" name="Picture 2" descr="C:\Users\남영우\Documents\2014\스팀박스\STEAM BOX2\레이싱카\54.jpg"/>
          <p:cNvPicPr>
            <a:picLocks noChangeAspect="1" noChangeArrowheads="1"/>
          </p:cNvPicPr>
          <p:nvPr/>
        </p:nvPicPr>
        <p:blipFill>
          <a:blip r:embed="rId2" cstate="print"/>
          <a:srcRect l="24800" t="8212" r="32675" b="15809"/>
          <a:stretch>
            <a:fillRect/>
          </a:stretch>
        </p:blipFill>
        <p:spPr bwMode="auto">
          <a:xfrm>
            <a:off x="251520" y="1255425"/>
            <a:ext cx="4392488" cy="3253695"/>
          </a:xfrm>
          <a:prstGeom prst="rect">
            <a:avLst/>
          </a:prstGeom>
          <a:noFill/>
        </p:spPr>
      </p:pic>
      <p:pic>
        <p:nvPicPr>
          <p:cNvPr id="5123" name="Picture 3" descr="C:\Users\남영우\Documents\2014\스팀박스\STEAM BOX2\레이싱카\55.jpg"/>
          <p:cNvPicPr>
            <a:picLocks noChangeAspect="1" noChangeArrowheads="1"/>
          </p:cNvPicPr>
          <p:nvPr/>
        </p:nvPicPr>
        <p:blipFill>
          <a:blip r:embed="rId3" cstate="print"/>
          <a:srcRect l="31888" t="8212" r="37400" b="13910"/>
          <a:stretch>
            <a:fillRect/>
          </a:stretch>
        </p:blipFill>
        <p:spPr bwMode="auto">
          <a:xfrm>
            <a:off x="4788024" y="269880"/>
            <a:ext cx="4032448" cy="42392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5117" y="19888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멀티 </a:t>
            </a:r>
            <a:r>
              <a:rPr lang="ko-KR" altLang="en-US" sz="1200" dirty="0" err="1" smtClean="0"/>
              <a:t>페이프를</a:t>
            </a:r>
            <a:r>
              <a:rPr lang="ko-KR" altLang="en-US" sz="1200" dirty="0" smtClean="0"/>
              <a:t>  오려서  몸체에</a:t>
            </a:r>
            <a:r>
              <a:rPr lang="en-US" altLang="ko-KR" sz="1200" dirty="0" smtClean="0"/>
              <a:t/>
            </a:r>
            <a:br>
              <a:rPr lang="en-US" altLang="ko-KR" sz="1200" dirty="0" smtClean="0"/>
            </a:br>
            <a:r>
              <a:rPr lang="ko-KR" altLang="en-US" sz="1200" dirty="0" smtClean="0"/>
              <a:t>조립한다</a:t>
            </a:r>
            <a:endParaRPr lang="ko-KR" altLang="en-US" sz="1200" dirty="0"/>
          </a:p>
        </p:txBody>
      </p:sp>
      <p:cxnSp>
        <p:nvCxnSpPr>
          <p:cNvPr id="13" name="직선 화살표 연결선 12"/>
          <p:cNvCxnSpPr/>
          <p:nvPr/>
        </p:nvCxnSpPr>
        <p:spPr>
          <a:xfrm>
            <a:off x="1763688" y="2276872"/>
            <a:ext cx="0" cy="576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899592" y="2925008"/>
            <a:ext cx="0" cy="5760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1809938" y="3861112"/>
            <a:ext cx="0" cy="576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>
            <a:off x="3067445" y="2924944"/>
            <a:ext cx="0" cy="5760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 flipV="1">
            <a:off x="4499992" y="1124744"/>
            <a:ext cx="1944216" cy="64813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43808" y="83671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소형 </a:t>
            </a:r>
            <a:r>
              <a:rPr lang="ko-KR" altLang="en-US" sz="1200" dirty="0" err="1" smtClean="0"/>
              <a:t>마찰차로</a:t>
            </a:r>
            <a:r>
              <a:rPr lang="ko-KR" altLang="en-US" sz="1200" dirty="0" smtClean="0"/>
              <a:t>  로봇 </a:t>
            </a:r>
            <a:r>
              <a:rPr lang="ko-KR" altLang="en-US" sz="1200" dirty="0" err="1" smtClean="0"/>
              <a:t>얼굴를</a:t>
            </a:r>
            <a:r>
              <a:rPr lang="ko-KR" altLang="en-US" sz="1200" dirty="0" smtClean="0"/>
              <a:t> 만들어  몸체에 조립한다</a:t>
            </a:r>
            <a:endParaRPr lang="ko-KR" altLang="en-US" sz="1200" dirty="0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완성도</a:t>
            </a:r>
            <a:endParaRPr lang="ko-KR" altLang="en-US" dirty="0"/>
          </a:p>
        </p:txBody>
      </p:sp>
      <p:pic>
        <p:nvPicPr>
          <p:cNvPr id="6147" name="Picture 3" descr="C:\Users\남영우\Documents\2014\스팀박스\STEAM BOX2\레이싱카\56.jpg"/>
          <p:cNvPicPr>
            <a:picLocks noChangeAspect="1" noChangeArrowheads="1"/>
          </p:cNvPicPr>
          <p:nvPr/>
        </p:nvPicPr>
        <p:blipFill>
          <a:blip r:embed="rId2" cstate="print"/>
          <a:srcRect l="35038" t="4413" r="35038" b="2513"/>
          <a:stretch>
            <a:fillRect/>
          </a:stretch>
        </p:blipFill>
        <p:spPr bwMode="auto">
          <a:xfrm>
            <a:off x="660055" y="1196752"/>
            <a:ext cx="4271985" cy="5508612"/>
          </a:xfrm>
          <a:prstGeom prst="rect">
            <a:avLst/>
          </a:prstGeom>
          <a:noFill/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56</a:t>
            </a:fld>
            <a:endParaRPr lang="ko-KR" altLang="en-US"/>
          </a:p>
        </p:txBody>
      </p:sp>
      <p:pic>
        <p:nvPicPr>
          <p:cNvPr id="6146" name="Picture 2" descr="C:\Users\남영우\Documents\2014\스팀박스\STEAM BOX2\레이싱카\57.jpg"/>
          <p:cNvPicPr>
            <a:picLocks noChangeAspect="1" noChangeArrowheads="1"/>
          </p:cNvPicPr>
          <p:nvPr/>
        </p:nvPicPr>
        <p:blipFill>
          <a:blip r:embed="rId3" cstate="print"/>
          <a:srcRect l="31888" t="27206" r="33463" b="31005"/>
          <a:stretch>
            <a:fillRect/>
          </a:stretch>
        </p:blipFill>
        <p:spPr bwMode="auto">
          <a:xfrm>
            <a:off x="3995936" y="2924944"/>
            <a:ext cx="4608512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남영우\Documents\2014\스팀박스\STEAM BOX2\레이싱카\58.jpg"/>
          <p:cNvPicPr>
            <a:picLocks noChangeAspect="1" noChangeArrowheads="1"/>
          </p:cNvPicPr>
          <p:nvPr/>
        </p:nvPicPr>
        <p:blipFill>
          <a:blip r:embed="rId2" cstate="print"/>
          <a:srcRect l="27163" t="25307" r="27950" b="29106"/>
          <a:stretch>
            <a:fillRect/>
          </a:stretch>
        </p:blipFill>
        <p:spPr bwMode="auto">
          <a:xfrm>
            <a:off x="1619672" y="764704"/>
            <a:ext cx="5562618" cy="23421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완성도</a:t>
            </a:r>
            <a:endParaRPr lang="ko-KR" altLang="en-US" dirty="0"/>
          </a:p>
        </p:txBody>
      </p:sp>
      <p:pic>
        <p:nvPicPr>
          <p:cNvPr id="7171" name="Picture 3" descr="C:\Users\남영우\Documents\2014\스팀박스\STEAM BOX2\레이싱카\60.jpg"/>
          <p:cNvPicPr>
            <a:picLocks noChangeAspect="1" noChangeArrowheads="1"/>
          </p:cNvPicPr>
          <p:nvPr/>
        </p:nvPicPr>
        <p:blipFill>
          <a:blip r:embed="rId3" cstate="print"/>
          <a:srcRect l="27950" t="25307" r="27163" b="29106"/>
          <a:stretch>
            <a:fillRect/>
          </a:stretch>
        </p:blipFill>
        <p:spPr bwMode="auto">
          <a:xfrm>
            <a:off x="1763688" y="3501008"/>
            <a:ext cx="6192688" cy="2607448"/>
          </a:xfrm>
          <a:prstGeom prst="rect">
            <a:avLst/>
          </a:prstGeom>
          <a:noFill/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57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완성도</a:t>
            </a:r>
            <a:endParaRPr lang="ko-KR" altLang="en-US" dirty="0"/>
          </a:p>
        </p:txBody>
      </p:sp>
      <p:pic>
        <p:nvPicPr>
          <p:cNvPr id="8194" name="Picture 2" descr="C:\Users\남영우\Documents\2014\스팀박스\STEAM BOX2\레이싱카\59.jpg"/>
          <p:cNvPicPr>
            <a:picLocks noChangeAspect="1" noChangeArrowheads="1"/>
          </p:cNvPicPr>
          <p:nvPr/>
        </p:nvPicPr>
        <p:blipFill>
          <a:blip r:embed="rId2" cstate="print"/>
          <a:srcRect l="30313" t="25307" r="30313" b="25307"/>
          <a:stretch>
            <a:fillRect/>
          </a:stretch>
        </p:blipFill>
        <p:spPr bwMode="auto">
          <a:xfrm>
            <a:off x="1259632" y="1556792"/>
            <a:ext cx="6768752" cy="3519751"/>
          </a:xfrm>
          <a:prstGeom prst="rect">
            <a:avLst/>
          </a:prstGeom>
          <a:noFill/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58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남영우\Documents\2014\스팀박스\STEAM BOX2\레이싱카\61.jpg"/>
          <p:cNvPicPr>
            <a:picLocks noChangeAspect="1" noChangeArrowheads="1"/>
          </p:cNvPicPr>
          <p:nvPr/>
        </p:nvPicPr>
        <p:blipFill>
          <a:blip r:embed="rId2" cstate="print"/>
          <a:srcRect l="26375" t="21508" r="28738" b="10111"/>
          <a:stretch>
            <a:fillRect/>
          </a:stretch>
        </p:blipFill>
        <p:spPr bwMode="auto">
          <a:xfrm>
            <a:off x="179512" y="332656"/>
            <a:ext cx="5700633" cy="36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620688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완성도</a:t>
            </a:r>
            <a:endParaRPr lang="ko-KR" altLang="en-US" dirty="0"/>
          </a:p>
        </p:txBody>
      </p:sp>
      <p:pic>
        <p:nvPicPr>
          <p:cNvPr id="9219" name="Picture 3" descr="C:\Users\남영우\Documents\2014\스팀박스\STEAM BOX2\레이싱카\62.jpg"/>
          <p:cNvPicPr>
            <a:picLocks noChangeAspect="1" noChangeArrowheads="1"/>
          </p:cNvPicPr>
          <p:nvPr/>
        </p:nvPicPr>
        <p:blipFill>
          <a:blip r:embed="rId3" cstate="print"/>
          <a:srcRect l="29525" t="23407" r="27163" b="10111"/>
          <a:stretch>
            <a:fillRect/>
          </a:stretch>
        </p:blipFill>
        <p:spPr bwMode="auto">
          <a:xfrm>
            <a:off x="3347864" y="2735105"/>
            <a:ext cx="4824536" cy="3070159"/>
          </a:xfrm>
          <a:prstGeom prst="rect">
            <a:avLst/>
          </a:prstGeom>
          <a:noFill/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722294"/>
            <a:ext cx="7416824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600" dirty="0" smtClean="0"/>
              <a:t>2. 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(multi-friction wheel):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일반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직각 방향의 </a:t>
            </a:r>
            <a:r>
              <a:rPr lang="ko-KR" altLang="en-US" sz="1600" dirty="0" err="1" smtClean="0"/>
              <a:t>마찰차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멀티 육각 </a:t>
            </a:r>
            <a:r>
              <a:rPr lang="ko-KR" altLang="en-US" sz="1600" dirty="0" err="1" smtClean="0"/>
              <a:t>육각축을</a:t>
            </a:r>
            <a:r>
              <a:rPr lang="ko-KR" altLang="en-US" sz="1600" dirty="0" smtClean="0"/>
              <a:t> 부러뜨려 사용하면 매우 다양한 용도로 사용</a:t>
            </a:r>
            <a:r>
              <a:rPr lang="en-US" altLang="ko-KR" sz="1600" dirty="0" smtClean="0"/>
              <a:t> (</a:t>
            </a:r>
            <a:r>
              <a:rPr lang="ko-KR" altLang="en-US" sz="1600" dirty="0" err="1" smtClean="0"/>
              <a:t>베벨기어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평기어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풀리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바퀴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스프로킷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기타 등으로 응용하여 사용</a:t>
            </a:r>
            <a:r>
              <a:rPr lang="en-US" altLang="ko-KR" sz="1600" dirty="0" smtClean="0"/>
              <a:t>) </a:t>
            </a:r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708920"/>
            <a:ext cx="7416824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600" dirty="0" smtClean="0"/>
              <a:t>3. </a:t>
            </a:r>
            <a:r>
              <a:rPr lang="ko-KR" altLang="en-US" sz="1600" dirty="0" smtClean="0"/>
              <a:t>캠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타원캠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달팽이 캠</a:t>
            </a:r>
            <a:r>
              <a:rPr lang="en-US" altLang="ko-KR" sz="1600" dirty="0" smtClean="0"/>
              <a:t>: cam):</a:t>
            </a:r>
            <a:r>
              <a:rPr lang="ko-KR" altLang="en-US" sz="1600" dirty="0" smtClean="0"/>
              <a:t> 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크랭크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핸들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기타의용도로 사용</a:t>
            </a:r>
            <a:r>
              <a:rPr lang="en-US" altLang="ko-KR" sz="1600" dirty="0" smtClean="0"/>
              <a:t> 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140968"/>
            <a:ext cx="7416824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600" dirty="0" smtClean="0"/>
              <a:t>4. </a:t>
            </a:r>
            <a:r>
              <a:rPr lang="ko-KR" altLang="en-US" sz="1600" dirty="0" smtClean="0"/>
              <a:t>멀티 허브</a:t>
            </a:r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muti</a:t>
            </a:r>
            <a:r>
              <a:rPr lang="en-US" altLang="ko-KR" sz="1600" dirty="0" smtClean="0"/>
              <a:t>-hub): </a:t>
            </a:r>
            <a:r>
              <a:rPr lang="ko-KR" altLang="en-US" sz="1600" dirty="0" smtClean="0"/>
              <a:t>하나 또는 두 물체의 </a:t>
            </a:r>
            <a:r>
              <a:rPr lang="ko-KR" altLang="en-US" sz="1600" dirty="0" err="1" smtClean="0"/>
              <a:t>고정체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도르래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실패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와셔</a:t>
            </a:r>
            <a:r>
              <a:rPr lang="en-US" altLang="ko-KR" sz="1600" dirty="0" smtClean="0"/>
              <a:t>,  </a:t>
            </a:r>
            <a:r>
              <a:rPr lang="ko-KR" altLang="en-US" sz="1600" dirty="0" smtClean="0"/>
              <a:t>바퀴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풀리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커넥터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허브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기타의 용도로 사용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3861048"/>
            <a:ext cx="7416824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600" dirty="0" smtClean="0"/>
              <a:t>5. </a:t>
            </a:r>
            <a:r>
              <a:rPr lang="ko-KR" altLang="en-US" sz="1600" dirty="0" smtClean="0"/>
              <a:t>손잡이</a:t>
            </a:r>
            <a:r>
              <a:rPr lang="en-US" altLang="ko-KR" sz="1600" dirty="0" smtClean="0"/>
              <a:t>(handle): </a:t>
            </a:r>
            <a:r>
              <a:rPr lang="ko-KR" altLang="en-US" sz="1600" dirty="0" smtClean="0"/>
              <a:t>손잡이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크랭크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페달 등으로 사용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4293096"/>
            <a:ext cx="7416824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600" dirty="0" smtClean="0"/>
              <a:t>6. </a:t>
            </a:r>
            <a:r>
              <a:rPr lang="ko-KR" altLang="en-US" sz="1600" dirty="0" smtClean="0"/>
              <a:t>멀티 </a:t>
            </a:r>
            <a:r>
              <a:rPr lang="ko-KR" altLang="en-US" sz="1600" dirty="0" err="1" smtClean="0"/>
              <a:t>육각축</a:t>
            </a:r>
            <a:r>
              <a:rPr lang="en-US" altLang="ko-KR" sz="1600" dirty="0" smtClean="0"/>
              <a:t>(multi-</a:t>
            </a:r>
            <a:r>
              <a:rPr lang="en-US" altLang="ko-KR" sz="1600" dirty="0" err="1" smtClean="0"/>
              <a:t>hexa</a:t>
            </a:r>
            <a:r>
              <a:rPr lang="en-US" altLang="ko-KR" sz="1600" dirty="0" smtClean="0"/>
              <a:t> shaft): </a:t>
            </a:r>
            <a:r>
              <a:rPr lang="ko-KR" altLang="en-US" sz="1600" dirty="0" smtClean="0"/>
              <a:t>일반 축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차축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기둥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기어 등의 이음</a:t>
            </a:r>
            <a:r>
              <a:rPr lang="en-US" altLang="ko-KR" sz="1600" dirty="0" smtClean="0"/>
              <a:t>,</a:t>
            </a:r>
          </a:p>
          <a:p>
            <a:pPr marL="342900" indent="-342900"/>
            <a:r>
              <a:rPr lang="ko-KR" altLang="en-US" sz="1600" dirty="0" smtClean="0"/>
              <a:t>   기타의 용도에 사용</a:t>
            </a:r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5013176"/>
            <a:ext cx="7416824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7. </a:t>
            </a:r>
            <a:r>
              <a:rPr lang="ko-KR" altLang="en-US" sz="1600" dirty="0" smtClean="0"/>
              <a:t>파이프</a:t>
            </a:r>
            <a:r>
              <a:rPr lang="en-US" altLang="ko-KR" sz="1600" dirty="0" smtClean="0"/>
              <a:t>(pipe:</a:t>
            </a:r>
            <a:r>
              <a:rPr lang="ko-KR" altLang="en-US" sz="1600" dirty="0" smtClean="0"/>
              <a:t>빨대</a:t>
            </a:r>
            <a:r>
              <a:rPr lang="en-US" altLang="ko-KR" sz="1600" dirty="0" smtClean="0"/>
              <a:t>): </a:t>
            </a:r>
            <a:r>
              <a:rPr lang="ko-KR" altLang="en-US" sz="1600" dirty="0" smtClean="0"/>
              <a:t>파이프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빨대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베어링 메탈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부싱</a:t>
            </a:r>
            <a:r>
              <a:rPr lang="en-US" altLang="ko-KR" sz="1600" dirty="0" smtClean="0"/>
              <a:t>), </a:t>
            </a:r>
            <a:r>
              <a:rPr lang="ko-KR" altLang="en-US" sz="1600" dirty="0" smtClean="0"/>
              <a:t>회전축 지지대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기둥</a:t>
            </a:r>
            <a:r>
              <a:rPr lang="en-US" altLang="ko-KR" sz="1600" dirty="0" smtClean="0"/>
              <a:t>,</a:t>
            </a:r>
          </a:p>
          <a:p>
            <a:r>
              <a:rPr lang="en-US" altLang="ko-KR" sz="1600" dirty="0" smtClean="0"/>
              <a:t>   </a:t>
            </a:r>
            <a:r>
              <a:rPr lang="ko-KR" altLang="en-US" sz="1600" dirty="0" smtClean="0"/>
              <a:t>기타의 용도로 사용</a:t>
            </a:r>
          </a:p>
          <a:p>
            <a:pPr marL="342900" indent="-342900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982379"/>
            <a:ext cx="7416824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600" dirty="0" smtClean="0"/>
              <a:t>8. </a:t>
            </a:r>
            <a:r>
              <a:rPr lang="ko-KR" altLang="en-US" sz="1600" dirty="0" smtClean="0"/>
              <a:t>멀티 핀</a:t>
            </a:r>
            <a:r>
              <a:rPr lang="en-US" altLang="ko-KR" sz="1600" dirty="0" smtClean="0"/>
              <a:t>(multi-pin): </a:t>
            </a:r>
            <a:r>
              <a:rPr lang="ko-KR" altLang="en-US" sz="1600" dirty="0" smtClean="0"/>
              <a:t>일반 핀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고정핀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고정쇠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고리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기타 의 용도로 사용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332656"/>
            <a:ext cx="417646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STEAM Box </a:t>
            </a:r>
            <a:r>
              <a:rPr lang="ko-KR" altLang="en-US" sz="2400" dirty="0" smtClean="0"/>
              <a:t>의 각 부품 용도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980728"/>
            <a:ext cx="7416824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600" dirty="0" smtClean="0"/>
              <a:t>1. </a:t>
            </a:r>
            <a:r>
              <a:rPr lang="ko-KR" altLang="en-US" sz="1600" dirty="0" smtClean="0"/>
              <a:t>멀티 페이퍼</a:t>
            </a:r>
            <a:r>
              <a:rPr lang="en-US" altLang="ko-KR" sz="1600" dirty="0" smtClean="0"/>
              <a:t>(multi-paper, 4</a:t>
            </a:r>
            <a:r>
              <a:rPr lang="ko-KR" altLang="en-US" sz="1600" dirty="0" smtClean="0"/>
              <a:t>종류 디자인의 종이</a:t>
            </a:r>
            <a:r>
              <a:rPr lang="en-US" altLang="ko-KR" sz="1600" dirty="0" smtClean="0"/>
              <a:t>): </a:t>
            </a:r>
            <a:r>
              <a:rPr lang="ko-KR" altLang="en-US" sz="1600" dirty="0" smtClean="0"/>
              <a:t>상자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몸체 및 차체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기둥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보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브래킷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보강재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스프링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일반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그림 용지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기타 보조 자료로 사용</a:t>
            </a:r>
            <a:endParaRPr lang="ko-KR" altLang="en-US" sz="1600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511256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①멀티 페이퍼</a:t>
            </a:r>
            <a:r>
              <a:rPr lang="en-US" altLang="ko-KR" sz="3200" dirty="0" smtClean="0"/>
              <a:t>(multi-paper)</a:t>
            </a:r>
            <a:endParaRPr lang="ko-KR" altLang="en-US" sz="3200" dirty="0"/>
          </a:p>
        </p:txBody>
      </p:sp>
      <p:sp>
        <p:nvSpPr>
          <p:cNvPr id="3" name="직사각형 2"/>
          <p:cNvSpPr/>
          <p:nvPr/>
        </p:nvSpPr>
        <p:spPr>
          <a:xfrm>
            <a:off x="539552" y="1124744"/>
            <a:ext cx="7992888" cy="166199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□ 활용하기</a:t>
            </a:r>
            <a:r>
              <a:rPr lang="en-US" altLang="ko-KR" sz="2400" dirty="0" smtClean="0"/>
              <a:t/>
            </a:r>
            <a:br>
              <a:rPr lang="en-US" altLang="ko-KR" sz="2400" dirty="0" smtClean="0"/>
            </a:br>
            <a:r>
              <a:rPr lang="en-US" altLang="ko-KR" sz="2400" dirty="0" smtClean="0"/>
              <a:t>-</a:t>
            </a:r>
            <a:r>
              <a:rPr lang="ko-KR" altLang="en-US" sz="2000" dirty="0" smtClean="0"/>
              <a:t>일정한 종이에 둥근 구멍을 뚫고 접기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휘기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붙이기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자르기 등과 같이 모양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구조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기능을 자유롭게 표현할 수 있도록 한 색종이이다</a:t>
            </a:r>
            <a:r>
              <a:rPr lang="en-US" altLang="ko-KR" sz="2000" dirty="0" smtClean="0"/>
              <a:t>.</a:t>
            </a:r>
          </a:p>
          <a:p>
            <a:r>
              <a:rPr lang="en-US" altLang="ko-KR" sz="2000" dirty="0" smtClean="0"/>
              <a:t>  </a:t>
            </a:r>
          </a:p>
          <a:p>
            <a:r>
              <a:rPr lang="en-US" altLang="ko-KR" sz="2000" dirty="0" smtClean="0"/>
              <a:t>-4</a:t>
            </a:r>
            <a:r>
              <a:rPr lang="ko-KR" altLang="en-US" sz="2000" dirty="0" smtClean="0"/>
              <a:t>가지 종류의 모양과 각기 다른 색의 특수한 종이로 구성되어 있다</a:t>
            </a:r>
            <a:r>
              <a:rPr lang="en-US" altLang="ko-KR" sz="2000" dirty="0" smtClean="0"/>
              <a:t>. </a:t>
            </a:r>
            <a:endParaRPr lang="ko-KR" altLang="en-US" sz="2000" dirty="0"/>
          </a:p>
        </p:txBody>
      </p:sp>
      <p:grpSp>
        <p:nvGrpSpPr>
          <p:cNvPr id="10" name="그룹 9"/>
          <p:cNvGrpSpPr/>
          <p:nvPr/>
        </p:nvGrpSpPr>
        <p:grpSpPr>
          <a:xfrm>
            <a:off x="501654" y="3356992"/>
            <a:ext cx="7886770" cy="2592288"/>
            <a:chOff x="112305" y="3666510"/>
            <a:chExt cx="8847382" cy="3146866"/>
          </a:xfrm>
        </p:grpSpPr>
        <p:pic>
          <p:nvPicPr>
            <p:cNvPr id="4" name="Picture 3" descr="C:\Users\남영우\Documents\2014\스팀박스\멀티페이퍼\9.jpg"/>
            <p:cNvPicPr>
              <a:picLocks noChangeAspect="1" noChangeArrowheads="1"/>
            </p:cNvPicPr>
            <p:nvPr/>
          </p:nvPicPr>
          <p:blipFill>
            <a:blip r:embed="rId2" cstate="print"/>
            <a:srcRect l="11413" t="25475" r="12201" b="28541"/>
            <a:stretch>
              <a:fillRect/>
            </a:stretch>
          </p:blipFill>
          <p:spPr bwMode="auto">
            <a:xfrm>
              <a:off x="112305" y="3666510"/>
              <a:ext cx="8847382" cy="2736304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823286" y="6474822"/>
              <a:ext cx="576064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A</a:t>
              </a:r>
              <a:r>
                <a:rPr lang="ko-KR" altLang="en-US" sz="1600" dirty="0" smtClean="0"/>
                <a:t>형</a:t>
              </a:r>
              <a:endParaRPr lang="ko-KR" alt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090" y="6474822"/>
              <a:ext cx="576064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B</a:t>
              </a:r>
              <a:r>
                <a:rPr lang="ko-KR" altLang="en-US" sz="1600" dirty="0" smtClean="0"/>
                <a:t>형</a:t>
              </a:r>
              <a:endParaRPr lang="ko-KR" alt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24221" y="6474822"/>
              <a:ext cx="576064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C</a:t>
              </a:r>
              <a:r>
                <a:rPr lang="ko-KR" altLang="en-US" sz="1600" dirty="0" smtClean="0"/>
                <a:t>형</a:t>
              </a:r>
              <a:endParaRPr lang="ko-KR" alt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57227" y="6474822"/>
              <a:ext cx="576064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/>
                <a:t>D</a:t>
              </a:r>
              <a:r>
                <a:rPr lang="ko-KR" altLang="en-US" sz="1600" dirty="0" smtClean="0"/>
                <a:t>형</a:t>
              </a:r>
              <a:endParaRPr lang="ko-KR" altLang="en-US" sz="1600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611560" y="3068960"/>
            <a:ext cx="872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smtClean="0"/>
              <a:t>□ 종류</a:t>
            </a:r>
            <a:endParaRPr lang="ko-KR" altLang="en-US" sz="1600" dirty="0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1560" y="620688"/>
            <a:ext cx="7848872" cy="59400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000" dirty="0" smtClean="0"/>
              <a:t>A</a:t>
            </a:r>
            <a:r>
              <a:rPr lang="ko-KR" altLang="en-US" sz="2000" dirty="0" smtClean="0"/>
              <a:t>형</a:t>
            </a:r>
            <a:r>
              <a:rPr lang="en-US" altLang="ko-KR" sz="2000" dirty="0" smtClean="0"/>
              <a:t>:</a:t>
            </a:r>
            <a:r>
              <a:rPr lang="ko-KR" altLang="en-US" sz="2000" dirty="0" smtClean="0"/>
              <a:t>  종이에 선을 인쇄해 넣어 그림을 그리거나 접기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휘기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자르기가 쉬움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길이 방향으로 아래 위에 약간씩 잘라 주고 </a:t>
            </a:r>
            <a:r>
              <a:rPr lang="en-US" altLang="ko-KR" sz="2000" dirty="0" smtClean="0"/>
              <a:t>4</a:t>
            </a:r>
            <a:r>
              <a:rPr lang="ko-KR" altLang="en-US" sz="2000" dirty="0" smtClean="0"/>
              <a:t>각형의 모양으로 홈을 주어  몸체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차체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상자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를 간단하게 접을 수 있음</a:t>
            </a:r>
            <a:r>
              <a:rPr lang="en-US" altLang="ko-KR" sz="2000" dirty="0" smtClean="0"/>
              <a:t>.  </a:t>
            </a:r>
            <a:r>
              <a:rPr lang="ko-KR" altLang="en-US" sz="2000" dirty="0" smtClean="0"/>
              <a:t>차체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상자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베이스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장식 재료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기타 용도로 사용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endParaRPr lang="en-US" altLang="ko-KR" sz="2000" dirty="0" smtClean="0"/>
          </a:p>
          <a:p>
            <a:pPr marL="342900" indent="-342900">
              <a:buFontTx/>
              <a:buAutoNum type="arabicPeriod"/>
            </a:pPr>
            <a:r>
              <a:rPr lang="en-US" altLang="ko-KR" sz="2000" dirty="0" smtClean="0"/>
              <a:t>B</a:t>
            </a:r>
            <a:r>
              <a:rPr lang="ko-KR" altLang="en-US" sz="2000" dirty="0" smtClean="0"/>
              <a:t>형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종이에 선을 인쇄해 넣어 그림을 그리거나 접기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휘기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자르기가 쉬움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종이에 바느질을 주어 접거나 휘기가 쉬움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기둥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보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브래킷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스프링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보강재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무한 궤도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끈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앵글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손잡이 등으로 사용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 marL="342900" indent="-342900">
              <a:buFontTx/>
              <a:buAutoNum type="arabicPeriod"/>
            </a:pPr>
            <a:r>
              <a:rPr lang="en-US" altLang="ko-KR" sz="2000" dirty="0" smtClean="0"/>
              <a:t>C</a:t>
            </a:r>
            <a:r>
              <a:rPr lang="ko-KR" altLang="en-US" sz="2000" dirty="0" smtClean="0"/>
              <a:t>형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종이에 선을 인쇄해 넣어 그림을 그리거나 접기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휘기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자르기가 쉬움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기둥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보 등에 </a:t>
            </a:r>
            <a:r>
              <a:rPr lang="ko-KR" altLang="en-US" sz="2000" dirty="0" err="1" smtClean="0"/>
              <a:t>보강재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장식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끈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앵글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일반 그림용으로 사용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몸체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차체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기타 용도</a:t>
            </a:r>
            <a:r>
              <a:rPr lang="en-US" altLang="ko-KR" sz="2000" dirty="0" smtClean="0"/>
              <a:t>) </a:t>
            </a:r>
            <a:br>
              <a:rPr lang="en-US" altLang="ko-KR" sz="2000" dirty="0" smtClean="0"/>
            </a:br>
            <a:r>
              <a:rPr lang="en-US" altLang="ko-KR" sz="2000" dirty="0" smtClean="0"/>
              <a:t> </a:t>
            </a:r>
          </a:p>
          <a:p>
            <a:pPr marL="342900" indent="-342900">
              <a:buFontTx/>
              <a:buAutoNum type="arabicPeriod"/>
            </a:pPr>
            <a:r>
              <a:rPr lang="en-US" altLang="ko-KR" sz="2000" dirty="0" smtClean="0">
                <a:solidFill>
                  <a:srgbClr val="FF0000"/>
                </a:solidFill>
              </a:rPr>
              <a:t>--- A, B C</a:t>
            </a:r>
            <a:r>
              <a:rPr lang="ko-KR" altLang="en-US" sz="2000" dirty="0" smtClean="0">
                <a:solidFill>
                  <a:srgbClr val="FF0000"/>
                </a:solidFill>
              </a:rPr>
              <a:t>형 은 구멍을 일정간격으로 뚫어 놓아 다양한 용도로 사용할 수 있음</a:t>
            </a:r>
            <a:r>
              <a:rPr lang="en-US" altLang="ko-KR" sz="2000" dirty="0" smtClean="0">
                <a:solidFill>
                  <a:srgbClr val="FF0000"/>
                </a:solidFill>
              </a:rPr>
              <a:t/>
            </a:r>
            <a:br>
              <a:rPr lang="en-US" altLang="ko-KR" sz="2000" dirty="0" smtClean="0">
                <a:solidFill>
                  <a:srgbClr val="FF0000"/>
                </a:solidFill>
              </a:rPr>
            </a:br>
            <a:endParaRPr lang="ko-KR" altLang="en-US" sz="20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altLang="ko-KR" sz="2000" dirty="0" smtClean="0"/>
              <a:t>D</a:t>
            </a:r>
            <a:r>
              <a:rPr lang="ko-KR" altLang="en-US" sz="2000" dirty="0" smtClean="0"/>
              <a:t>형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종이에 선을 인쇄해 넣어 그림을 그리거나 접기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휘기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자르기가 쉬움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방안지 형태로 인쇄해 넣어 다양하게 사용할 수 있음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캐릭터용 등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남영우\Documents\2014\스팀박스\5.jpg"/>
          <p:cNvPicPr>
            <a:picLocks noChangeAspect="1" noChangeArrowheads="1"/>
          </p:cNvPicPr>
          <p:nvPr/>
        </p:nvPicPr>
        <p:blipFill>
          <a:blip r:embed="rId2" cstate="print"/>
          <a:srcRect l="28738" t="19343" r="40550" b="43869"/>
          <a:stretch>
            <a:fillRect/>
          </a:stretch>
        </p:blipFill>
        <p:spPr bwMode="auto">
          <a:xfrm>
            <a:off x="323528" y="2132856"/>
            <a:ext cx="3924436" cy="24150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482453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3200" dirty="0" smtClean="0"/>
              <a:t>멀티 페이퍼</a:t>
            </a:r>
            <a:r>
              <a:rPr lang="en-US" altLang="ko-KR" sz="3200" dirty="0" smtClean="0"/>
              <a:t>(multi-paper)</a:t>
            </a:r>
            <a:endParaRPr lang="ko-KR" altLang="en-US" sz="3200" dirty="0"/>
          </a:p>
        </p:txBody>
      </p:sp>
      <p:pic>
        <p:nvPicPr>
          <p:cNvPr id="3075" name="Picture 3" descr="C:\Users\남영우\Documents\2014\스팀박스\멀티페이퍼\2.jpg"/>
          <p:cNvPicPr>
            <a:picLocks noChangeAspect="1" noChangeArrowheads="1"/>
          </p:cNvPicPr>
          <p:nvPr/>
        </p:nvPicPr>
        <p:blipFill>
          <a:blip r:embed="rId3" cstate="print"/>
          <a:srcRect l="31100" t="22409" r="36613" b="39270"/>
          <a:stretch>
            <a:fillRect/>
          </a:stretch>
        </p:blipFill>
        <p:spPr bwMode="auto">
          <a:xfrm>
            <a:off x="4788024" y="2060848"/>
            <a:ext cx="4032448" cy="24588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35696" y="5517232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사용 예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다양한 크기의 </a:t>
            </a:r>
            <a:r>
              <a:rPr lang="ko-KR" altLang="en-US" sz="1600" dirty="0" err="1" smtClean="0"/>
              <a:t>브래킷과</a:t>
            </a:r>
            <a:r>
              <a:rPr lang="ko-KR" altLang="en-US" sz="1600" dirty="0" smtClean="0"/>
              <a:t> 기둥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앵글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몸체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상자</a:t>
            </a:r>
            <a:endParaRPr lang="ko-KR" altLang="en-US" sz="1600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725C6-41E2-42DC-86FC-3788EB672057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오렌지">
  <a:themeElements>
    <a:clrScheme name="오렌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오렌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오렌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2573</TotalTime>
  <Words>1873</Words>
  <Application>Microsoft Office PowerPoint</Application>
  <PresentationFormat>화면 슬라이드 쇼(4:3)</PresentationFormat>
  <Paragraphs>497</Paragraphs>
  <Slides>59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59</vt:i4>
      </vt:variant>
    </vt:vector>
  </HeadingPairs>
  <TitlesOfParts>
    <vt:vector size="60" baseType="lpstr">
      <vt:lpstr>오렌지</vt:lpstr>
      <vt:lpstr>STEAM BOX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남영우</dc:creator>
  <cp:lastModifiedBy>Choco</cp:lastModifiedBy>
  <cp:revision>162</cp:revision>
  <dcterms:created xsi:type="dcterms:W3CDTF">2014-10-13T06:59:27Z</dcterms:created>
  <dcterms:modified xsi:type="dcterms:W3CDTF">2015-02-10T08:00:20Z</dcterms:modified>
</cp:coreProperties>
</file>